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3" r:id="rId3"/>
    <p:sldId id="258" r:id="rId4"/>
    <p:sldId id="450" r:id="rId5"/>
    <p:sldId id="257" r:id="rId6"/>
    <p:sldId id="499" r:id="rId7"/>
    <p:sldId id="512" r:id="rId8"/>
    <p:sldId id="501" r:id="rId9"/>
    <p:sldId id="511" r:id="rId10"/>
    <p:sldId id="503" r:id="rId11"/>
    <p:sldId id="504" r:id="rId12"/>
    <p:sldId id="505" r:id="rId13"/>
    <p:sldId id="500" r:id="rId14"/>
    <p:sldId id="506" r:id="rId15"/>
    <p:sldId id="507" r:id="rId16"/>
    <p:sldId id="508" r:id="rId17"/>
    <p:sldId id="509" r:id="rId18"/>
    <p:sldId id="513" r:id="rId19"/>
    <p:sldId id="514" r:id="rId20"/>
    <p:sldId id="510" r:id="rId21"/>
    <p:sldId id="310" r:id="rId22"/>
    <p:sldId id="355" r:id="rId23"/>
    <p:sldId id="370" r:id="rId24"/>
    <p:sldId id="368" r:id="rId25"/>
    <p:sldId id="369" r:id="rId26"/>
    <p:sldId id="391" r:id="rId27"/>
    <p:sldId id="393" r:id="rId28"/>
    <p:sldId id="392" r:id="rId29"/>
    <p:sldId id="394" r:id="rId30"/>
    <p:sldId id="360" r:id="rId31"/>
    <p:sldId id="371" r:id="rId32"/>
    <p:sldId id="349" r:id="rId33"/>
    <p:sldId id="460" r:id="rId34"/>
    <p:sldId id="462" r:id="rId35"/>
    <p:sldId id="461" r:id="rId36"/>
    <p:sldId id="463" r:id="rId37"/>
    <p:sldId id="464" r:id="rId38"/>
    <p:sldId id="352" r:id="rId39"/>
    <p:sldId id="465" r:id="rId40"/>
    <p:sldId id="466" r:id="rId41"/>
    <p:sldId id="469" r:id="rId42"/>
    <p:sldId id="470" r:id="rId43"/>
    <p:sldId id="467" r:id="rId44"/>
    <p:sldId id="471" r:id="rId45"/>
    <p:sldId id="472" r:id="rId46"/>
    <p:sldId id="473" r:id="rId47"/>
    <p:sldId id="474" r:id="rId48"/>
    <p:sldId id="476" r:id="rId49"/>
    <p:sldId id="353" r:id="rId50"/>
    <p:sldId id="395" r:id="rId51"/>
    <p:sldId id="451" r:id="rId52"/>
    <p:sldId id="452" r:id="rId53"/>
    <p:sldId id="324" r:id="rId54"/>
    <p:sldId id="271" r:id="rId55"/>
    <p:sldId id="318" r:id="rId56"/>
    <p:sldId id="295" r:id="rId57"/>
    <p:sldId id="308" r:id="rId58"/>
    <p:sldId id="285" r:id="rId59"/>
    <p:sldId id="296" r:id="rId60"/>
    <p:sldId id="319" r:id="rId61"/>
    <p:sldId id="300" r:id="rId62"/>
    <p:sldId id="320" r:id="rId63"/>
    <p:sldId id="301" r:id="rId64"/>
    <p:sldId id="272" r:id="rId65"/>
    <p:sldId id="303" r:id="rId66"/>
    <p:sldId id="306" r:id="rId67"/>
    <p:sldId id="321" r:id="rId68"/>
    <p:sldId id="453" r:id="rId69"/>
    <p:sldId id="260" r:id="rId70"/>
    <p:sldId id="259" r:id="rId71"/>
    <p:sldId id="477" r:id="rId72"/>
    <p:sldId id="478" r:id="rId73"/>
    <p:sldId id="454" r:id="rId74"/>
    <p:sldId id="302" r:id="rId75"/>
    <p:sldId id="316" r:id="rId76"/>
    <p:sldId id="317" r:id="rId77"/>
    <p:sldId id="489" r:id="rId78"/>
    <p:sldId id="492" r:id="rId79"/>
    <p:sldId id="490" r:id="rId80"/>
    <p:sldId id="498" r:id="rId81"/>
    <p:sldId id="494" r:id="rId82"/>
    <p:sldId id="495" r:id="rId83"/>
    <p:sldId id="496" r:id="rId84"/>
    <p:sldId id="497" r:id="rId85"/>
    <p:sldId id="479" r:id="rId86"/>
    <p:sldId id="480" r:id="rId87"/>
    <p:sldId id="481" r:id="rId88"/>
    <p:sldId id="482" r:id="rId89"/>
    <p:sldId id="483" r:id="rId90"/>
    <p:sldId id="485" r:id="rId91"/>
    <p:sldId id="484" r:id="rId92"/>
    <p:sldId id="488" r:id="rId93"/>
    <p:sldId id="486" r:id="rId94"/>
    <p:sldId id="487" r:id="rId95"/>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Svetlý štýl 3 - zvýrazneni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43" autoAdjust="0"/>
    <p:restoredTop sz="94660"/>
  </p:normalViewPr>
  <p:slideViewPr>
    <p:cSldViewPr snapToGrid="0">
      <p:cViewPr varScale="1">
        <p:scale>
          <a:sx n="53" d="100"/>
          <a:sy n="53" d="100"/>
        </p:scale>
        <p:origin x="84" y="1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22C937-A3CA-1B87-AF0C-4DFB2D0E56EB}"/>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E2C2EB95-5424-33BF-A86C-BD0E91E3C1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DFBB41FC-9B3D-D8E2-191C-F22C7223A316}"/>
              </a:ext>
            </a:extLst>
          </p:cNvPr>
          <p:cNvSpPr>
            <a:spLocks noGrp="1"/>
          </p:cNvSpPr>
          <p:nvPr>
            <p:ph type="dt" sz="half" idx="10"/>
          </p:nvPr>
        </p:nvSpPr>
        <p:spPr/>
        <p:txBody>
          <a:bodyPr/>
          <a:lstStyle/>
          <a:p>
            <a:fld id="{62C33C62-BCA3-4BC9-ACA8-20A9140DEDA1}" type="datetimeFigureOut">
              <a:rPr lang="sk-SK" smtClean="0"/>
              <a:t>8. 9. 2025</a:t>
            </a:fld>
            <a:endParaRPr lang="sk-SK"/>
          </a:p>
        </p:txBody>
      </p:sp>
      <p:sp>
        <p:nvSpPr>
          <p:cNvPr id="5" name="Zástupný objekt pre pätu 4">
            <a:extLst>
              <a:ext uri="{FF2B5EF4-FFF2-40B4-BE49-F238E27FC236}">
                <a16:creationId xmlns:a16="http://schemas.microsoft.com/office/drawing/2014/main" id="{6F7E36DC-9D41-B76E-9449-BFF58239F1B0}"/>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8D07BEAA-8B0B-A5AC-3628-9F0DB4A3E7D8}"/>
              </a:ext>
            </a:extLst>
          </p:cNvPr>
          <p:cNvSpPr>
            <a:spLocks noGrp="1"/>
          </p:cNvSpPr>
          <p:nvPr>
            <p:ph type="sldNum" sz="quarter" idx="12"/>
          </p:nvPr>
        </p:nvSpPr>
        <p:spPr/>
        <p:txBody>
          <a:bodyPr/>
          <a:lstStyle/>
          <a:p>
            <a:fld id="{1EF38693-EBC2-45D6-8BD6-6D607CD41CC0}" type="slidenum">
              <a:rPr lang="sk-SK" smtClean="0"/>
              <a:t>‹#›</a:t>
            </a:fld>
            <a:endParaRPr lang="sk-SK"/>
          </a:p>
        </p:txBody>
      </p:sp>
    </p:spTree>
    <p:extLst>
      <p:ext uri="{BB962C8B-B14F-4D97-AF65-F5344CB8AC3E}">
        <p14:creationId xmlns:p14="http://schemas.microsoft.com/office/powerpoint/2010/main" val="388015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4F20DE-AEC2-BC9C-6B5A-A079C3A14864}"/>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2512765E-02E3-C2D7-BB81-9EABDC9212FF}"/>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FA45B6D8-4050-C6E7-1237-85ADA34511DE}"/>
              </a:ext>
            </a:extLst>
          </p:cNvPr>
          <p:cNvSpPr>
            <a:spLocks noGrp="1"/>
          </p:cNvSpPr>
          <p:nvPr>
            <p:ph type="dt" sz="half" idx="10"/>
          </p:nvPr>
        </p:nvSpPr>
        <p:spPr/>
        <p:txBody>
          <a:bodyPr/>
          <a:lstStyle/>
          <a:p>
            <a:fld id="{62C33C62-BCA3-4BC9-ACA8-20A9140DEDA1}" type="datetimeFigureOut">
              <a:rPr lang="sk-SK" smtClean="0"/>
              <a:t>8. 9. 2025</a:t>
            </a:fld>
            <a:endParaRPr lang="sk-SK"/>
          </a:p>
        </p:txBody>
      </p:sp>
      <p:sp>
        <p:nvSpPr>
          <p:cNvPr id="5" name="Zástupný objekt pre pätu 4">
            <a:extLst>
              <a:ext uri="{FF2B5EF4-FFF2-40B4-BE49-F238E27FC236}">
                <a16:creationId xmlns:a16="http://schemas.microsoft.com/office/drawing/2014/main" id="{0B6FE20B-9799-9B64-89ED-AF5D1F4DD8C5}"/>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F1943E09-1C77-097A-FC76-A825F38D4EB2}"/>
              </a:ext>
            </a:extLst>
          </p:cNvPr>
          <p:cNvSpPr>
            <a:spLocks noGrp="1"/>
          </p:cNvSpPr>
          <p:nvPr>
            <p:ph type="sldNum" sz="quarter" idx="12"/>
          </p:nvPr>
        </p:nvSpPr>
        <p:spPr/>
        <p:txBody>
          <a:bodyPr/>
          <a:lstStyle/>
          <a:p>
            <a:fld id="{1EF38693-EBC2-45D6-8BD6-6D607CD41CC0}" type="slidenum">
              <a:rPr lang="sk-SK" smtClean="0"/>
              <a:t>‹#›</a:t>
            </a:fld>
            <a:endParaRPr lang="sk-SK"/>
          </a:p>
        </p:txBody>
      </p:sp>
    </p:spTree>
    <p:extLst>
      <p:ext uri="{BB962C8B-B14F-4D97-AF65-F5344CB8AC3E}">
        <p14:creationId xmlns:p14="http://schemas.microsoft.com/office/powerpoint/2010/main" val="1281099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C56C4D84-CD1D-E62E-FF5F-8DE7177B87AD}"/>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195AD40A-5A70-F83C-1E4A-3AB82F449F34}"/>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FF8BC876-5B22-D9A8-A31B-16479A0814B3}"/>
              </a:ext>
            </a:extLst>
          </p:cNvPr>
          <p:cNvSpPr>
            <a:spLocks noGrp="1"/>
          </p:cNvSpPr>
          <p:nvPr>
            <p:ph type="dt" sz="half" idx="10"/>
          </p:nvPr>
        </p:nvSpPr>
        <p:spPr/>
        <p:txBody>
          <a:bodyPr/>
          <a:lstStyle/>
          <a:p>
            <a:fld id="{62C33C62-BCA3-4BC9-ACA8-20A9140DEDA1}" type="datetimeFigureOut">
              <a:rPr lang="sk-SK" smtClean="0"/>
              <a:t>8. 9. 2025</a:t>
            </a:fld>
            <a:endParaRPr lang="sk-SK"/>
          </a:p>
        </p:txBody>
      </p:sp>
      <p:sp>
        <p:nvSpPr>
          <p:cNvPr id="5" name="Zástupný objekt pre pätu 4">
            <a:extLst>
              <a:ext uri="{FF2B5EF4-FFF2-40B4-BE49-F238E27FC236}">
                <a16:creationId xmlns:a16="http://schemas.microsoft.com/office/drawing/2014/main" id="{9083A17D-DDA7-2531-96CB-1E5B4555028A}"/>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88EB4F45-5D4A-7664-8A9D-FAF128C19BF7}"/>
              </a:ext>
            </a:extLst>
          </p:cNvPr>
          <p:cNvSpPr>
            <a:spLocks noGrp="1"/>
          </p:cNvSpPr>
          <p:nvPr>
            <p:ph type="sldNum" sz="quarter" idx="12"/>
          </p:nvPr>
        </p:nvSpPr>
        <p:spPr/>
        <p:txBody>
          <a:bodyPr/>
          <a:lstStyle/>
          <a:p>
            <a:fld id="{1EF38693-EBC2-45D6-8BD6-6D607CD41CC0}" type="slidenum">
              <a:rPr lang="sk-SK" smtClean="0"/>
              <a:t>‹#›</a:t>
            </a:fld>
            <a:endParaRPr lang="sk-SK"/>
          </a:p>
        </p:txBody>
      </p:sp>
    </p:spTree>
    <p:extLst>
      <p:ext uri="{BB962C8B-B14F-4D97-AF65-F5344CB8AC3E}">
        <p14:creationId xmlns:p14="http://schemas.microsoft.com/office/powerpoint/2010/main" val="273697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92E5B5-EF4A-9B03-C7C6-9CE3EAF1614D}"/>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910417FA-2EFE-12DC-3D27-0CD6B8ACA486}"/>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C7FDCDD7-11BC-7473-E91C-6F2C26A281C8}"/>
              </a:ext>
            </a:extLst>
          </p:cNvPr>
          <p:cNvSpPr>
            <a:spLocks noGrp="1"/>
          </p:cNvSpPr>
          <p:nvPr>
            <p:ph type="dt" sz="half" idx="10"/>
          </p:nvPr>
        </p:nvSpPr>
        <p:spPr/>
        <p:txBody>
          <a:bodyPr/>
          <a:lstStyle/>
          <a:p>
            <a:fld id="{62C33C62-BCA3-4BC9-ACA8-20A9140DEDA1}" type="datetimeFigureOut">
              <a:rPr lang="sk-SK" smtClean="0"/>
              <a:t>8. 9. 2025</a:t>
            </a:fld>
            <a:endParaRPr lang="sk-SK"/>
          </a:p>
        </p:txBody>
      </p:sp>
      <p:sp>
        <p:nvSpPr>
          <p:cNvPr id="5" name="Zástupný objekt pre pätu 4">
            <a:extLst>
              <a:ext uri="{FF2B5EF4-FFF2-40B4-BE49-F238E27FC236}">
                <a16:creationId xmlns:a16="http://schemas.microsoft.com/office/drawing/2014/main" id="{50D47317-8FB5-4C13-5176-D4F955D47396}"/>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924A9173-1E36-0F31-568C-2598654A1C70}"/>
              </a:ext>
            </a:extLst>
          </p:cNvPr>
          <p:cNvSpPr>
            <a:spLocks noGrp="1"/>
          </p:cNvSpPr>
          <p:nvPr>
            <p:ph type="sldNum" sz="quarter" idx="12"/>
          </p:nvPr>
        </p:nvSpPr>
        <p:spPr/>
        <p:txBody>
          <a:bodyPr/>
          <a:lstStyle/>
          <a:p>
            <a:fld id="{1EF38693-EBC2-45D6-8BD6-6D607CD41CC0}" type="slidenum">
              <a:rPr lang="sk-SK" smtClean="0"/>
              <a:t>‹#›</a:t>
            </a:fld>
            <a:endParaRPr lang="sk-SK"/>
          </a:p>
        </p:txBody>
      </p:sp>
    </p:spTree>
    <p:extLst>
      <p:ext uri="{BB962C8B-B14F-4D97-AF65-F5344CB8AC3E}">
        <p14:creationId xmlns:p14="http://schemas.microsoft.com/office/powerpoint/2010/main" val="1809038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F2764C-D633-5CC1-7EC9-5821AD87BEEE}"/>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04FC91CA-81E3-9A52-DBEF-A029E0D0B5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AC72013C-AF00-FA9A-83E9-8A9A97E19BEE}"/>
              </a:ext>
            </a:extLst>
          </p:cNvPr>
          <p:cNvSpPr>
            <a:spLocks noGrp="1"/>
          </p:cNvSpPr>
          <p:nvPr>
            <p:ph type="dt" sz="half" idx="10"/>
          </p:nvPr>
        </p:nvSpPr>
        <p:spPr/>
        <p:txBody>
          <a:bodyPr/>
          <a:lstStyle/>
          <a:p>
            <a:fld id="{62C33C62-BCA3-4BC9-ACA8-20A9140DEDA1}" type="datetimeFigureOut">
              <a:rPr lang="sk-SK" smtClean="0"/>
              <a:t>8. 9. 2025</a:t>
            </a:fld>
            <a:endParaRPr lang="sk-SK"/>
          </a:p>
        </p:txBody>
      </p:sp>
      <p:sp>
        <p:nvSpPr>
          <p:cNvPr id="5" name="Zástupný objekt pre pätu 4">
            <a:extLst>
              <a:ext uri="{FF2B5EF4-FFF2-40B4-BE49-F238E27FC236}">
                <a16:creationId xmlns:a16="http://schemas.microsoft.com/office/drawing/2014/main" id="{42DFA56F-A3F5-0BC4-95FD-B4A07393E71E}"/>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70BCEDAD-B66B-9DAF-1E53-C9FAFDA31E75}"/>
              </a:ext>
            </a:extLst>
          </p:cNvPr>
          <p:cNvSpPr>
            <a:spLocks noGrp="1"/>
          </p:cNvSpPr>
          <p:nvPr>
            <p:ph type="sldNum" sz="quarter" idx="12"/>
          </p:nvPr>
        </p:nvSpPr>
        <p:spPr/>
        <p:txBody>
          <a:bodyPr/>
          <a:lstStyle/>
          <a:p>
            <a:fld id="{1EF38693-EBC2-45D6-8BD6-6D607CD41CC0}" type="slidenum">
              <a:rPr lang="sk-SK" smtClean="0"/>
              <a:t>‹#›</a:t>
            </a:fld>
            <a:endParaRPr lang="sk-SK"/>
          </a:p>
        </p:txBody>
      </p:sp>
    </p:spTree>
    <p:extLst>
      <p:ext uri="{BB962C8B-B14F-4D97-AF65-F5344CB8AC3E}">
        <p14:creationId xmlns:p14="http://schemas.microsoft.com/office/powerpoint/2010/main" val="631896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BBA568-6F7F-5814-3584-C3FA943D0D18}"/>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69D60FC9-47D6-36B7-7BDC-345DB4B61502}"/>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9248F9DD-8EDB-B7D5-0E6B-EE5FE3AAC8C4}"/>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2916675A-AE64-9366-899E-5DD513D1C068}"/>
              </a:ext>
            </a:extLst>
          </p:cNvPr>
          <p:cNvSpPr>
            <a:spLocks noGrp="1"/>
          </p:cNvSpPr>
          <p:nvPr>
            <p:ph type="dt" sz="half" idx="10"/>
          </p:nvPr>
        </p:nvSpPr>
        <p:spPr/>
        <p:txBody>
          <a:bodyPr/>
          <a:lstStyle/>
          <a:p>
            <a:fld id="{62C33C62-BCA3-4BC9-ACA8-20A9140DEDA1}" type="datetimeFigureOut">
              <a:rPr lang="sk-SK" smtClean="0"/>
              <a:t>8. 9. 2025</a:t>
            </a:fld>
            <a:endParaRPr lang="sk-SK"/>
          </a:p>
        </p:txBody>
      </p:sp>
      <p:sp>
        <p:nvSpPr>
          <p:cNvPr id="6" name="Zástupný objekt pre pätu 5">
            <a:extLst>
              <a:ext uri="{FF2B5EF4-FFF2-40B4-BE49-F238E27FC236}">
                <a16:creationId xmlns:a16="http://schemas.microsoft.com/office/drawing/2014/main" id="{48EAAD80-4BAC-CD75-F063-E6B00AEAEF40}"/>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2C77294E-A676-2235-4F2D-AF3DC041EF08}"/>
              </a:ext>
            </a:extLst>
          </p:cNvPr>
          <p:cNvSpPr>
            <a:spLocks noGrp="1"/>
          </p:cNvSpPr>
          <p:nvPr>
            <p:ph type="sldNum" sz="quarter" idx="12"/>
          </p:nvPr>
        </p:nvSpPr>
        <p:spPr/>
        <p:txBody>
          <a:bodyPr/>
          <a:lstStyle/>
          <a:p>
            <a:fld id="{1EF38693-EBC2-45D6-8BD6-6D607CD41CC0}" type="slidenum">
              <a:rPr lang="sk-SK" smtClean="0"/>
              <a:t>‹#›</a:t>
            </a:fld>
            <a:endParaRPr lang="sk-SK"/>
          </a:p>
        </p:txBody>
      </p:sp>
    </p:spTree>
    <p:extLst>
      <p:ext uri="{BB962C8B-B14F-4D97-AF65-F5344CB8AC3E}">
        <p14:creationId xmlns:p14="http://schemas.microsoft.com/office/powerpoint/2010/main" val="290152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CEEA88-9908-FDFD-4E94-07B0EEC388AE}"/>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EB911485-1D21-A528-3CB6-A9D9A86542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EAB0CC49-B2FA-11DE-5C9F-EC30B6B36AC0}"/>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F6AD9619-9A87-50F1-942F-06A030A91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22B2BE87-D9C2-C29D-16A7-D7B60B31473E}"/>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9EF37A72-9843-96B8-A808-EC4AD4DEA765}"/>
              </a:ext>
            </a:extLst>
          </p:cNvPr>
          <p:cNvSpPr>
            <a:spLocks noGrp="1"/>
          </p:cNvSpPr>
          <p:nvPr>
            <p:ph type="dt" sz="half" idx="10"/>
          </p:nvPr>
        </p:nvSpPr>
        <p:spPr/>
        <p:txBody>
          <a:bodyPr/>
          <a:lstStyle/>
          <a:p>
            <a:fld id="{62C33C62-BCA3-4BC9-ACA8-20A9140DEDA1}" type="datetimeFigureOut">
              <a:rPr lang="sk-SK" smtClean="0"/>
              <a:t>8. 9. 2025</a:t>
            </a:fld>
            <a:endParaRPr lang="sk-SK"/>
          </a:p>
        </p:txBody>
      </p:sp>
      <p:sp>
        <p:nvSpPr>
          <p:cNvPr id="8" name="Zástupný objekt pre pätu 7">
            <a:extLst>
              <a:ext uri="{FF2B5EF4-FFF2-40B4-BE49-F238E27FC236}">
                <a16:creationId xmlns:a16="http://schemas.microsoft.com/office/drawing/2014/main" id="{CF704D0A-4E57-15AA-2D76-7A6221B737E2}"/>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E10F7750-3323-043E-5EE1-41B5EFE0C5A2}"/>
              </a:ext>
            </a:extLst>
          </p:cNvPr>
          <p:cNvSpPr>
            <a:spLocks noGrp="1"/>
          </p:cNvSpPr>
          <p:nvPr>
            <p:ph type="sldNum" sz="quarter" idx="12"/>
          </p:nvPr>
        </p:nvSpPr>
        <p:spPr/>
        <p:txBody>
          <a:bodyPr/>
          <a:lstStyle/>
          <a:p>
            <a:fld id="{1EF38693-EBC2-45D6-8BD6-6D607CD41CC0}" type="slidenum">
              <a:rPr lang="sk-SK" smtClean="0"/>
              <a:t>‹#›</a:t>
            </a:fld>
            <a:endParaRPr lang="sk-SK"/>
          </a:p>
        </p:txBody>
      </p:sp>
    </p:spTree>
    <p:extLst>
      <p:ext uri="{BB962C8B-B14F-4D97-AF65-F5344CB8AC3E}">
        <p14:creationId xmlns:p14="http://schemas.microsoft.com/office/powerpoint/2010/main" val="3232044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4B6D55-C092-E122-FBFE-C6472B7F0748}"/>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181807F4-756B-811C-8A56-51E03DE1E273}"/>
              </a:ext>
            </a:extLst>
          </p:cNvPr>
          <p:cNvSpPr>
            <a:spLocks noGrp="1"/>
          </p:cNvSpPr>
          <p:nvPr>
            <p:ph type="dt" sz="half" idx="10"/>
          </p:nvPr>
        </p:nvSpPr>
        <p:spPr/>
        <p:txBody>
          <a:bodyPr/>
          <a:lstStyle/>
          <a:p>
            <a:fld id="{62C33C62-BCA3-4BC9-ACA8-20A9140DEDA1}" type="datetimeFigureOut">
              <a:rPr lang="sk-SK" smtClean="0"/>
              <a:t>8. 9. 2025</a:t>
            </a:fld>
            <a:endParaRPr lang="sk-SK"/>
          </a:p>
        </p:txBody>
      </p:sp>
      <p:sp>
        <p:nvSpPr>
          <p:cNvPr id="4" name="Zástupný objekt pre pätu 3">
            <a:extLst>
              <a:ext uri="{FF2B5EF4-FFF2-40B4-BE49-F238E27FC236}">
                <a16:creationId xmlns:a16="http://schemas.microsoft.com/office/drawing/2014/main" id="{87480EA7-80CE-8BCE-1E2A-E42FA55FA4C0}"/>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7B1C5963-20E3-2F5D-FB2F-D1C0CFF10A73}"/>
              </a:ext>
            </a:extLst>
          </p:cNvPr>
          <p:cNvSpPr>
            <a:spLocks noGrp="1"/>
          </p:cNvSpPr>
          <p:nvPr>
            <p:ph type="sldNum" sz="quarter" idx="12"/>
          </p:nvPr>
        </p:nvSpPr>
        <p:spPr/>
        <p:txBody>
          <a:bodyPr/>
          <a:lstStyle/>
          <a:p>
            <a:fld id="{1EF38693-EBC2-45D6-8BD6-6D607CD41CC0}" type="slidenum">
              <a:rPr lang="sk-SK" smtClean="0"/>
              <a:t>‹#›</a:t>
            </a:fld>
            <a:endParaRPr lang="sk-SK"/>
          </a:p>
        </p:txBody>
      </p:sp>
    </p:spTree>
    <p:extLst>
      <p:ext uri="{BB962C8B-B14F-4D97-AF65-F5344CB8AC3E}">
        <p14:creationId xmlns:p14="http://schemas.microsoft.com/office/powerpoint/2010/main" val="398654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149A7FD7-41D5-45BD-96D3-5CCF9AB35C8B}"/>
              </a:ext>
            </a:extLst>
          </p:cNvPr>
          <p:cNvSpPr>
            <a:spLocks noGrp="1"/>
          </p:cNvSpPr>
          <p:nvPr>
            <p:ph type="dt" sz="half" idx="10"/>
          </p:nvPr>
        </p:nvSpPr>
        <p:spPr/>
        <p:txBody>
          <a:bodyPr/>
          <a:lstStyle/>
          <a:p>
            <a:fld id="{62C33C62-BCA3-4BC9-ACA8-20A9140DEDA1}" type="datetimeFigureOut">
              <a:rPr lang="sk-SK" smtClean="0"/>
              <a:t>8. 9. 2025</a:t>
            </a:fld>
            <a:endParaRPr lang="sk-SK"/>
          </a:p>
        </p:txBody>
      </p:sp>
      <p:sp>
        <p:nvSpPr>
          <p:cNvPr id="3" name="Zástupný objekt pre pätu 2">
            <a:extLst>
              <a:ext uri="{FF2B5EF4-FFF2-40B4-BE49-F238E27FC236}">
                <a16:creationId xmlns:a16="http://schemas.microsoft.com/office/drawing/2014/main" id="{EFD986F7-3BA1-14BC-BAFF-67DA5513B85D}"/>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B6A18C60-981D-45D4-6ADD-BB4DDD43438A}"/>
              </a:ext>
            </a:extLst>
          </p:cNvPr>
          <p:cNvSpPr>
            <a:spLocks noGrp="1"/>
          </p:cNvSpPr>
          <p:nvPr>
            <p:ph type="sldNum" sz="quarter" idx="12"/>
          </p:nvPr>
        </p:nvSpPr>
        <p:spPr/>
        <p:txBody>
          <a:bodyPr/>
          <a:lstStyle/>
          <a:p>
            <a:fld id="{1EF38693-EBC2-45D6-8BD6-6D607CD41CC0}" type="slidenum">
              <a:rPr lang="sk-SK" smtClean="0"/>
              <a:t>‹#›</a:t>
            </a:fld>
            <a:endParaRPr lang="sk-SK"/>
          </a:p>
        </p:txBody>
      </p:sp>
    </p:spTree>
    <p:extLst>
      <p:ext uri="{BB962C8B-B14F-4D97-AF65-F5344CB8AC3E}">
        <p14:creationId xmlns:p14="http://schemas.microsoft.com/office/powerpoint/2010/main" val="187274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EC8FD2-B542-494A-6A51-51F928CAF6E5}"/>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3BAFA9E8-B982-01FF-114F-086CA3CE0D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DAA40E26-3797-B517-041C-12E0A2B33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2A059DFF-DD1D-553F-40D1-5204B0AD3D36}"/>
              </a:ext>
            </a:extLst>
          </p:cNvPr>
          <p:cNvSpPr>
            <a:spLocks noGrp="1"/>
          </p:cNvSpPr>
          <p:nvPr>
            <p:ph type="dt" sz="half" idx="10"/>
          </p:nvPr>
        </p:nvSpPr>
        <p:spPr/>
        <p:txBody>
          <a:bodyPr/>
          <a:lstStyle/>
          <a:p>
            <a:fld id="{62C33C62-BCA3-4BC9-ACA8-20A9140DEDA1}" type="datetimeFigureOut">
              <a:rPr lang="sk-SK" smtClean="0"/>
              <a:t>8. 9. 2025</a:t>
            </a:fld>
            <a:endParaRPr lang="sk-SK"/>
          </a:p>
        </p:txBody>
      </p:sp>
      <p:sp>
        <p:nvSpPr>
          <p:cNvPr id="6" name="Zástupný objekt pre pätu 5">
            <a:extLst>
              <a:ext uri="{FF2B5EF4-FFF2-40B4-BE49-F238E27FC236}">
                <a16:creationId xmlns:a16="http://schemas.microsoft.com/office/drawing/2014/main" id="{C73F5FC1-4761-8CA6-BDD0-060D0F2FDDAD}"/>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7E60D624-402B-C79B-B75C-C829824C9E2C}"/>
              </a:ext>
            </a:extLst>
          </p:cNvPr>
          <p:cNvSpPr>
            <a:spLocks noGrp="1"/>
          </p:cNvSpPr>
          <p:nvPr>
            <p:ph type="sldNum" sz="quarter" idx="12"/>
          </p:nvPr>
        </p:nvSpPr>
        <p:spPr/>
        <p:txBody>
          <a:bodyPr/>
          <a:lstStyle/>
          <a:p>
            <a:fld id="{1EF38693-EBC2-45D6-8BD6-6D607CD41CC0}" type="slidenum">
              <a:rPr lang="sk-SK" smtClean="0"/>
              <a:t>‹#›</a:t>
            </a:fld>
            <a:endParaRPr lang="sk-SK"/>
          </a:p>
        </p:txBody>
      </p:sp>
    </p:spTree>
    <p:extLst>
      <p:ext uri="{BB962C8B-B14F-4D97-AF65-F5344CB8AC3E}">
        <p14:creationId xmlns:p14="http://schemas.microsoft.com/office/powerpoint/2010/main" val="1253093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0D2E15-DB67-750B-5FE8-9CB460703720}"/>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EF12148D-3998-E175-186B-F4D992F3A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2D723F16-2E23-C3E2-58FA-E9C8765D3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8E7F9FB9-0E3C-C2A7-59FB-D56B6E68F398}"/>
              </a:ext>
            </a:extLst>
          </p:cNvPr>
          <p:cNvSpPr>
            <a:spLocks noGrp="1"/>
          </p:cNvSpPr>
          <p:nvPr>
            <p:ph type="dt" sz="half" idx="10"/>
          </p:nvPr>
        </p:nvSpPr>
        <p:spPr/>
        <p:txBody>
          <a:bodyPr/>
          <a:lstStyle/>
          <a:p>
            <a:fld id="{62C33C62-BCA3-4BC9-ACA8-20A9140DEDA1}" type="datetimeFigureOut">
              <a:rPr lang="sk-SK" smtClean="0"/>
              <a:t>8. 9. 2025</a:t>
            </a:fld>
            <a:endParaRPr lang="sk-SK"/>
          </a:p>
        </p:txBody>
      </p:sp>
      <p:sp>
        <p:nvSpPr>
          <p:cNvPr id="6" name="Zástupný objekt pre pätu 5">
            <a:extLst>
              <a:ext uri="{FF2B5EF4-FFF2-40B4-BE49-F238E27FC236}">
                <a16:creationId xmlns:a16="http://schemas.microsoft.com/office/drawing/2014/main" id="{1A0C28D5-A8D6-D736-BE7A-363DD8CD23D9}"/>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26244F4E-652C-119C-A7EC-49E9A3780F51}"/>
              </a:ext>
            </a:extLst>
          </p:cNvPr>
          <p:cNvSpPr>
            <a:spLocks noGrp="1"/>
          </p:cNvSpPr>
          <p:nvPr>
            <p:ph type="sldNum" sz="quarter" idx="12"/>
          </p:nvPr>
        </p:nvSpPr>
        <p:spPr/>
        <p:txBody>
          <a:bodyPr/>
          <a:lstStyle/>
          <a:p>
            <a:fld id="{1EF38693-EBC2-45D6-8BD6-6D607CD41CC0}" type="slidenum">
              <a:rPr lang="sk-SK" smtClean="0"/>
              <a:t>‹#›</a:t>
            </a:fld>
            <a:endParaRPr lang="sk-SK"/>
          </a:p>
        </p:txBody>
      </p:sp>
    </p:spTree>
    <p:extLst>
      <p:ext uri="{BB962C8B-B14F-4D97-AF65-F5344CB8AC3E}">
        <p14:creationId xmlns:p14="http://schemas.microsoft.com/office/powerpoint/2010/main" val="3277251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EA435F79-13F8-6ED3-78DD-6350FDB14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AEF21875-7230-7250-D086-08801AB658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5D847BC0-40FE-BBD1-8940-A41628CC27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33C62-BCA3-4BC9-ACA8-20A9140DEDA1}" type="datetimeFigureOut">
              <a:rPr lang="sk-SK" smtClean="0"/>
              <a:t>8. 9. 2025</a:t>
            </a:fld>
            <a:endParaRPr lang="sk-SK"/>
          </a:p>
        </p:txBody>
      </p:sp>
      <p:sp>
        <p:nvSpPr>
          <p:cNvPr id="5" name="Zástupný objekt pre pätu 4">
            <a:extLst>
              <a:ext uri="{FF2B5EF4-FFF2-40B4-BE49-F238E27FC236}">
                <a16:creationId xmlns:a16="http://schemas.microsoft.com/office/drawing/2014/main" id="{1090F9D4-6FE1-588D-90F4-B62769BA3F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7F1305AC-7B61-08B3-39A1-0800BCAC09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38693-EBC2-45D6-8BD6-6D607CD41CC0}" type="slidenum">
              <a:rPr lang="sk-SK" smtClean="0"/>
              <a:t>‹#›</a:t>
            </a:fld>
            <a:endParaRPr lang="sk-SK"/>
          </a:p>
        </p:txBody>
      </p:sp>
    </p:spTree>
    <p:extLst>
      <p:ext uri="{BB962C8B-B14F-4D97-AF65-F5344CB8AC3E}">
        <p14:creationId xmlns:p14="http://schemas.microsoft.com/office/powerpoint/2010/main" val="3909073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hyperlink" Target="https://en.wikipedia.org/wiki/Human_tooth_development"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Human_tooth_development"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Human_tooth_development"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Human_tooth_development"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researchgate.net/publication/285588021_Natal_and_neonatal_teeth_Literature_review_and_report_of_seven_cases_in_a_Nigerian_Tertiary_Hospital/figures?lo=1" TargetMode="External"/><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 Id="rId6" Type="http://schemas.openxmlformats.org/officeDocument/2006/relationships/image" Target="../media/image75.jpeg"/><Relationship Id="rId5" Type="http://schemas.openxmlformats.org/officeDocument/2006/relationships/image" Target="../media/image81.jpe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8.xml"/><Relationship Id="rId5" Type="http://schemas.openxmlformats.org/officeDocument/2006/relationships/image" Target="../media/image85.png"/><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3" Type="http://schemas.openxmlformats.org/officeDocument/2006/relationships/hyperlink" Target="https://www.researchgate.net/publication/221928541_Caries_Through_Time_An_Anthropological_Overview" TargetMode="External"/><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8.xml"/><Relationship Id="rId5" Type="http://schemas.openxmlformats.org/officeDocument/2006/relationships/image" Target="../media/image89.png"/><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8.xml"/><Relationship Id="rId5" Type="http://schemas.openxmlformats.org/officeDocument/2006/relationships/image" Target="../media/image96.png"/><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8.xml"/><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researchgate.net/publication/221928541_Caries_Through_Time_An_Anthropological_Overview"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9.xml"/><Relationship Id="rId5" Type="http://schemas.openxmlformats.org/officeDocument/2006/relationships/hyperlink" Target="https://www.researchgate.net/publication/332409240_HUTCHINSON-GILFORD_PROGERIA_SYNDROME_A_RARE_CASE_REPORT/figures?lo=1" TargetMode="External"/><Relationship Id="rId4" Type="http://schemas.openxmlformats.org/officeDocument/2006/relationships/hyperlink" Target="https://www.youtube.com/watch?v=V6RJFa1tHxI"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7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4B8220-B894-AA2E-BA1F-355039E6D6CD}"/>
              </a:ext>
            </a:extLst>
          </p:cNvPr>
          <p:cNvSpPr>
            <a:spLocks noGrp="1"/>
          </p:cNvSpPr>
          <p:nvPr>
            <p:ph type="ctrTitle"/>
          </p:nvPr>
        </p:nvSpPr>
        <p:spPr/>
        <p:txBody>
          <a:bodyPr>
            <a:normAutofit fontScale="90000"/>
          </a:bodyPr>
          <a:lstStyle/>
          <a:p>
            <a:r>
              <a:rPr lang="sk-SK" dirty="0"/>
              <a:t>Zubný kaz, </a:t>
            </a:r>
            <a:r>
              <a:rPr lang="sk-SK" dirty="0" err="1"/>
              <a:t>parodontitída</a:t>
            </a:r>
            <a:br>
              <a:rPr lang="sk-SK" dirty="0"/>
            </a:br>
            <a:r>
              <a:rPr lang="sk-SK" dirty="0"/>
              <a:t>Vrodené defekty mäkkých a tvrdých tkanív ÚD</a:t>
            </a:r>
          </a:p>
        </p:txBody>
      </p:sp>
      <p:sp>
        <p:nvSpPr>
          <p:cNvPr id="3" name="Podnadpis 2">
            <a:extLst>
              <a:ext uri="{FF2B5EF4-FFF2-40B4-BE49-F238E27FC236}">
                <a16:creationId xmlns:a16="http://schemas.microsoft.com/office/drawing/2014/main" id="{74179AB6-F4BA-0622-492C-71355ECC61B0}"/>
              </a:ext>
            </a:extLst>
          </p:cNvPr>
          <p:cNvSpPr>
            <a:spLocks noGrp="1"/>
          </p:cNvSpPr>
          <p:nvPr>
            <p:ph type="subTitle" idx="1"/>
          </p:nvPr>
        </p:nvSpPr>
        <p:spPr/>
        <p:txBody>
          <a:bodyPr/>
          <a:lstStyle/>
          <a:p>
            <a:endParaRPr lang="sk-SK" dirty="0"/>
          </a:p>
        </p:txBody>
      </p:sp>
    </p:spTree>
    <p:extLst>
      <p:ext uri="{BB962C8B-B14F-4D97-AF65-F5344CB8AC3E}">
        <p14:creationId xmlns:p14="http://schemas.microsoft.com/office/powerpoint/2010/main" val="952251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DB19E-4D76-5967-8396-00C9E5A8729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7913F3E-C4FA-8A7B-9FD5-D0E1474AD772}"/>
              </a:ext>
            </a:extLst>
          </p:cNvPr>
          <p:cNvSpPr>
            <a:spLocks noGrp="1"/>
          </p:cNvSpPr>
          <p:nvPr>
            <p:ph type="title"/>
          </p:nvPr>
        </p:nvSpPr>
        <p:spPr>
          <a:xfrm>
            <a:off x="839788" y="457200"/>
            <a:ext cx="3932237" cy="641540"/>
          </a:xfrm>
        </p:spPr>
        <p:txBody>
          <a:bodyPr/>
          <a:lstStyle/>
          <a:p>
            <a:r>
              <a:rPr lang="sk-SK" dirty="0"/>
              <a:t>Zubný kaz - príznaky</a:t>
            </a:r>
          </a:p>
        </p:txBody>
      </p:sp>
      <p:sp>
        <p:nvSpPr>
          <p:cNvPr id="3" name="Zástupný objekt pre obrázok 2">
            <a:extLst>
              <a:ext uri="{FF2B5EF4-FFF2-40B4-BE49-F238E27FC236}">
                <a16:creationId xmlns:a16="http://schemas.microsoft.com/office/drawing/2014/main" id="{3EC369F9-0782-3EA8-E617-8828C1AB700F}"/>
              </a:ext>
            </a:extLst>
          </p:cNvPr>
          <p:cNvSpPr>
            <a:spLocks noGrp="1"/>
          </p:cNvSpPr>
          <p:nvPr>
            <p:ph type="pic" idx="1"/>
          </p:nvPr>
        </p:nvSpPr>
        <p:spPr/>
      </p:sp>
      <p:sp>
        <p:nvSpPr>
          <p:cNvPr id="4" name="Zástupný text 3">
            <a:extLst>
              <a:ext uri="{FF2B5EF4-FFF2-40B4-BE49-F238E27FC236}">
                <a16:creationId xmlns:a16="http://schemas.microsoft.com/office/drawing/2014/main" id="{3F33AA76-940E-E5C1-0271-41D7DA0005F9}"/>
              </a:ext>
            </a:extLst>
          </p:cNvPr>
          <p:cNvSpPr>
            <a:spLocks noGrp="1"/>
          </p:cNvSpPr>
          <p:nvPr>
            <p:ph type="body" sz="half" idx="2"/>
          </p:nvPr>
        </p:nvSpPr>
        <p:spPr>
          <a:xfrm>
            <a:off x="839788" y="1133856"/>
            <a:ext cx="3932237" cy="4405948"/>
          </a:xfrm>
        </p:spPr>
        <p:txBody>
          <a:bodyPr/>
          <a:lstStyle/>
          <a:p>
            <a:pPr marL="285750" indent="-285750">
              <a:buFont typeface="Arial" panose="020B0604020202020204" pitchFamily="34" charset="0"/>
              <a:buChar char="•"/>
            </a:pPr>
            <a:r>
              <a:rPr lang="sk-SK" dirty="0"/>
              <a:t>Viditeľné zmeny: hnedé alebo čierne škvrny, defekty skloviny</a:t>
            </a:r>
          </a:p>
          <a:p>
            <a:pPr marL="285750" indent="-285750">
              <a:buFont typeface="Arial" panose="020B0604020202020204" pitchFamily="34" charset="0"/>
              <a:buChar char="•"/>
            </a:pPr>
            <a:r>
              <a:rPr lang="sk-SK" dirty="0"/>
              <a:t>Citlivosť na sladké, studené alebo teplé podnety</a:t>
            </a:r>
          </a:p>
          <a:p>
            <a:pPr marL="285750" indent="-285750">
              <a:buFont typeface="Arial" panose="020B0604020202020204" pitchFamily="34" charset="0"/>
              <a:buChar char="•"/>
            </a:pPr>
            <a:r>
              <a:rPr lang="sk-SK" dirty="0"/>
              <a:t>Pokročilý kaz: bolesť, zápal </a:t>
            </a:r>
            <a:r>
              <a:rPr lang="sk-SK" dirty="0" err="1"/>
              <a:t>pulpárneho</a:t>
            </a:r>
            <a:r>
              <a:rPr lang="sk-SK" dirty="0"/>
              <a:t> tkaniva</a:t>
            </a:r>
          </a:p>
          <a:p>
            <a:pPr marL="285750" indent="-285750">
              <a:buFont typeface="Arial" panose="020B0604020202020204" pitchFamily="34" charset="0"/>
              <a:buChar char="•"/>
            </a:pPr>
            <a:endParaRPr lang="sk-SK" dirty="0"/>
          </a:p>
        </p:txBody>
      </p:sp>
      <p:pic>
        <p:nvPicPr>
          <p:cNvPr id="5" name="Obrázok 4">
            <a:extLst>
              <a:ext uri="{FF2B5EF4-FFF2-40B4-BE49-F238E27FC236}">
                <a16:creationId xmlns:a16="http://schemas.microsoft.com/office/drawing/2014/main" id="{C87C1C40-425E-CE9B-2202-A4834F8D7799}"/>
              </a:ext>
            </a:extLst>
          </p:cNvPr>
          <p:cNvPicPr>
            <a:picLocks noChangeAspect="1"/>
          </p:cNvPicPr>
          <p:nvPr/>
        </p:nvPicPr>
        <p:blipFill>
          <a:blip r:embed="rId2"/>
          <a:stretch>
            <a:fillRect/>
          </a:stretch>
        </p:blipFill>
        <p:spPr>
          <a:xfrm>
            <a:off x="6096000" y="256603"/>
            <a:ext cx="4419600" cy="3347197"/>
          </a:xfrm>
          <a:prstGeom prst="rect">
            <a:avLst/>
          </a:prstGeom>
        </p:spPr>
      </p:pic>
      <p:sp>
        <p:nvSpPr>
          <p:cNvPr id="6" name="BlokTextu 5">
            <a:extLst>
              <a:ext uri="{FF2B5EF4-FFF2-40B4-BE49-F238E27FC236}">
                <a16:creationId xmlns:a16="http://schemas.microsoft.com/office/drawing/2014/main" id="{2B2BF230-5EA5-3F89-4BB9-F4E93F72BC55}"/>
              </a:ext>
            </a:extLst>
          </p:cNvPr>
          <p:cNvSpPr txBox="1"/>
          <p:nvPr/>
        </p:nvSpPr>
        <p:spPr>
          <a:xfrm>
            <a:off x="10735056" y="457200"/>
            <a:ext cx="1031495" cy="2462213"/>
          </a:xfrm>
          <a:prstGeom prst="rect">
            <a:avLst/>
          </a:prstGeom>
          <a:noFill/>
        </p:spPr>
        <p:txBody>
          <a:bodyPr wrap="square" rtlCol="0">
            <a:spAutoFit/>
          </a:bodyPr>
          <a:lstStyle/>
          <a:p>
            <a:r>
              <a:rPr lang="sk-SK" sz="1400" dirty="0"/>
              <a:t>https://www.researchgate.net/publication/221928546_Traditional_and_Novel_Caries_Detection_Methods/figures?lo=1</a:t>
            </a:r>
          </a:p>
        </p:txBody>
      </p:sp>
      <p:pic>
        <p:nvPicPr>
          <p:cNvPr id="7" name="Obrázok 6">
            <a:extLst>
              <a:ext uri="{FF2B5EF4-FFF2-40B4-BE49-F238E27FC236}">
                <a16:creationId xmlns:a16="http://schemas.microsoft.com/office/drawing/2014/main" id="{68401E5A-99F1-F71D-C1BF-B77FA3116DFB}"/>
              </a:ext>
            </a:extLst>
          </p:cNvPr>
          <p:cNvPicPr>
            <a:picLocks noChangeAspect="1"/>
          </p:cNvPicPr>
          <p:nvPr/>
        </p:nvPicPr>
        <p:blipFill>
          <a:blip r:embed="rId3"/>
          <a:stretch>
            <a:fillRect/>
          </a:stretch>
        </p:blipFill>
        <p:spPr>
          <a:xfrm>
            <a:off x="202262" y="2779777"/>
            <a:ext cx="4919614" cy="4074144"/>
          </a:xfrm>
          <a:prstGeom prst="rect">
            <a:avLst/>
          </a:prstGeom>
        </p:spPr>
      </p:pic>
      <p:sp>
        <p:nvSpPr>
          <p:cNvPr id="8" name="BlokTextu 7">
            <a:extLst>
              <a:ext uri="{FF2B5EF4-FFF2-40B4-BE49-F238E27FC236}">
                <a16:creationId xmlns:a16="http://schemas.microsoft.com/office/drawing/2014/main" id="{2B73C01C-AD16-0AB1-84C5-DC8F8FF33DAF}"/>
              </a:ext>
            </a:extLst>
          </p:cNvPr>
          <p:cNvSpPr txBox="1"/>
          <p:nvPr/>
        </p:nvSpPr>
        <p:spPr>
          <a:xfrm>
            <a:off x="5533038" y="3938588"/>
            <a:ext cx="5680393" cy="2246769"/>
          </a:xfrm>
          <a:prstGeom prst="rect">
            <a:avLst/>
          </a:prstGeom>
          <a:noFill/>
        </p:spPr>
        <p:txBody>
          <a:bodyPr wrap="square" rtlCol="0">
            <a:spAutoFit/>
          </a:bodyPr>
          <a:lstStyle/>
          <a:p>
            <a:r>
              <a:rPr lang="en-US" sz="1400" dirty="0"/>
              <a:t>Clinical, radiographic, 2-dimensional cross-sectional scans and 3-dimensional volumetric optical coherence tomographic (OCT) images of samples. Row A–D shows the clinical appearance of the sound tooth (A), digital radiography (B), volumetric OCT (C), and OCT cross-sectional view. Row E-H shows the equivalent results for the tooth with incipient caries, wherein the regions of interest are indicated by a dashed circle, depicting the clinical appearance (E), digital radiography (F), volumetric OCT (G), and OCT cross-sectional view (H). Similarly, row I–L shows the results for advanced caries; the clinical appearance is seen in (I), digital radiography in (J), volumetric OCT in (K), and the OCT cross-sectional view in (L)</a:t>
            </a:r>
            <a:endParaRPr lang="sk-SK" sz="1400" dirty="0"/>
          </a:p>
        </p:txBody>
      </p:sp>
      <p:sp>
        <p:nvSpPr>
          <p:cNvPr id="9" name="BlokTextu 8">
            <a:extLst>
              <a:ext uri="{FF2B5EF4-FFF2-40B4-BE49-F238E27FC236}">
                <a16:creationId xmlns:a16="http://schemas.microsoft.com/office/drawing/2014/main" id="{A4EB2880-5A37-D6C9-567F-0DD3141D4B7E}"/>
              </a:ext>
            </a:extLst>
          </p:cNvPr>
          <p:cNvSpPr txBox="1"/>
          <p:nvPr/>
        </p:nvSpPr>
        <p:spPr>
          <a:xfrm>
            <a:off x="5582653" y="6391175"/>
            <a:ext cx="3773103" cy="276999"/>
          </a:xfrm>
          <a:prstGeom prst="rect">
            <a:avLst/>
          </a:prstGeom>
          <a:noFill/>
        </p:spPr>
        <p:txBody>
          <a:bodyPr wrap="square" rtlCol="0">
            <a:spAutoFit/>
          </a:bodyPr>
          <a:lstStyle/>
          <a:p>
            <a:r>
              <a:rPr lang="sk-SK" sz="1200" dirty="0"/>
              <a:t>https://isdent.org/DOIx.php?id=10.5624/isd.20200259</a:t>
            </a:r>
          </a:p>
        </p:txBody>
      </p:sp>
    </p:spTree>
    <p:extLst>
      <p:ext uri="{BB962C8B-B14F-4D97-AF65-F5344CB8AC3E}">
        <p14:creationId xmlns:p14="http://schemas.microsoft.com/office/powerpoint/2010/main" val="3693060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8F36C-D9A1-07E2-A047-1CDAFC76E86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B9E36B7-5BAB-BF90-8B29-8C55ADC36CAF}"/>
              </a:ext>
            </a:extLst>
          </p:cNvPr>
          <p:cNvSpPr>
            <a:spLocks noGrp="1"/>
          </p:cNvSpPr>
          <p:nvPr>
            <p:ph type="title"/>
          </p:nvPr>
        </p:nvSpPr>
        <p:spPr>
          <a:xfrm>
            <a:off x="839788" y="365760"/>
            <a:ext cx="3932237" cy="822960"/>
          </a:xfrm>
        </p:spPr>
        <p:txBody>
          <a:bodyPr>
            <a:normAutofit fontScale="90000"/>
          </a:bodyPr>
          <a:lstStyle/>
          <a:p>
            <a:r>
              <a:rPr lang="sk-SK" dirty="0"/>
              <a:t>Zubný kaz – klasifikácia podľa lokalizácie</a:t>
            </a:r>
          </a:p>
        </p:txBody>
      </p:sp>
      <p:sp>
        <p:nvSpPr>
          <p:cNvPr id="3" name="Zástupný objekt pre obrázok 2">
            <a:extLst>
              <a:ext uri="{FF2B5EF4-FFF2-40B4-BE49-F238E27FC236}">
                <a16:creationId xmlns:a16="http://schemas.microsoft.com/office/drawing/2014/main" id="{C226D368-EF49-764C-0A81-FA4F40C30827}"/>
              </a:ext>
            </a:extLst>
          </p:cNvPr>
          <p:cNvSpPr>
            <a:spLocks noGrp="1"/>
          </p:cNvSpPr>
          <p:nvPr>
            <p:ph type="pic" idx="1"/>
          </p:nvPr>
        </p:nvSpPr>
        <p:spPr/>
      </p:sp>
      <p:sp>
        <p:nvSpPr>
          <p:cNvPr id="4" name="Zástupný text 3">
            <a:extLst>
              <a:ext uri="{FF2B5EF4-FFF2-40B4-BE49-F238E27FC236}">
                <a16:creationId xmlns:a16="http://schemas.microsoft.com/office/drawing/2014/main" id="{77280D28-92EB-9BF8-F10E-1BADE9BA5471}"/>
              </a:ext>
            </a:extLst>
          </p:cNvPr>
          <p:cNvSpPr>
            <a:spLocks noGrp="1"/>
          </p:cNvSpPr>
          <p:nvPr>
            <p:ph type="body" sz="half" idx="2"/>
          </p:nvPr>
        </p:nvSpPr>
        <p:spPr>
          <a:xfrm>
            <a:off x="839788" y="1207008"/>
            <a:ext cx="3932237" cy="4405948"/>
          </a:xfrm>
        </p:spPr>
        <p:txBody>
          <a:bodyPr/>
          <a:lstStyle/>
          <a:p>
            <a:r>
              <a:rPr lang="sk-SK" dirty="0"/>
              <a:t>• Korunová časť: kaz na sklovine, kaz na </a:t>
            </a:r>
            <a:r>
              <a:rPr lang="sk-SK" dirty="0" err="1"/>
              <a:t>dentíne</a:t>
            </a:r>
            <a:endParaRPr lang="sk-SK" dirty="0"/>
          </a:p>
          <a:p>
            <a:r>
              <a:rPr lang="sk-SK" dirty="0"/>
              <a:t>• </a:t>
            </a:r>
            <a:r>
              <a:rPr lang="sk-SK" dirty="0" err="1"/>
              <a:t>Fisúry</a:t>
            </a:r>
            <a:r>
              <a:rPr lang="sk-SK" dirty="0"/>
              <a:t> a brázdy: kaz na </a:t>
            </a:r>
            <a:r>
              <a:rPr lang="sk-SK" dirty="0" err="1"/>
              <a:t>okluzálnych</a:t>
            </a:r>
            <a:r>
              <a:rPr lang="sk-SK" dirty="0"/>
              <a:t> plochách</a:t>
            </a:r>
          </a:p>
          <a:p>
            <a:r>
              <a:rPr lang="sk-SK" dirty="0"/>
              <a:t>• </a:t>
            </a:r>
            <a:r>
              <a:rPr lang="sk-SK" dirty="0" err="1"/>
              <a:t>Interproximálne</a:t>
            </a:r>
            <a:r>
              <a:rPr lang="sk-SK" dirty="0"/>
              <a:t> oblasti: medzi zubami</a:t>
            </a:r>
          </a:p>
          <a:p>
            <a:endParaRPr lang="sk-SK" dirty="0"/>
          </a:p>
        </p:txBody>
      </p:sp>
      <p:pic>
        <p:nvPicPr>
          <p:cNvPr id="9" name="Obrázok 8">
            <a:extLst>
              <a:ext uri="{FF2B5EF4-FFF2-40B4-BE49-F238E27FC236}">
                <a16:creationId xmlns:a16="http://schemas.microsoft.com/office/drawing/2014/main" id="{17132ED3-53A9-4785-57DC-C4F8EE0D4381}"/>
              </a:ext>
            </a:extLst>
          </p:cNvPr>
          <p:cNvPicPr>
            <a:picLocks noChangeAspect="1"/>
          </p:cNvPicPr>
          <p:nvPr/>
        </p:nvPicPr>
        <p:blipFill>
          <a:blip r:embed="rId2"/>
          <a:stretch>
            <a:fillRect/>
          </a:stretch>
        </p:blipFill>
        <p:spPr>
          <a:xfrm>
            <a:off x="5594351" y="158588"/>
            <a:ext cx="6172200" cy="5081666"/>
          </a:xfrm>
          <a:prstGeom prst="rect">
            <a:avLst/>
          </a:prstGeom>
        </p:spPr>
      </p:pic>
      <p:sp>
        <p:nvSpPr>
          <p:cNvPr id="10" name="BlokTextu 9">
            <a:extLst>
              <a:ext uri="{FF2B5EF4-FFF2-40B4-BE49-F238E27FC236}">
                <a16:creationId xmlns:a16="http://schemas.microsoft.com/office/drawing/2014/main" id="{1E09448E-33B9-F009-E478-E82637103CC7}"/>
              </a:ext>
            </a:extLst>
          </p:cNvPr>
          <p:cNvSpPr txBox="1"/>
          <p:nvPr/>
        </p:nvSpPr>
        <p:spPr>
          <a:xfrm>
            <a:off x="294385" y="2690261"/>
            <a:ext cx="4937760" cy="4185761"/>
          </a:xfrm>
          <a:prstGeom prst="rect">
            <a:avLst/>
          </a:prstGeom>
          <a:noFill/>
        </p:spPr>
        <p:txBody>
          <a:bodyPr wrap="square" rtlCol="0">
            <a:spAutoFit/>
          </a:bodyPr>
          <a:lstStyle/>
          <a:p>
            <a:r>
              <a:rPr lang="en-US" sz="1400" dirty="0"/>
              <a:t>1. Class I:</a:t>
            </a:r>
            <a:br>
              <a:rPr lang="en-US" sz="1400" dirty="0"/>
            </a:br>
            <a:r>
              <a:rPr lang="en-US" sz="1400" dirty="0"/>
              <a:t>- </a:t>
            </a:r>
            <a:r>
              <a:rPr lang="en-US" sz="1400" dirty="0" err="1"/>
              <a:t>Location:Pits</a:t>
            </a:r>
            <a:r>
              <a:rPr lang="en-US" sz="1400" dirty="0"/>
              <a:t> and fissures of the occlusal surfaces of molars and premolars, as well as the buccal or lingual pits of molars and the lingual pits of maxillary incisors.</a:t>
            </a:r>
            <a:br>
              <a:rPr lang="en-US" sz="1400" dirty="0"/>
            </a:br>
            <a:r>
              <a:rPr lang="en-US" sz="1400" dirty="0"/>
              <a:t>2. Class II:</a:t>
            </a:r>
            <a:br>
              <a:rPr lang="en-US" sz="1400" dirty="0"/>
            </a:br>
            <a:r>
              <a:rPr lang="en-US" sz="1400" dirty="0"/>
              <a:t>- </a:t>
            </a:r>
            <a:r>
              <a:rPr lang="en-US" sz="1400" dirty="0" err="1"/>
              <a:t>Location:Proximal</a:t>
            </a:r>
            <a:r>
              <a:rPr lang="en-US" sz="1400" dirty="0"/>
              <a:t> (mesial or distal) surfaces of posterior teeth (premolars and molars).</a:t>
            </a:r>
            <a:br>
              <a:rPr lang="en-US" sz="1400" dirty="0"/>
            </a:br>
            <a:r>
              <a:rPr lang="en-US" sz="1400" dirty="0"/>
              <a:t>3. Class III:</a:t>
            </a:r>
            <a:br>
              <a:rPr lang="en-US" sz="1400" dirty="0"/>
            </a:br>
            <a:r>
              <a:rPr lang="en-US" sz="1400" dirty="0"/>
              <a:t>- </a:t>
            </a:r>
            <a:r>
              <a:rPr lang="en-US" sz="1400" dirty="0" err="1"/>
              <a:t>Location:Proximal</a:t>
            </a:r>
            <a:r>
              <a:rPr lang="en-US" sz="1400" dirty="0"/>
              <a:t> (mesial or distal) surfaces of anterior teeth (incisors and canines) that do not involve the incisal edge.</a:t>
            </a:r>
            <a:br>
              <a:rPr lang="en-US" sz="1400" dirty="0"/>
            </a:br>
            <a:r>
              <a:rPr lang="en-US" sz="1400" dirty="0"/>
              <a:t>4. Class IV:</a:t>
            </a:r>
            <a:br>
              <a:rPr lang="en-US" sz="1400" dirty="0"/>
            </a:br>
            <a:r>
              <a:rPr lang="en-US" sz="1400" dirty="0"/>
              <a:t>- </a:t>
            </a:r>
            <a:r>
              <a:rPr lang="en-US" sz="1400" dirty="0" err="1"/>
              <a:t>Location:Proximal</a:t>
            </a:r>
            <a:r>
              <a:rPr lang="en-US" sz="1400" dirty="0"/>
              <a:t> (mesial or distal) surfaces of anterior teeth that involve the incisal edge.</a:t>
            </a:r>
            <a:br>
              <a:rPr lang="en-US" sz="1400" dirty="0"/>
            </a:br>
            <a:r>
              <a:rPr lang="en-US" sz="1400" dirty="0"/>
              <a:t>5. Class V:</a:t>
            </a:r>
            <a:br>
              <a:rPr lang="en-US" sz="1400" dirty="0"/>
            </a:br>
            <a:r>
              <a:rPr lang="en-US" sz="1400" dirty="0"/>
              <a:t>- Location: Gingival third (the area near the gum line) of the facial or lingual surfaces of both anterior and posterior teeth.</a:t>
            </a:r>
            <a:br>
              <a:rPr lang="en-US" sz="1400" dirty="0"/>
            </a:br>
            <a:r>
              <a:rPr lang="en-US" sz="1400" dirty="0"/>
              <a:t>6. Class VI:</a:t>
            </a:r>
            <a:br>
              <a:rPr lang="en-US" sz="1400" dirty="0"/>
            </a:br>
            <a:r>
              <a:rPr lang="en-US" sz="1400" dirty="0"/>
              <a:t>- Location: Incisal edges of anterior teeth or the cusp tips of posterior teeth.</a:t>
            </a:r>
            <a:endParaRPr lang="sk-SK" sz="1400" dirty="0"/>
          </a:p>
        </p:txBody>
      </p:sp>
      <p:sp>
        <p:nvSpPr>
          <p:cNvPr id="11" name="BlokTextu 10">
            <a:extLst>
              <a:ext uri="{FF2B5EF4-FFF2-40B4-BE49-F238E27FC236}">
                <a16:creationId xmlns:a16="http://schemas.microsoft.com/office/drawing/2014/main" id="{8E105FC7-8EBC-23FA-D649-C37D08F3C1DA}"/>
              </a:ext>
            </a:extLst>
          </p:cNvPr>
          <p:cNvSpPr txBox="1"/>
          <p:nvPr/>
        </p:nvSpPr>
        <p:spPr>
          <a:xfrm>
            <a:off x="5594351" y="5612956"/>
            <a:ext cx="5757861" cy="369332"/>
          </a:xfrm>
          <a:prstGeom prst="rect">
            <a:avLst/>
          </a:prstGeom>
          <a:noFill/>
        </p:spPr>
        <p:txBody>
          <a:bodyPr wrap="square" rtlCol="0">
            <a:spAutoFit/>
          </a:bodyPr>
          <a:lstStyle/>
          <a:p>
            <a:r>
              <a:rPr lang="sk-SK" dirty="0"/>
              <a:t>https://www.instagram.com/p/C9l9awfyl7U/</a:t>
            </a:r>
          </a:p>
        </p:txBody>
      </p:sp>
    </p:spTree>
    <p:extLst>
      <p:ext uri="{BB962C8B-B14F-4D97-AF65-F5344CB8AC3E}">
        <p14:creationId xmlns:p14="http://schemas.microsoft.com/office/powerpoint/2010/main" val="2500538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AD952-F804-9988-5623-1EDCF218CC4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55E5206-4D03-E4E3-EA32-3753FC79A8CB}"/>
              </a:ext>
            </a:extLst>
          </p:cNvPr>
          <p:cNvSpPr>
            <a:spLocks noGrp="1"/>
          </p:cNvSpPr>
          <p:nvPr>
            <p:ph type="title"/>
          </p:nvPr>
        </p:nvSpPr>
        <p:spPr>
          <a:xfrm>
            <a:off x="839788" y="457200"/>
            <a:ext cx="3932237" cy="822960"/>
          </a:xfrm>
        </p:spPr>
        <p:txBody>
          <a:bodyPr>
            <a:normAutofit fontScale="90000"/>
          </a:bodyPr>
          <a:lstStyle/>
          <a:p>
            <a:r>
              <a:rPr lang="sk-SK" dirty="0"/>
              <a:t>Zubný kaz – klasifikácia podľa závažnosti</a:t>
            </a:r>
          </a:p>
        </p:txBody>
      </p:sp>
      <p:sp>
        <p:nvSpPr>
          <p:cNvPr id="3" name="Zástupný objekt pre obrázok 2">
            <a:extLst>
              <a:ext uri="{FF2B5EF4-FFF2-40B4-BE49-F238E27FC236}">
                <a16:creationId xmlns:a16="http://schemas.microsoft.com/office/drawing/2014/main" id="{F4ADCD2D-8CF0-20E4-26B4-6B7DA1F6D3A3}"/>
              </a:ext>
            </a:extLst>
          </p:cNvPr>
          <p:cNvSpPr>
            <a:spLocks noGrp="1"/>
          </p:cNvSpPr>
          <p:nvPr>
            <p:ph type="pic" idx="1"/>
          </p:nvPr>
        </p:nvSpPr>
        <p:spPr/>
      </p:sp>
      <p:sp>
        <p:nvSpPr>
          <p:cNvPr id="4" name="Zástupný text 3">
            <a:extLst>
              <a:ext uri="{FF2B5EF4-FFF2-40B4-BE49-F238E27FC236}">
                <a16:creationId xmlns:a16="http://schemas.microsoft.com/office/drawing/2014/main" id="{313AFA14-378E-B050-F50F-7EFE800CF7F2}"/>
              </a:ext>
            </a:extLst>
          </p:cNvPr>
          <p:cNvSpPr>
            <a:spLocks noGrp="1"/>
          </p:cNvSpPr>
          <p:nvPr>
            <p:ph type="body" sz="half" idx="2"/>
          </p:nvPr>
        </p:nvSpPr>
        <p:spPr>
          <a:xfrm>
            <a:off x="839788" y="1463040"/>
            <a:ext cx="3932237" cy="4405948"/>
          </a:xfrm>
        </p:spPr>
        <p:txBody>
          <a:bodyPr/>
          <a:lstStyle/>
          <a:p>
            <a:r>
              <a:rPr lang="sk-SK" dirty="0"/>
              <a:t>•Mierny: poškodenie skloviny</a:t>
            </a:r>
          </a:p>
          <a:p>
            <a:r>
              <a:rPr lang="sk-SK" dirty="0"/>
              <a:t>• Stredný: poškodenie </a:t>
            </a:r>
            <a:r>
              <a:rPr lang="sk-SK" dirty="0" err="1"/>
              <a:t>dentínu</a:t>
            </a:r>
            <a:endParaRPr lang="sk-SK" dirty="0"/>
          </a:p>
          <a:p>
            <a:r>
              <a:rPr lang="sk-SK" dirty="0"/>
              <a:t>• Ťažký: postihnutie </a:t>
            </a:r>
            <a:r>
              <a:rPr lang="sk-SK" dirty="0" err="1"/>
              <a:t>pulpárneho</a:t>
            </a:r>
            <a:r>
              <a:rPr lang="sk-SK" dirty="0"/>
              <a:t> tkaniva</a:t>
            </a:r>
          </a:p>
          <a:p>
            <a:endParaRPr lang="sk-SK" dirty="0"/>
          </a:p>
        </p:txBody>
      </p:sp>
      <p:pic>
        <p:nvPicPr>
          <p:cNvPr id="6" name="Obrázok 5">
            <a:extLst>
              <a:ext uri="{FF2B5EF4-FFF2-40B4-BE49-F238E27FC236}">
                <a16:creationId xmlns:a16="http://schemas.microsoft.com/office/drawing/2014/main" id="{03342BBB-B8E4-5185-3F3F-BFC8B97D3BE6}"/>
              </a:ext>
            </a:extLst>
          </p:cNvPr>
          <p:cNvPicPr>
            <a:picLocks noChangeAspect="1"/>
          </p:cNvPicPr>
          <p:nvPr/>
        </p:nvPicPr>
        <p:blipFill>
          <a:blip r:embed="rId2"/>
          <a:stretch>
            <a:fillRect/>
          </a:stretch>
        </p:blipFill>
        <p:spPr>
          <a:xfrm>
            <a:off x="1924649" y="2684352"/>
            <a:ext cx="9882370" cy="2893487"/>
          </a:xfrm>
          <a:prstGeom prst="rect">
            <a:avLst/>
          </a:prstGeom>
        </p:spPr>
      </p:pic>
      <p:sp>
        <p:nvSpPr>
          <p:cNvPr id="7" name="BlokTextu 6">
            <a:extLst>
              <a:ext uri="{FF2B5EF4-FFF2-40B4-BE49-F238E27FC236}">
                <a16:creationId xmlns:a16="http://schemas.microsoft.com/office/drawing/2014/main" id="{9F111B08-01B5-49C0-A037-B08455FDA2D6}"/>
              </a:ext>
            </a:extLst>
          </p:cNvPr>
          <p:cNvSpPr txBox="1"/>
          <p:nvPr/>
        </p:nvSpPr>
        <p:spPr>
          <a:xfrm>
            <a:off x="3822192" y="5577840"/>
            <a:ext cx="7530020" cy="830997"/>
          </a:xfrm>
          <a:prstGeom prst="rect">
            <a:avLst/>
          </a:prstGeom>
          <a:noFill/>
        </p:spPr>
        <p:txBody>
          <a:bodyPr wrap="square" rtlCol="0">
            <a:spAutoFit/>
          </a:bodyPr>
          <a:lstStyle/>
          <a:p>
            <a:r>
              <a:rPr lang="sk-SK" sz="1600" dirty="0"/>
              <a:t>https://curaprox.us/blog/post/caries-treatment-and-prevention?srsltid=AfmBOopljtSjCxBQw7Ert9SFd1Hm-VTMRdroCgE9zzQszKJWfu3hdnQM</a:t>
            </a:r>
          </a:p>
        </p:txBody>
      </p:sp>
    </p:spTree>
    <p:extLst>
      <p:ext uri="{BB962C8B-B14F-4D97-AF65-F5344CB8AC3E}">
        <p14:creationId xmlns:p14="http://schemas.microsoft.com/office/powerpoint/2010/main" val="2652986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51CB4-C04B-3BAE-9C15-37DB4EDD631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AF3817B-3105-23EF-A92F-7CC62140FCA9}"/>
              </a:ext>
            </a:extLst>
          </p:cNvPr>
          <p:cNvSpPr>
            <a:spLocks noGrp="1"/>
          </p:cNvSpPr>
          <p:nvPr>
            <p:ph type="title"/>
          </p:nvPr>
        </p:nvSpPr>
        <p:spPr>
          <a:xfrm>
            <a:off x="839788" y="457200"/>
            <a:ext cx="3932237" cy="822960"/>
          </a:xfrm>
        </p:spPr>
        <p:txBody>
          <a:bodyPr/>
          <a:lstStyle/>
          <a:p>
            <a:r>
              <a:rPr lang="sk-SK" dirty="0"/>
              <a:t>Zubný kaz</a:t>
            </a:r>
          </a:p>
        </p:txBody>
      </p:sp>
      <p:pic>
        <p:nvPicPr>
          <p:cNvPr id="5" name="Zástupný objekt pre obrázok 4">
            <a:extLst>
              <a:ext uri="{FF2B5EF4-FFF2-40B4-BE49-F238E27FC236}">
                <a16:creationId xmlns:a16="http://schemas.microsoft.com/office/drawing/2014/main" id="{444954BF-77C6-B592-A999-C388B80084A8}"/>
              </a:ext>
            </a:extLst>
          </p:cNvPr>
          <p:cNvPicPr>
            <a:picLocks noGrp="1" noChangeAspect="1"/>
          </p:cNvPicPr>
          <p:nvPr>
            <p:ph type="pic" idx="1"/>
          </p:nvPr>
        </p:nvPicPr>
        <p:blipFill>
          <a:blip r:embed="rId2"/>
          <a:srcRect l="8880" r="8880"/>
          <a:stretch>
            <a:fillRect/>
          </a:stretch>
        </p:blipFill>
        <p:spPr>
          <a:prstGeom prst="rect">
            <a:avLst/>
          </a:prstGeom>
        </p:spPr>
      </p:pic>
      <p:sp>
        <p:nvSpPr>
          <p:cNvPr id="4" name="Zástupný text 3">
            <a:extLst>
              <a:ext uri="{FF2B5EF4-FFF2-40B4-BE49-F238E27FC236}">
                <a16:creationId xmlns:a16="http://schemas.microsoft.com/office/drawing/2014/main" id="{9665CEAE-D09B-EB3C-A543-4E630EBB5D19}"/>
              </a:ext>
            </a:extLst>
          </p:cNvPr>
          <p:cNvSpPr>
            <a:spLocks noGrp="1"/>
          </p:cNvSpPr>
          <p:nvPr>
            <p:ph type="body" sz="half" idx="2"/>
          </p:nvPr>
        </p:nvSpPr>
        <p:spPr>
          <a:xfrm>
            <a:off x="839788" y="1463040"/>
            <a:ext cx="3932237" cy="4405948"/>
          </a:xfrm>
        </p:spPr>
        <p:txBody>
          <a:bodyPr/>
          <a:lstStyle/>
          <a:p>
            <a:r>
              <a:rPr lang="sk-SK" dirty="0"/>
              <a:t>• Zubný kaz je </a:t>
            </a:r>
            <a:r>
              <a:rPr lang="sk-SK" dirty="0" err="1"/>
              <a:t>multifaktoriálne</a:t>
            </a:r>
            <a:r>
              <a:rPr lang="sk-SK" dirty="0"/>
              <a:t> ochorenie s vysokou prevalenciou</a:t>
            </a:r>
          </a:p>
          <a:p>
            <a:r>
              <a:rPr lang="sk-SK" dirty="0"/>
              <a:t>• Prevencia: hygiena, strava, </a:t>
            </a:r>
            <a:r>
              <a:rPr lang="sk-SK" dirty="0" err="1"/>
              <a:t>fluoridácia</a:t>
            </a:r>
            <a:endParaRPr lang="sk-SK" dirty="0"/>
          </a:p>
          <a:p>
            <a:r>
              <a:rPr lang="sk-SK" dirty="0"/>
              <a:t>• Včasné rozpoznanie klinických príznakov zabraňuje progresii</a:t>
            </a:r>
          </a:p>
          <a:p>
            <a:endParaRPr lang="sk-SK" dirty="0"/>
          </a:p>
        </p:txBody>
      </p:sp>
      <p:sp>
        <p:nvSpPr>
          <p:cNvPr id="6" name="BlokTextu 5">
            <a:extLst>
              <a:ext uri="{FF2B5EF4-FFF2-40B4-BE49-F238E27FC236}">
                <a16:creationId xmlns:a16="http://schemas.microsoft.com/office/drawing/2014/main" id="{258A71CB-1C7C-C2DC-8279-5383C7C94F87}"/>
              </a:ext>
            </a:extLst>
          </p:cNvPr>
          <p:cNvSpPr txBox="1"/>
          <p:nvPr/>
        </p:nvSpPr>
        <p:spPr>
          <a:xfrm>
            <a:off x="5266944" y="6126480"/>
            <a:ext cx="6108192" cy="646331"/>
          </a:xfrm>
          <a:prstGeom prst="rect">
            <a:avLst/>
          </a:prstGeom>
          <a:noFill/>
        </p:spPr>
        <p:txBody>
          <a:bodyPr wrap="square" rtlCol="0">
            <a:spAutoFit/>
          </a:bodyPr>
          <a:lstStyle/>
          <a:p>
            <a:r>
              <a:rPr lang="sk-SK" dirty="0"/>
              <a:t>https://southairdriesmiles.ca/dental-cavities-formation-and-prevention/</a:t>
            </a:r>
          </a:p>
        </p:txBody>
      </p:sp>
    </p:spTree>
    <p:extLst>
      <p:ext uri="{BB962C8B-B14F-4D97-AF65-F5344CB8AC3E}">
        <p14:creationId xmlns:p14="http://schemas.microsoft.com/office/powerpoint/2010/main" val="2896209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2F53E3-6F3E-9DE3-31D6-DFC5096EC081}"/>
              </a:ext>
            </a:extLst>
          </p:cNvPr>
          <p:cNvSpPr>
            <a:spLocks noGrp="1"/>
          </p:cNvSpPr>
          <p:nvPr>
            <p:ph type="title"/>
          </p:nvPr>
        </p:nvSpPr>
        <p:spPr>
          <a:xfrm>
            <a:off x="839788" y="457200"/>
            <a:ext cx="3932237" cy="914400"/>
          </a:xfrm>
        </p:spPr>
        <p:txBody>
          <a:bodyPr/>
          <a:lstStyle/>
          <a:p>
            <a:r>
              <a:rPr lang="sk-SK" dirty="0" err="1"/>
              <a:t>Parodontitída</a:t>
            </a:r>
            <a:endParaRPr lang="sk-SK" dirty="0"/>
          </a:p>
        </p:txBody>
      </p:sp>
      <p:sp>
        <p:nvSpPr>
          <p:cNvPr id="3" name="Zástupný objekt pre obrázok 2">
            <a:extLst>
              <a:ext uri="{FF2B5EF4-FFF2-40B4-BE49-F238E27FC236}">
                <a16:creationId xmlns:a16="http://schemas.microsoft.com/office/drawing/2014/main" id="{50366638-A65A-D44D-0110-052079A79A19}"/>
              </a:ext>
            </a:extLst>
          </p:cNvPr>
          <p:cNvSpPr>
            <a:spLocks noGrp="1"/>
          </p:cNvSpPr>
          <p:nvPr>
            <p:ph type="pic" idx="1"/>
          </p:nvPr>
        </p:nvSpPr>
        <p:spPr/>
      </p:sp>
      <p:sp>
        <p:nvSpPr>
          <p:cNvPr id="4" name="Zástupný text 3">
            <a:extLst>
              <a:ext uri="{FF2B5EF4-FFF2-40B4-BE49-F238E27FC236}">
                <a16:creationId xmlns:a16="http://schemas.microsoft.com/office/drawing/2014/main" id="{6525EB9C-7052-342D-0499-097E8ACCD46B}"/>
              </a:ext>
            </a:extLst>
          </p:cNvPr>
          <p:cNvSpPr>
            <a:spLocks noGrp="1"/>
          </p:cNvSpPr>
          <p:nvPr>
            <p:ph type="body" sz="half" idx="2"/>
          </p:nvPr>
        </p:nvSpPr>
        <p:spPr/>
        <p:txBody>
          <a:bodyPr/>
          <a:lstStyle/>
          <a:p>
            <a:pPr marL="285750" indent="-285750">
              <a:buFont typeface="Arial" panose="020B0604020202020204" pitchFamily="34" charset="0"/>
              <a:buChar char="•"/>
              <a:defRPr sz="1800"/>
            </a:pPr>
            <a:r>
              <a:rPr lang="sk-SK" dirty="0"/>
              <a:t>Chronické zápalové ochorenie </a:t>
            </a:r>
            <a:r>
              <a:rPr lang="sk-SK" dirty="0" err="1"/>
              <a:t>parodontu</a:t>
            </a:r>
            <a:r>
              <a:rPr lang="sk-SK" dirty="0"/>
              <a:t> → deštrukcia podporných tkanív zubov</a:t>
            </a:r>
          </a:p>
          <a:p>
            <a:pPr marL="285750" indent="-285750">
              <a:buFont typeface="Arial" panose="020B0604020202020204" pitchFamily="34" charset="0"/>
              <a:buChar char="•"/>
              <a:defRPr sz="1800"/>
            </a:pPr>
            <a:r>
              <a:rPr lang="sk-SK" dirty="0"/>
              <a:t>Môže viesť k pohyblivosti a strate zubov</a:t>
            </a:r>
          </a:p>
          <a:p>
            <a:pPr marL="285750" indent="-285750">
              <a:buFont typeface="Arial" panose="020B0604020202020204" pitchFamily="34" charset="0"/>
              <a:buChar char="•"/>
              <a:defRPr sz="1800"/>
            </a:pPr>
            <a:r>
              <a:rPr lang="sk-SK" dirty="0"/>
              <a:t>Postihuje 20–50 % dospelých, závisí od závažnosti</a:t>
            </a:r>
          </a:p>
          <a:p>
            <a:pPr marL="285750" indent="-285750">
              <a:buFont typeface="Arial" panose="020B0604020202020204" pitchFamily="34" charset="0"/>
              <a:buChar char="•"/>
              <a:defRPr sz="1800"/>
            </a:pPr>
            <a:r>
              <a:rPr lang="sk-SK" dirty="0"/>
              <a:t>Riziko stúpa s vekom, fajčením a systémovými ochoreniami (napr. diabetes)</a:t>
            </a:r>
          </a:p>
          <a:p>
            <a:pPr marL="285750" indent="-285750">
              <a:buFont typeface="Arial" panose="020B0604020202020204" pitchFamily="34" charset="0"/>
              <a:buChar char="•"/>
              <a:defRPr sz="1800"/>
            </a:pPr>
            <a:endParaRPr lang="sk-SK" dirty="0"/>
          </a:p>
          <a:p>
            <a:endParaRPr lang="sk-SK" dirty="0"/>
          </a:p>
        </p:txBody>
      </p:sp>
      <p:pic>
        <p:nvPicPr>
          <p:cNvPr id="7" name="Obrázok 6">
            <a:extLst>
              <a:ext uri="{FF2B5EF4-FFF2-40B4-BE49-F238E27FC236}">
                <a16:creationId xmlns:a16="http://schemas.microsoft.com/office/drawing/2014/main" id="{ECED48AD-7778-A9FB-1229-E0E3C6F8D3DD}"/>
              </a:ext>
            </a:extLst>
          </p:cNvPr>
          <p:cNvPicPr>
            <a:picLocks noChangeAspect="1"/>
          </p:cNvPicPr>
          <p:nvPr/>
        </p:nvPicPr>
        <p:blipFill>
          <a:blip r:embed="rId2"/>
          <a:stretch>
            <a:fillRect/>
          </a:stretch>
        </p:blipFill>
        <p:spPr>
          <a:xfrm>
            <a:off x="4772025" y="914400"/>
            <a:ext cx="7071243" cy="4537382"/>
          </a:xfrm>
          <a:prstGeom prst="rect">
            <a:avLst/>
          </a:prstGeom>
        </p:spPr>
      </p:pic>
      <p:sp>
        <p:nvSpPr>
          <p:cNvPr id="8" name="BlokTextu 7">
            <a:extLst>
              <a:ext uri="{FF2B5EF4-FFF2-40B4-BE49-F238E27FC236}">
                <a16:creationId xmlns:a16="http://schemas.microsoft.com/office/drawing/2014/main" id="{9958FFA0-DF35-1477-A719-034646B08CFA}"/>
              </a:ext>
            </a:extLst>
          </p:cNvPr>
          <p:cNvSpPr txBox="1"/>
          <p:nvPr/>
        </p:nvSpPr>
        <p:spPr>
          <a:xfrm>
            <a:off x="4772025" y="5861050"/>
            <a:ext cx="6859143" cy="523220"/>
          </a:xfrm>
          <a:prstGeom prst="rect">
            <a:avLst/>
          </a:prstGeom>
          <a:noFill/>
        </p:spPr>
        <p:txBody>
          <a:bodyPr wrap="square" rtlCol="0">
            <a:spAutoFit/>
          </a:bodyPr>
          <a:lstStyle/>
          <a:p>
            <a:r>
              <a:rPr lang="sk-SK" sz="1400" dirty="0"/>
              <a:t>https://www.listerine.sk/zdravie-%C3%BAstnej-dutiny/%C4%8Fasn%C3%A1/parodont%C3%B3za</a:t>
            </a:r>
          </a:p>
        </p:txBody>
      </p:sp>
    </p:spTree>
    <p:extLst>
      <p:ext uri="{BB962C8B-B14F-4D97-AF65-F5344CB8AC3E}">
        <p14:creationId xmlns:p14="http://schemas.microsoft.com/office/powerpoint/2010/main" val="2950853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E440-9576-72F1-549E-BE80C92F9AF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2F86FA6-7AF9-53E3-CC5C-B99FCAF81939}"/>
              </a:ext>
            </a:extLst>
          </p:cNvPr>
          <p:cNvSpPr>
            <a:spLocks noGrp="1"/>
          </p:cNvSpPr>
          <p:nvPr>
            <p:ph type="title"/>
          </p:nvPr>
        </p:nvSpPr>
        <p:spPr>
          <a:xfrm>
            <a:off x="839788" y="457200"/>
            <a:ext cx="3932237" cy="914400"/>
          </a:xfrm>
        </p:spPr>
        <p:txBody>
          <a:bodyPr>
            <a:normAutofit fontScale="90000"/>
          </a:bodyPr>
          <a:lstStyle/>
          <a:p>
            <a:r>
              <a:rPr lang="sk-SK" dirty="0" err="1"/>
              <a:t>Parodontitída</a:t>
            </a:r>
            <a:r>
              <a:rPr lang="sk-SK" dirty="0"/>
              <a:t> - </a:t>
            </a:r>
            <a:r>
              <a:rPr lang="sk-SK" dirty="0" err="1"/>
              <a:t>etiopatogenéza</a:t>
            </a:r>
            <a:endParaRPr lang="sk-SK" dirty="0"/>
          </a:p>
        </p:txBody>
      </p:sp>
      <p:sp>
        <p:nvSpPr>
          <p:cNvPr id="3" name="Zástupný objekt pre obrázok 2">
            <a:extLst>
              <a:ext uri="{FF2B5EF4-FFF2-40B4-BE49-F238E27FC236}">
                <a16:creationId xmlns:a16="http://schemas.microsoft.com/office/drawing/2014/main" id="{A354F10C-307B-F8BC-8EEB-43A243F44911}"/>
              </a:ext>
            </a:extLst>
          </p:cNvPr>
          <p:cNvSpPr>
            <a:spLocks noGrp="1"/>
          </p:cNvSpPr>
          <p:nvPr>
            <p:ph type="pic" idx="1"/>
          </p:nvPr>
        </p:nvSpPr>
        <p:spPr/>
      </p:sp>
      <p:sp>
        <p:nvSpPr>
          <p:cNvPr id="4" name="Zástupný text 3">
            <a:extLst>
              <a:ext uri="{FF2B5EF4-FFF2-40B4-BE49-F238E27FC236}">
                <a16:creationId xmlns:a16="http://schemas.microsoft.com/office/drawing/2014/main" id="{F69BE931-F5DA-C48D-3037-7C213D48C331}"/>
              </a:ext>
            </a:extLst>
          </p:cNvPr>
          <p:cNvSpPr>
            <a:spLocks noGrp="1"/>
          </p:cNvSpPr>
          <p:nvPr>
            <p:ph type="body" sz="half" idx="2"/>
          </p:nvPr>
        </p:nvSpPr>
        <p:spPr/>
        <p:txBody>
          <a:bodyPr/>
          <a:lstStyle/>
          <a:p>
            <a:pPr marL="285750" indent="-285750">
              <a:buFont typeface="Arial" panose="020B0604020202020204" pitchFamily="34" charset="0"/>
              <a:buChar char="•"/>
              <a:defRPr sz="1800"/>
            </a:pPr>
            <a:r>
              <a:rPr lang="sk-SK" dirty="0"/>
              <a:t>Primárny faktor: bakteriálny </a:t>
            </a:r>
            <a:r>
              <a:rPr lang="sk-SK" dirty="0" err="1"/>
              <a:t>plak</a:t>
            </a:r>
            <a:r>
              <a:rPr lang="sk-SK" dirty="0"/>
              <a:t> (</a:t>
            </a:r>
            <a:r>
              <a:rPr lang="sk-SK" dirty="0" err="1"/>
              <a:t>Porphyromonas</a:t>
            </a:r>
            <a:r>
              <a:rPr lang="sk-SK" dirty="0"/>
              <a:t> </a:t>
            </a:r>
            <a:r>
              <a:rPr lang="sk-SK" dirty="0" err="1"/>
              <a:t>gingivalis</a:t>
            </a:r>
            <a:r>
              <a:rPr lang="sk-SK" dirty="0"/>
              <a:t>, </a:t>
            </a:r>
            <a:r>
              <a:rPr lang="sk-SK" dirty="0" err="1"/>
              <a:t>Tannerella</a:t>
            </a:r>
            <a:r>
              <a:rPr lang="sk-SK" dirty="0"/>
              <a:t> </a:t>
            </a:r>
            <a:r>
              <a:rPr lang="sk-SK" dirty="0" err="1"/>
              <a:t>forsythia</a:t>
            </a:r>
            <a:r>
              <a:rPr lang="sk-SK" dirty="0"/>
              <a:t>, </a:t>
            </a:r>
            <a:r>
              <a:rPr lang="sk-SK" dirty="0" err="1"/>
              <a:t>Treponema</a:t>
            </a:r>
            <a:r>
              <a:rPr lang="sk-SK" dirty="0"/>
              <a:t> </a:t>
            </a:r>
            <a:r>
              <a:rPr lang="sk-SK" dirty="0" err="1"/>
              <a:t>denticola</a:t>
            </a:r>
            <a:r>
              <a:rPr lang="sk-SK" dirty="0"/>
              <a:t>)</a:t>
            </a:r>
          </a:p>
          <a:p>
            <a:pPr marL="285750" indent="-285750">
              <a:buFont typeface="Arial" panose="020B0604020202020204" pitchFamily="34" charset="0"/>
              <a:buChar char="•"/>
              <a:defRPr sz="1800"/>
            </a:pPr>
            <a:r>
              <a:rPr lang="sk-SK" dirty="0"/>
              <a:t>Hostiteľská odpoveď: zápal → deštrukcia tkanív</a:t>
            </a:r>
          </a:p>
          <a:p>
            <a:pPr marL="285750" indent="-285750">
              <a:buFont typeface="Arial" panose="020B0604020202020204" pitchFamily="34" charset="0"/>
              <a:buChar char="•"/>
              <a:defRPr sz="1800"/>
            </a:pPr>
            <a:r>
              <a:rPr lang="sk-SK" dirty="0"/>
              <a:t>Modifikujúce faktory: genetika, fajčenie, systémové ochorenia, stres</a:t>
            </a:r>
          </a:p>
          <a:p>
            <a:endParaRPr lang="sk-SK" dirty="0"/>
          </a:p>
        </p:txBody>
      </p:sp>
      <p:pic>
        <p:nvPicPr>
          <p:cNvPr id="6" name="Obrázok 5">
            <a:extLst>
              <a:ext uri="{FF2B5EF4-FFF2-40B4-BE49-F238E27FC236}">
                <a16:creationId xmlns:a16="http://schemas.microsoft.com/office/drawing/2014/main" id="{34FAEE7B-6C32-932C-2520-40381934FB62}"/>
              </a:ext>
            </a:extLst>
          </p:cNvPr>
          <p:cNvPicPr>
            <a:picLocks noChangeAspect="1"/>
          </p:cNvPicPr>
          <p:nvPr/>
        </p:nvPicPr>
        <p:blipFill>
          <a:blip r:embed="rId2"/>
          <a:stretch>
            <a:fillRect/>
          </a:stretch>
        </p:blipFill>
        <p:spPr>
          <a:xfrm>
            <a:off x="5035104" y="-4763"/>
            <a:ext cx="7156896" cy="6858000"/>
          </a:xfrm>
          <a:prstGeom prst="rect">
            <a:avLst/>
          </a:prstGeom>
        </p:spPr>
      </p:pic>
      <p:sp>
        <p:nvSpPr>
          <p:cNvPr id="7" name="BlokTextu 6">
            <a:extLst>
              <a:ext uri="{FF2B5EF4-FFF2-40B4-BE49-F238E27FC236}">
                <a16:creationId xmlns:a16="http://schemas.microsoft.com/office/drawing/2014/main" id="{F03E4E21-E41A-181E-60E9-47BA1C214079}"/>
              </a:ext>
            </a:extLst>
          </p:cNvPr>
          <p:cNvSpPr txBox="1"/>
          <p:nvPr/>
        </p:nvSpPr>
        <p:spPr>
          <a:xfrm>
            <a:off x="839788" y="5380522"/>
            <a:ext cx="3453079" cy="1200329"/>
          </a:xfrm>
          <a:prstGeom prst="rect">
            <a:avLst/>
          </a:prstGeom>
          <a:noFill/>
        </p:spPr>
        <p:txBody>
          <a:bodyPr wrap="square" rtlCol="0">
            <a:spAutoFit/>
          </a:bodyPr>
          <a:lstStyle/>
          <a:p>
            <a:r>
              <a:rPr lang="sk-SK" dirty="0"/>
              <a:t>https://www.lks-casopis.cz/clanek/nova-klasifikace-parodontalnich-a-periimplantatovych-onemocneni/</a:t>
            </a:r>
          </a:p>
        </p:txBody>
      </p:sp>
    </p:spTree>
    <p:extLst>
      <p:ext uri="{BB962C8B-B14F-4D97-AF65-F5344CB8AC3E}">
        <p14:creationId xmlns:p14="http://schemas.microsoft.com/office/powerpoint/2010/main" val="2837177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C4D72-E086-26E4-DA24-73EE6A4D966D}"/>
            </a:ext>
          </a:extLst>
        </p:cNvPr>
        <p:cNvGrpSpPr/>
        <p:nvPr/>
      </p:nvGrpSpPr>
      <p:grpSpPr>
        <a:xfrm>
          <a:off x="0" y="0"/>
          <a:ext cx="0" cy="0"/>
          <a:chOff x="0" y="0"/>
          <a:chExt cx="0" cy="0"/>
        </a:xfrm>
      </p:grpSpPr>
      <p:pic>
        <p:nvPicPr>
          <p:cNvPr id="12" name="Obrázok 11">
            <a:extLst>
              <a:ext uri="{FF2B5EF4-FFF2-40B4-BE49-F238E27FC236}">
                <a16:creationId xmlns:a16="http://schemas.microsoft.com/office/drawing/2014/main" id="{3E1B0DC7-81AF-D4F2-EDB0-DF77A468968B}"/>
              </a:ext>
            </a:extLst>
          </p:cNvPr>
          <p:cNvPicPr>
            <a:picLocks noChangeAspect="1"/>
          </p:cNvPicPr>
          <p:nvPr/>
        </p:nvPicPr>
        <p:blipFill>
          <a:blip r:embed="rId2"/>
          <a:stretch>
            <a:fillRect/>
          </a:stretch>
        </p:blipFill>
        <p:spPr>
          <a:xfrm>
            <a:off x="7896783" y="2820925"/>
            <a:ext cx="4191585" cy="4001058"/>
          </a:xfrm>
          <a:prstGeom prst="rect">
            <a:avLst/>
          </a:prstGeom>
        </p:spPr>
      </p:pic>
      <p:pic>
        <p:nvPicPr>
          <p:cNvPr id="10" name="Obrázok 9">
            <a:extLst>
              <a:ext uri="{FF2B5EF4-FFF2-40B4-BE49-F238E27FC236}">
                <a16:creationId xmlns:a16="http://schemas.microsoft.com/office/drawing/2014/main" id="{2B90ABA4-6254-AFEB-34D2-F1E2F171796E}"/>
              </a:ext>
            </a:extLst>
          </p:cNvPr>
          <p:cNvPicPr>
            <a:picLocks noChangeAspect="1"/>
          </p:cNvPicPr>
          <p:nvPr/>
        </p:nvPicPr>
        <p:blipFill>
          <a:blip r:embed="rId3"/>
          <a:stretch>
            <a:fillRect/>
          </a:stretch>
        </p:blipFill>
        <p:spPr>
          <a:xfrm>
            <a:off x="3937421" y="3221047"/>
            <a:ext cx="3854996" cy="3636953"/>
          </a:xfrm>
          <a:prstGeom prst="rect">
            <a:avLst/>
          </a:prstGeom>
        </p:spPr>
      </p:pic>
      <p:sp>
        <p:nvSpPr>
          <p:cNvPr id="2" name="Nadpis 1">
            <a:extLst>
              <a:ext uri="{FF2B5EF4-FFF2-40B4-BE49-F238E27FC236}">
                <a16:creationId xmlns:a16="http://schemas.microsoft.com/office/drawing/2014/main" id="{4D1387B0-9229-73E8-E094-7673DA6D3637}"/>
              </a:ext>
            </a:extLst>
          </p:cNvPr>
          <p:cNvSpPr>
            <a:spLocks noGrp="1"/>
          </p:cNvSpPr>
          <p:nvPr>
            <p:ph type="title"/>
          </p:nvPr>
        </p:nvSpPr>
        <p:spPr>
          <a:xfrm>
            <a:off x="364300" y="457200"/>
            <a:ext cx="3932237" cy="914400"/>
          </a:xfrm>
        </p:spPr>
        <p:txBody>
          <a:bodyPr>
            <a:normAutofit fontScale="90000"/>
          </a:bodyPr>
          <a:lstStyle/>
          <a:p>
            <a:r>
              <a:rPr lang="sk-SK" dirty="0" err="1"/>
              <a:t>Parodontitída</a:t>
            </a:r>
            <a:r>
              <a:rPr lang="sk-SK" dirty="0"/>
              <a:t> – </a:t>
            </a:r>
            <a:br>
              <a:rPr lang="sk-SK" dirty="0"/>
            </a:br>
            <a:r>
              <a:rPr lang="sk-SK" dirty="0"/>
              <a:t>klinické príznaky</a:t>
            </a:r>
          </a:p>
        </p:txBody>
      </p:sp>
      <p:sp>
        <p:nvSpPr>
          <p:cNvPr id="3" name="Zástupný objekt pre obrázok 2">
            <a:extLst>
              <a:ext uri="{FF2B5EF4-FFF2-40B4-BE49-F238E27FC236}">
                <a16:creationId xmlns:a16="http://schemas.microsoft.com/office/drawing/2014/main" id="{0D26FC29-E870-D2A2-1BC1-2B0158ED4774}"/>
              </a:ext>
            </a:extLst>
          </p:cNvPr>
          <p:cNvSpPr>
            <a:spLocks noGrp="1"/>
          </p:cNvSpPr>
          <p:nvPr>
            <p:ph type="pic" idx="1"/>
          </p:nvPr>
        </p:nvSpPr>
        <p:spPr/>
      </p:sp>
      <p:sp>
        <p:nvSpPr>
          <p:cNvPr id="4" name="Zástupný text 3">
            <a:extLst>
              <a:ext uri="{FF2B5EF4-FFF2-40B4-BE49-F238E27FC236}">
                <a16:creationId xmlns:a16="http://schemas.microsoft.com/office/drawing/2014/main" id="{421E70D1-8E2A-CFD9-CABC-77597827DE3C}"/>
              </a:ext>
            </a:extLst>
          </p:cNvPr>
          <p:cNvSpPr>
            <a:spLocks noGrp="1"/>
          </p:cNvSpPr>
          <p:nvPr>
            <p:ph type="body" sz="half" idx="2"/>
          </p:nvPr>
        </p:nvSpPr>
        <p:spPr>
          <a:xfrm>
            <a:off x="254572" y="2057400"/>
            <a:ext cx="3932237" cy="3811588"/>
          </a:xfrm>
        </p:spPr>
        <p:txBody>
          <a:bodyPr/>
          <a:lstStyle/>
          <a:p>
            <a:pPr marL="285750" indent="-285750">
              <a:buFont typeface="Arial" panose="020B0604020202020204" pitchFamily="34" charset="0"/>
              <a:buChar char="•"/>
              <a:defRPr sz="1800"/>
            </a:pPr>
            <a:r>
              <a:rPr lang="sk-SK" dirty="0" err="1"/>
              <a:t>Gingiválna</a:t>
            </a:r>
            <a:r>
              <a:rPr lang="sk-SK" dirty="0"/>
              <a:t> </a:t>
            </a:r>
            <a:r>
              <a:rPr lang="sk-SK" dirty="0" err="1"/>
              <a:t>hyperémia</a:t>
            </a:r>
            <a:r>
              <a:rPr lang="sk-SK" dirty="0"/>
              <a:t> a edém</a:t>
            </a:r>
          </a:p>
          <a:p>
            <a:pPr marL="285750" indent="-285750">
              <a:buFont typeface="Arial" panose="020B0604020202020204" pitchFamily="34" charset="0"/>
              <a:buChar char="•"/>
              <a:defRPr sz="1800"/>
            </a:pPr>
            <a:r>
              <a:rPr lang="sk-SK" dirty="0"/>
              <a:t>Krvácanie pri sondáži</a:t>
            </a:r>
          </a:p>
          <a:p>
            <a:pPr marL="285750" indent="-285750">
              <a:buFont typeface="Arial" panose="020B0604020202020204" pitchFamily="34" charset="0"/>
              <a:buChar char="•"/>
              <a:defRPr sz="1800"/>
            </a:pPr>
            <a:r>
              <a:rPr lang="sk-SK" dirty="0" err="1"/>
              <a:t>Parodontálne</a:t>
            </a:r>
            <a:r>
              <a:rPr lang="sk-SK" dirty="0"/>
              <a:t> vrecká</a:t>
            </a:r>
          </a:p>
          <a:p>
            <a:pPr marL="285750" indent="-285750">
              <a:buFont typeface="Arial" panose="020B0604020202020204" pitchFamily="34" charset="0"/>
              <a:buChar char="•"/>
              <a:defRPr sz="1800"/>
            </a:pPr>
            <a:r>
              <a:rPr lang="sk-SK" dirty="0" err="1"/>
              <a:t>Retrakcia</a:t>
            </a:r>
            <a:r>
              <a:rPr lang="sk-SK" dirty="0"/>
              <a:t> </a:t>
            </a:r>
            <a:r>
              <a:rPr lang="sk-SK" dirty="0" err="1"/>
              <a:t>gingívy</a:t>
            </a:r>
            <a:endParaRPr lang="sk-SK" dirty="0"/>
          </a:p>
          <a:p>
            <a:pPr marL="285750" indent="-285750">
              <a:buFont typeface="Arial" panose="020B0604020202020204" pitchFamily="34" charset="0"/>
              <a:buChar char="•"/>
              <a:defRPr sz="1800"/>
            </a:pPr>
            <a:r>
              <a:rPr lang="sk-SK" dirty="0"/>
              <a:t>Pohyblivosť zubov</a:t>
            </a:r>
          </a:p>
          <a:p>
            <a:pPr marL="285750" indent="-285750">
              <a:buFont typeface="Arial" panose="020B0604020202020204" pitchFamily="34" charset="0"/>
              <a:buChar char="•"/>
              <a:defRPr sz="1800"/>
            </a:pPr>
            <a:r>
              <a:rPr lang="sk-SK" dirty="0"/>
              <a:t>Zápach z úst a hnisavé </a:t>
            </a:r>
            <a:r>
              <a:rPr lang="sk-SK" dirty="0" err="1"/>
              <a:t>výpotky</a:t>
            </a:r>
            <a:endParaRPr lang="sk-SK" dirty="0"/>
          </a:p>
          <a:p>
            <a:endParaRPr lang="sk-SK" dirty="0"/>
          </a:p>
        </p:txBody>
      </p:sp>
      <p:pic>
        <p:nvPicPr>
          <p:cNvPr id="6" name="Obrázok 5">
            <a:extLst>
              <a:ext uri="{FF2B5EF4-FFF2-40B4-BE49-F238E27FC236}">
                <a16:creationId xmlns:a16="http://schemas.microsoft.com/office/drawing/2014/main" id="{BBB3CBE4-0D8A-66DB-15AC-5DB7B2AB1BAE}"/>
              </a:ext>
            </a:extLst>
          </p:cNvPr>
          <p:cNvPicPr>
            <a:picLocks noChangeAspect="1"/>
          </p:cNvPicPr>
          <p:nvPr/>
        </p:nvPicPr>
        <p:blipFill>
          <a:blip r:embed="rId4"/>
          <a:stretch>
            <a:fillRect/>
          </a:stretch>
        </p:blipFill>
        <p:spPr>
          <a:xfrm>
            <a:off x="3995986" y="36017"/>
            <a:ext cx="3737865" cy="3388220"/>
          </a:xfrm>
          <a:prstGeom prst="rect">
            <a:avLst/>
          </a:prstGeom>
        </p:spPr>
      </p:pic>
      <p:pic>
        <p:nvPicPr>
          <p:cNvPr id="8" name="Obrázok 7">
            <a:extLst>
              <a:ext uri="{FF2B5EF4-FFF2-40B4-BE49-F238E27FC236}">
                <a16:creationId xmlns:a16="http://schemas.microsoft.com/office/drawing/2014/main" id="{4C451BA0-4BD3-39CE-8E8A-27609946CDC0}"/>
              </a:ext>
            </a:extLst>
          </p:cNvPr>
          <p:cNvPicPr>
            <a:picLocks noChangeAspect="1"/>
          </p:cNvPicPr>
          <p:nvPr/>
        </p:nvPicPr>
        <p:blipFill>
          <a:blip r:embed="rId5"/>
          <a:stretch>
            <a:fillRect/>
          </a:stretch>
        </p:blipFill>
        <p:spPr>
          <a:xfrm>
            <a:off x="8037951" y="36017"/>
            <a:ext cx="3899865" cy="3636953"/>
          </a:xfrm>
          <a:prstGeom prst="rect">
            <a:avLst/>
          </a:prstGeom>
        </p:spPr>
      </p:pic>
      <p:sp>
        <p:nvSpPr>
          <p:cNvPr id="13" name="BlokTextu 12">
            <a:extLst>
              <a:ext uri="{FF2B5EF4-FFF2-40B4-BE49-F238E27FC236}">
                <a16:creationId xmlns:a16="http://schemas.microsoft.com/office/drawing/2014/main" id="{27A74CA5-F1A4-E234-8ED7-CAEE241548CD}"/>
              </a:ext>
            </a:extLst>
          </p:cNvPr>
          <p:cNvSpPr txBox="1"/>
          <p:nvPr/>
        </p:nvSpPr>
        <p:spPr>
          <a:xfrm>
            <a:off x="254572" y="4681728"/>
            <a:ext cx="3366452" cy="1015663"/>
          </a:xfrm>
          <a:prstGeom prst="rect">
            <a:avLst/>
          </a:prstGeom>
          <a:noFill/>
        </p:spPr>
        <p:txBody>
          <a:bodyPr wrap="square" rtlCol="0">
            <a:spAutoFit/>
          </a:bodyPr>
          <a:lstStyle/>
          <a:p>
            <a:r>
              <a:rPr lang="sk-SK" sz="1200" dirty="0"/>
              <a:t>https://www.facebook.com/bielenie/videos/nelie%C4%8Den%C3%A1-parodontit%C3%ADda-paradent%C3%B3zapr%C3%ADznaky-%C4%8Dasto-pacienti-podce%C5%88uj%C3%BA-tro%C5%A1ka-zubn/622637774831117/</a:t>
            </a:r>
          </a:p>
        </p:txBody>
      </p:sp>
    </p:spTree>
    <p:extLst>
      <p:ext uri="{BB962C8B-B14F-4D97-AF65-F5344CB8AC3E}">
        <p14:creationId xmlns:p14="http://schemas.microsoft.com/office/powerpoint/2010/main" val="2452018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272D5-15D6-4EF7-E9A5-13BBA2976DB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12E78E0-2291-1421-83BB-C4E9FC1D0F5B}"/>
              </a:ext>
            </a:extLst>
          </p:cNvPr>
          <p:cNvSpPr>
            <a:spLocks noGrp="1"/>
          </p:cNvSpPr>
          <p:nvPr>
            <p:ph type="title"/>
          </p:nvPr>
        </p:nvSpPr>
        <p:spPr>
          <a:xfrm>
            <a:off x="839788" y="457200"/>
            <a:ext cx="3932237" cy="914400"/>
          </a:xfrm>
        </p:spPr>
        <p:txBody>
          <a:bodyPr>
            <a:normAutofit fontScale="90000"/>
          </a:bodyPr>
          <a:lstStyle/>
          <a:p>
            <a:r>
              <a:rPr lang="sk-SK" dirty="0"/>
              <a:t>Klasifikácia (2023 – AAP/EFP)</a:t>
            </a:r>
          </a:p>
        </p:txBody>
      </p:sp>
      <p:sp>
        <p:nvSpPr>
          <p:cNvPr id="3" name="Zástupný objekt pre obrázok 2">
            <a:extLst>
              <a:ext uri="{FF2B5EF4-FFF2-40B4-BE49-F238E27FC236}">
                <a16:creationId xmlns:a16="http://schemas.microsoft.com/office/drawing/2014/main" id="{507E051A-E49A-77EA-0935-DA11E1A49BBA}"/>
              </a:ext>
            </a:extLst>
          </p:cNvPr>
          <p:cNvSpPr>
            <a:spLocks noGrp="1"/>
          </p:cNvSpPr>
          <p:nvPr>
            <p:ph type="pic" idx="1"/>
          </p:nvPr>
        </p:nvSpPr>
        <p:spPr/>
      </p:sp>
      <p:sp>
        <p:nvSpPr>
          <p:cNvPr id="4" name="Zástupný text 3">
            <a:extLst>
              <a:ext uri="{FF2B5EF4-FFF2-40B4-BE49-F238E27FC236}">
                <a16:creationId xmlns:a16="http://schemas.microsoft.com/office/drawing/2014/main" id="{8F69E540-F9D2-DBFF-14A2-5045C4FF8FAF}"/>
              </a:ext>
            </a:extLst>
          </p:cNvPr>
          <p:cNvSpPr>
            <a:spLocks noGrp="1"/>
          </p:cNvSpPr>
          <p:nvPr>
            <p:ph type="body" sz="half" idx="2"/>
          </p:nvPr>
        </p:nvSpPr>
        <p:spPr/>
        <p:txBody>
          <a:bodyPr/>
          <a:lstStyle/>
          <a:p>
            <a:pPr marL="285750" indent="-285750">
              <a:buFont typeface="Arial" panose="020B0604020202020204" pitchFamily="34" charset="0"/>
              <a:buChar char="•"/>
              <a:defRPr sz="1800"/>
            </a:pPr>
            <a:r>
              <a:rPr lang="sk-SK" dirty="0"/>
              <a:t>Štádium </a:t>
            </a:r>
            <a:r>
              <a:rPr lang="sk-SK" dirty="0" err="1"/>
              <a:t>parodontitídy</a:t>
            </a:r>
            <a:r>
              <a:rPr lang="sk-SK" dirty="0"/>
              <a:t>:</a:t>
            </a:r>
          </a:p>
          <a:p>
            <a:pPr marL="285750" indent="-285750">
              <a:buFont typeface="Arial" panose="020B0604020202020204" pitchFamily="34" charset="0"/>
              <a:buChar char="•"/>
              <a:defRPr sz="1800"/>
            </a:pPr>
            <a:r>
              <a:rPr lang="sk-SK" dirty="0"/>
              <a:t>- I: mierna deštrukcia</a:t>
            </a:r>
          </a:p>
          <a:p>
            <a:pPr marL="285750" indent="-285750">
              <a:buFont typeface="Arial" panose="020B0604020202020204" pitchFamily="34" charset="0"/>
              <a:buChar char="•"/>
              <a:defRPr sz="1800"/>
            </a:pPr>
            <a:r>
              <a:rPr lang="sk-SK" dirty="0"/>
              <a:t>- II: stredná deštrukcia</a:t>
            </a:r>
          </a:p>
          <a:p>
            <a:pPr marL="285750" indent="-285750">
              <a:buFont typeface="Arial" panose="020B0604020202020204" pitchFamily="34" charset="0"/>
              <a:buChar char="•"/>
              <a:defRPr sz="1800"/>
            </a:pPr>
            <a:r>
              <a:rPr lang="sk-SK" dirty="0"/>
              <a:t>- III: ťažká, riziko straty zubu</a:t>
            </a:r>
          </a:p>
          <a:p>
            <a:pPr marL="285750" indent="-285750">
              <a:buFont typeface="Arial" panose="020B0604020202020204" pitchFamily="34" charset="0"/>
              <a:buChar char="•"/>
              <a:defRPr sz="1800"/>
            </a:pPr>
            <a:r>
              <a:rPr lang="sk-SK" dirty="0"/>
              <a:t>- IV: veľmi ťažká, komplexná rehabilitácia</a:t>
            </a:r>
          </a:p>
          <a:p>
            <a:pPr marL="285750" indent="-285750">
              <a:buFont typeface="Arial" panose="020B0604020202020204" pitchFamily="34" charset="0"/>
              <a:buChar char="•"/>
              <a:defRPr sz="1800"/>
            </a:pPr>
            <a:r>
              <a:rPr lang="sk-SK" dirty="0"/>
              <a:t>Rozsah postihnutia:</a:t>
            </a:r>
          </a:p>
          <a:p>
            <a:pPr marL="285750" indent="-285750">
              <a:buFont typeface="Arial" panose="020B0604020202020204" pitchFamily="34" charset="0"/>
              <a:buChar char="•"/>
              <a:defRPr sz="1800"/>
            </a:pPr>
            <a:r>
              <a:rPr lang="sk-SK" dirty="0"/>
              <a:t>- Lokálna (&lt;30 % zubov)</a:t>
            </a:r>
          </a:p>
          <a:p>
            <a:pPr marL="285750" indent="-285750">
              <a:buFont typeface="Arial" panose="020B0604020202020204" pitchFamily="34" charset="0"/>
              <a:buChar char="•"/>
              <a:defRPr sz="1800"/>
            </a:pPr>
            <a:r>
              <a:rPr lang="sk-SK" dirty="0"/>
              <a:t>- Generalizovaná (≥30 % zubov)</a:t>
            </a:r>
          </a:p>
          <a:p>
            <a:endParaRPr lang="sk-SK" dirty="0"/>
          </a:p>
        </p:txBody>
      </p:sp>
      <p:pic>
        <p:nvPicPr>
          <p:cNvPr id="5" name="Obrázok 4">
            <a:extLst>
              <a:ext uri="{FF2B5EF4-FFF2-40B4-BE49-F238E27FC236}">
                <a16:creationId xmlns:a16="http://schemas.microsoft.com/office/drawing/2014/main" id="{ED658431-D6FC-F189-5D6F-4038622A8592}"/>
              </a:ext>
            </a:extLst>
          </p:cNvPr>
          <p:cNvPicPr>
            <a:picLocks noChangeAspect="1"/>
          </p:cNvPicPr>
          <p:nvPr/>
        </p:nvPicPr>
        <p:blipFill>
          <a:blip r:embed="rId2"/>
          <a:stretch>
            <a:fillRect/>
          </a:stretch>
        </p:blipFill>
        <p:spPr>
          <a:xfrm>
            <a:off x="4292868" y="390320"/>
            <a:ext cx="7856190" cy="5436290"/>
          </a:xfrm>
          <a:prstGeom prst="rect">
            <a:avLst/>
          </a:prstGeom>
        </p:spPr>
      </p:pic>
      <p:sp>
        <p:nvSpPr>
          <p:cNvPr id="6" name="BlokTextu 5">
            <a:extLst>
              <a:ext uri="{FF2B5EF4-FFF2-40B4-BE49-F238E27FC236}">
                <a16:creationId xmlns:a16="http://schemas.microsoft.com/office/drawing/2014/main" id="{485574B6-DB98-56BB-B464-2FBD9774DD72}"/>
              </a:ext>
            </a:extLst>
          </p:cNvPr>
          <p:cNvSpPr txBox="1"/>
          <p:nvPr/>
        </p:nvSpPr>
        <p:spPr>
          <a:xfrm>
            <a:off x="4190824" y="6077634"/>
            <a:ext cx="7446510" cy="646331"/>
          </a:xfrm>
          <a:prstGeom prst="rect">
            <a:avLst/>
          </a:prstGeom>
          <a:noFill/>
        </p:spPr>
        <p:txBody>
          <a:bodyPr wrap="square" rtlCol="0">
            <a:spAutoFit/>
          </a:bodyPr>
          <a:lstStyle/>
          <a:p>
            <a:r>
              <a:rPr lang="sk-SK" dirty="0"/>
              <a:t>https://www.lks-casopis.cz/clanek/nova-klasifikace-parodontalnich-a-periimplantatovych-onemocneni/</a:t>
            </a:r>
          </a:p>
        </p:txBody>
      </p:sp>
    </p:spTree>
    <p:extLst>
      <p:ext uri="{BB962C8B-B14F-4D97-AF65-F5344CB8AC3E}">
        <p14:creationId xmlns:p14="http://schemas.microsoft.com/office/powerpoint/2010/main" val="117022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F873E2F-B61C-7955-F6C5-1BA169A6DD75}"/>
              </a:ext>
            </a:extLst>
          </p:cNvPr>
          <p:cNvSpPr>
            <a:spLocks noGrp="1"/>
          </p:cNvSpPr>
          <p:nvPr>
            <p:ph type="title"/>
          </p:nvPr>
        </p:nvSpPr>
        <p:spPr/>
        <p:txBody>
          <a:bodyPr/>
          <a:lstStyle/>
          <a:p>
            <a:r>
              <a:rPr lang="sk-SK" dirty="0" err="1"/>
              <a:t>Staging</a:t>
            </a:r>
            <a:endParaRPr lang="sk-SK" dirty="0"/>
          </a:p>
        </p:txBody>
      </p:sp>
      <p:pic>
        <p:nvPicPr>
          <p:cNvPr id="7" name="Zástupný objekt pre obsah 6">
            <a:extLst>
              <a:ext uri="{FF2B5EF4-FFF2-40B4-BE49-F238E27FC236}">
                <a16:creationId xmlns:a16="http://schemas.microsoft.com/office/drawing/2014/main" id="{5715607D-CAEC-1F75-5986-C8256A93D3F6}"/>
              </a:ext>
            </a:extLst>
          </p:cNvPr>
          <p:cNvPicPr>
            <a:picLocks noGrp="1" noChangeAspect="1"/>
          </p:cNvPicPr>
          <p:nvPr>
            <p:ph idx="1"/>
          </p:nvPr>
        </p:nvPicPr>
        <p:blipFill>
          <a:blip r:embed="rId2"/>
          <a:stretch>
            <a:fillRect/>
          </a:stretch>
        </p:blipFill>
        <p:spPr>
          <a:xfrm>
            <a:off x="2889504" y="365125"/>
            <a:ext cx="8924543" cy="6079224"/>
          </a:xfrm>
          <a:prstGeom prst="rect">
            <a:avLst/>
          </a:prstGeom>
        </p:spPr>
      </p:pic>
      <p:sp>
        <p:nvSpPr>
          <p:cNvPr id="9" name="BlokTextu 8">
            <a:extLst>
              <a:ext uri="{FF2B5EF4-FFF2-40B4-BE49-F238E27FC236}">
                <a16:creationId xmlns:a16="http://schemas.microsoft.com/office/drawing/2014/main" id="{7C4D2EA2-ABC6-04F9-AE5D-6CAA41E057AA}"/>
              </a:ext>
            </a:extLst>
          </p:cNvPr>
          <p:cNvSpPr txBox="1"/>
          <p:nvPr/>
        </p:nvSpPr>
        <p:spPr>
          <a:xfrm>
            <a:off x="377953" y="3404737"/>
            <a:ext cx="1926335" cy="1754326"/>
          </a:xfrm>
          <a:prstGeom prst="rect">
            <a:avLst/>
          </a:prstGeom>
          <a:noFill/>
        </p:spPr>
        <p:txBody>
          <a:bodyPr wrap="square" rtlCol="0">
            <a:spAutoFit/>
          </a:bodyPr>
          <a:lstStyle/>
          <a:p>
            <a:r>
              <a:rPr lang="sk-SK" dirty="0"/>
              <a:t>https://www.lks-casopis.cz/clanek/nova-klasifikace-parodontalnich-a-periimplantatovych-onemocneni/</a:t>
            </a:r>
          </a:p>
        </p:txBody>
      </p:sp>
    </p:spTree>
    <p:extLst>
      <p:ext uri="{BB962C8B-B14F-4D97-AF65-F5344CB8AC3E}">
        <p14:creationId xmlns:p14="http://schemas.microsoft.com/office/powerpoint/2010/main" val="1482753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DF25A4-AEE4-CCD6-6E30-869315B52C9C}"/>
              </a:ext>
            </a:extLst>
          </p:cNvPr>
          <p:cNvSpPr>
            <a:spLocks noGrp="1"/>
          </p:cNvSpPr>
          <p:nvPr>
            <p:ph type="title"/>
          </p:nvPr>
        </p:nvSpPr>
        <p:spPr/>
        <p:txBody>
          <a:bodyPr/>
          <a:lstStyle/>
          <a:p>
            <a:r>
              <a:rPr lang="sk-SK" dirty="0" err="1"/>
              <a:t>Grading</a:t>
            </a:r>
            <a:endParaRPr lang="sk-SK" dirty="0"/>
          </a:p>
        </p:txBody>
      </p:sp>
      <p:pic>
        <p:nvPicPr>
          <p:cNvPr id="4" name="Zástupný objekt pre obsah 3">
            <a:extLst>
              <a:ext uri="{FF2B5EF4-FFF2-40B4-BE49-F238E27FC236}">
                <a16:creationId xmlns:a16="http://schemas.microsoft.com/office/drawing/2014/main" id="{039D2309-6B1D-60F6-475B-CED215B4C2F5}"/>
              </a:ext>
            </a:extLst>
          </p:cNvPr>
          <p:cNvPicPr>
            <a:picLocks noGrp="1" noChangeAspect="1"/>
          </p:cNvPicPr>
          <p:nvPr>
            <p:ph idx="1"/>
          </p:nvPr>
        </p:nvPicPr>
        <p:blipFill>
          <a:blip r:embed="rId2"/>
          <a:stretch>
            <a:fillRect/>
          </a:stretch>
        </p:blipFill>
        <p:spPr>
          <a:xfrm>
            <a:off x="3041583" y="471720"/>
            <a:ext cx="8807116" cy="5913958"/>
          </a:xfrm>
          <a:prstGeom prst="rect">
            <a:avLst/>
          </a:prstGeom>
        </p:spPr>
      </p:pic>
      <p:sp>
        <p:nvSpPr>
          <p:cNvPr id="5" name="BlokTextu 4">
            <a:extLst>
              <a:ext uri="{FF2B5EF4-FFF2-40B4-BE49-F238E27FC236}">
                <a16:creationId xmlns:a16="http://schemas.microsoft.com/office/drawing/2014/main" id="{4956ECF4-D3C9-49DE-2FAA-67A85FA3600C}"/>
              </a:ext>
            </a:extLst>
          </p:cNvPr>
          <p:cNvSpPr txBox="1"/>
          <p:nvPr/>
        </p:nvSpPr>
        <p:spPr>
          <a:xfrm>
            <a:off x="343301" y="3643162"/>
            <a:ext cx="2201795" cy="1754326"/>
          </a:xfrm>
          <a:prstGeom prst="rect">
            <a:avLst/>
          </a:prstGeom>
          <a:noFill/>
        </p:spPr>
        <p:txBody>
          <a:bodyPr wrap="square" rtlCol="0">
            <a:spAutoFit/>
          </a:bodyPr>
          <a:lstStyle/>
          <a:p>
            <a:r>
              <a:rPr lang="sk-SK" dirty="0"/>
              <a:t>https://www.lks-casopis.cz/clanek/nova-klasifikace-parodontalnich-a-periimplantatovych-onemocneni/</a:t>
            </a:r>
          </a:p>
        </p:txBody>
      </p:sp>
    </p:spTree>
    <p:extLst>
      <p:ext uri="{BB962C8B-B14F-4D97-AF65-F5344CB8AC3E}">
        <p14:creationId xmlns:p14="http://schemas.microsoft.com/office/powerpoint/2010/main" val="4123579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6828E38-ECB1-FAD0-2A6B-98A241456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14" y="0"/>
            <a:ext cx="4848225"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2A88A20F-9174-6F77-83D4-78FC850282AB}"/>
              </a:ext>
            </a:extLst>
          </p:cNvPr>
          <p:cNvSpPr>
            <a:spLocks noGrp="1" noChangeArrowheads="1"/>
          </p:cNvSpPr>
          <p:nvPr>
            <p:ph type="ctrTitle" idx="4294967295"/>
          </p:nvPr>
        </p:nvSpPr>
        <p:spPr>
          <a:xfrm>
            <a:off x="1676400" y="1752601"/>
            <a:ext cx="4495800" cy="669925"/>
          </a:xfrm>
        </p:spPr>
        <p:txBody>
          <a:bodyPr>
            <a:normAutofit fontScale="90000"/>
          </a:bodyPr>
          <a:lstStyle/>
          <a:p>
            <a:pPr eaLnBrk="1" hangingPunct="1"/>
            <a:r>
              <a:rPr lang="sk-SK" altLang="sk-SK" sz="5000" b="1"/>
              <a:t>GIT diseases</a:t>
            </a:r>
            <a:endParaRPr lang="cs-CZ" altLang="sk-SK" sz="50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7F932-2006-A72A-A3BB-C746FA1AF0E3}"/>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FAF39D5-C117-7297-5721-F34851CB2281}"/>
              </a:ext>
            </a:extLst>
          </p:cNvPr>
          <p:cNvSpPr>
            <a:spLocks noGrp="1"/>
          </p:cNvSpPr>
          <p:nvPr>
            <p:ph type="title"/>
          </p:nvPr>
        </p:nvSpPr>
        <p:spPr>
          <a:xfrm>
            <a:off x="839788" y="457200"/>
            <a:ext cx="3932237" cy="914400"/>
          </a:xfrm>
        </p:spPr>
        <p:txBody>
          <a:bodyPr/>
          <a:lstStyle/>
          <a:p>
            <a:r>
              <a:rPr lang="sk-SK" dirty="0" err="1"/>
              <a:t>Parodontitída</a:t>
            </a:r>
            <a:endParaRPr lang="sk-SK" dirty="0"/>
          </a:p>
        </p:txBody>
      </p:sp>
      <p:sp>
        <p:nvSpPr>
          <p:cNvPr id="3" name="Zástupný objekt pre obrázok 2">
            <a:extLst>
              <a:ext uri="{FF2B5EF4-FFF2-40B4-BE49-F238E27FC236}">
                <a16:creationId xmlns:a16="http://schemas.microsoft.com/office/drawing/2014/main" id="{F250E3A2-2F09-591D-5B6B-3E2CA5C158F3}"/>
              </a:ext>
            </a:extLst>
          </p:cNvPr>
          <p:cNvSpPr>
            <a:spLocks noGrp="1"/>
          </p:cNvSpPr>
          <p:nvPr>
            <p:ph type="pic" idx="1"/>
          </p:nvPr>
        </p:nvSpPr>
        <p:spPr/>
      </p:sp>
      <p:sp>
        <p:nvSpPr>
          <p:cNvPr id="4" name="Zástupný text 3">
            <a:extLst>
              <a:ext uri="{FF2B5EF4-FFF2-40B4-BE49-F238E27FC236}">
                <a16:creationId xmlns:a16="http://schemas.microsoft.com/office/drawing/2014/main" id="{0FF9DFCF-2BCD-45DD-A241-DB20794F5500}"/>
              </a:ext>
            </a:extLst>
          </p:cNvPr>
          <p:cNvSpPr>
            <a:spLocks noGrp="1"/>
          </p:cNvSpPr>
          <p:nvPr>
            <p:ph type="body" sz="half" idx="2"/>
          </p:nvPr>
        </p:nvSpPr>
        <p:spPr/>
        <p:txBody>
          <a:bodyPr/>
          <a:lstStyle/>
          <a:p>
            <a:pPr marL="285750" indent="-285750">
              <a:buFont typeface="Arial" panose="020B0604020202020204" pitchFamily="34" charset="0"/>
              <a:buChar char="•"/>
              <a:defRPr sz="1800"/>
            </a:pPr>
            <a:r>
              <a:rPr lang="sk-SK" dirty="0"/>
              <a:t>Chronické zápalové ochorenie </a:t>
            </a:r>
            <a:r>
              <a:rPr lang="sk-SK" dirty="0" err="1"/>
              <a:t>parodontu</a:t>
            </a:r>
            <a:r>
              <a:rPr lang="sk-SK" dirty="0"/>
              <a:t> → deštrukcia tkanív</a:t>
            </a:r>
          </a:p>
          <a:p>
            <a:pPr marL="285750" indent="-285750">
              <a:buFont typeface="Arial" panose="020B0604020202020204" pitchFamily="34" charset="0"/>
              <a:buChar char="•"/>
              <a:defRPr sz="1800"/>
            </a:pPr>
            <a:r>
              <a:rPr lang="sk-SK" dirty="0"/>
              <a:t>Hlavné faktory: bakteriálny </a:t>
            </a:r>
            <a:r>
              <a:rPr lang="sk-SK" dirty="0" err="1"/>
              <a:t>plak</a:t>
            </a:r>
            <a:r>
              <a:rPr lang="sk-SK" dirty="0"/>
              <a:t>, fajčenie, genetika, systémové choroby</a:t>
            </a:r>
          </a:p>
          <a:p>
            <a:pPr marL="285750" indent="-285750">
              <a:buFont typeface="Arial" panose="020B0604020202020204" pitchFamily="34" charset="0"/>
              <a:buChar char="•"/>
              <a:defRPr sz="1800"/>
            </a:pPr>
            <a:r>
              <a:rPr lang="sk-SK" dirty="0"/>
              <a:t>Klinicky: krvácanie, vrecká, </a:t>
            </a:r>
            <a:r>
              <a:rPr lang="sk-SK" dirty="0" err="1"/>
              <a:t>retrakcia</a:t>
            </a:r>
            <a:r>
              <a:rPr lang="sk-SK" dirty="0"/>
              <a:t>, pohyblivosť zubov</a:t>
            </a:r>
          </a:p>
          <a:p>
            <a:pPr marL="285750" indent="-285750">
              <a:buFont typeface="Arial" panose="020B0604020202020204" pitchFamily="34" charset="0"/>
              <a:buChar char="•"/>
              <a:defRPr sz="1800"/>
            </a:pPr>
            <a:r>
              <a:rPr lang="sk-SK" dirty="0"/>
              <a:t>Klasifikácia: podľa štádia a rozsahu</a:t>
            </a:r>
          </a:p>
          <a:p>
            <a:endParaRPr lang="sk-SK" dirty="0"/>
          </a:p>
        </p:txBody>
      </p:sp>
      <p:pic>
        <p:nvPicPr>
          <p:cNvPr id="5" name="Obrázok 4">
            <a:extLst>
              <a:ext uri="{FF2B5EF4-FFF2-40B4-BE49-F238E27FC236}">
                <a16:creationId xmlns:a16="http://schemas.microsoft.com/office/drawing/2014/main" id="{60A38853-F6CB-E8CA-34C0-3FBD315A232A}"/>
              </a:ext>
            </a:extLst>
          </p:cNvPr>
          <p:cNvPicPr>
            <a:picLocks noChangeAspect="1"/>
          </p:cNvPicPr>
          <p:nvPr/>
        </p:nvPicPr>
        <p:blipFill>
          <a:blip r:embed="rId2"/>
          <a:stretch>
            <a:fillRect/>
          </a:stretch>
        </p:blipFill>
        <p:spPr>
          <a:xfrm>
            <a:off x="4772025" y="457200"/>
            <a:ext cx="7170039" cy="5124814"/>
          </a:xfrm>
          <a:prstGeom prst="rect">
            <a:avLst/>
          </a:prstGeom>
        </p:spPr>
      </p:pic>
      <p:sp>
        <p:nvSpPr>
          <p:cNvPr id="6" name="BlokTextu 5">
            <a:extLst>
              <a:ext uri="{FF2B5EF4-FFF2-40B4-BE49-F238E27FC236}">
                <a16:creationId xmlns:a16="http://schemas.microsoft.com/office/drawing/2014/main" id="{62F1F6B0-9586-290E-77A4-0C027D36C64C}"/>
              </a:ext>
            </a:extLst>
          </p:cNvPr>
          <p:cNvSpPr txBox="1"/>
          <p:nvPr/>
        </p:nvSpPr>
        <p:spPr>
          <a:xfrm>
            <a:off x="4772025" y="5861050"/>
            <a:ext cx="7170039" cy="369332"/>
          </a:xfrm>
          <a:prstGeom prst="rect">
            <a:avLst/>
          </a:prstGeom>
          <a:noFill/>
        </p:spPr>
        <p:txBody>
          <a:bodyPr wrap="square" rtlCol="0">
            <a:spAutoFit/>
          </a:bodyPr>
          <a:lstStyle/>
          <a:p>
            <a:r>
              <a:rPr lang="sk-SK" dirty="0"/>
              <a:t>https://www.richard-jurkovic.sk/zuby/parodontoza-verzus-parodontitida/</a:t>
            </a:r>
          </a:p>
        </p:txBody>
      </p:sp>
    </p:spTree>
    <p:extLst>
      <p:ext uri="{BB962C8B-B14F-4D97-AF65-F5344CB8AC3E}">
        <p14:creationId xmlns:p14="http://schemas.microsoft.com/office/powerpoint/2010/main" val="976299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2E47DBAF-6108-E746-D5FA-7E931C3E088F}"/>
              </a:ext>
            </a:extLst>
          </p:cNvPr>
          <p:cNvSpPr>
            <a:spLocks noGrp="1" noChangeArrowheads="1"/>
          </p:cNvSpPr>
          <p:nvPr>
            <p:ph type="title"/>
          </p:nvPr>
        </p:nvSpPr>
        <p:spPr>
          <a:xfrm>
            <a:off x="3143250" y="476250"/>
            <a:ext cx="4751388" cy="865188"/>
          </a:xfrm>
        </p:spPr>
        <p:txBody>
          <a:bodyPr/>
          <a:lstStyle/>
          <a:p>
            <a:pPr eaLnBrk="1" hangingPunct="1"/>
            <a:r>
              <a:rPr lang="en-US" altLang="sk-SK" b="1"/>
              <a:t>Periodontitis</a:t>
            </a:r>
            <a:r>
              <a:rPr lang="sk-SK" altLang="sk-SK"/>
              <a:t> </a:t>
            </a:r>
            <a:endParaRPr lang="cs-CZ" altLang="sk-SK"/>
          </a:p>
        </p:txBody>
      </p:sp>
      <p:sp>
        <p:nvSpPr>
          <p:cNvPr id="11267" name="Rectangle 4">
            <a:extLst>
              <a:ext uri="{FF2B5EF4-FFF2-40B4-BE49-F238E27FC236}">
                <a16:creationId xmlns:a16="http://schemas.microsoft.com/office/drawing/2014/main" id="{2604C841-02C9-ED7A-B53F-84EB4A340807}"/>
              </a:ext>
            </a:extLst>
          </p:cNvPr>
          <p:cNvSpPr>
            <a:spLocks noGrp="1" noChangeArrowheads="1"/>
          </p:cNvSpPr>
          <p:nvPr>
            <p:ph type="body" idx="1"/>
          </p:nvPr>
        </p:nvSpPr>
        <p:spPr>
          <a:xfrm>
            <a:off x="2063750" y="1268413"/>
            <a:ext cx="7772400" cy="4114800"/>
          </a:xfrm>
        </p:spPr>
        <p:txBody>
          <a:bodyPr>
            <a:normAutofit fontScale="62500" lnSpcReduction="20000"/>
          </a:bodyPr>
          <a:lstStyle/>
          <a:p>
            <a:pPr eaLnBrk="1" hangingPunct="1">
              <a:lnSpc>
                <a:spcPct val="90000"/>
              </a:lnSpc>
              <a:spcBef>
                <a:spcPct val="0"/>
              </a:spcBef>
              <a:buSzTx/>
              <a:buFontTx/>
              <a:buNone/>
            </a:pPr>
            <a:endParaRPr lang="sk-SK" altLang="sk-SK" sz="2000" b="1"/>
          </a:p>
          <a:p>
            <a:pPr eaLnBrk="1" hangingPunct="1">
              <a:lnSpc>
                <a:spcPct val="80000"/>
              </a:lnSpc>
            </a:pPr>
            <a:r>
              <a:rPr lang="en-US" altLang="sk-SK" sz="1800"/>
              <a:t>inflammation of periodontium – gums, ligamentum, bone</a:t>
            </a:r>
          </a:p>
          <a:p>
            <a:pPr eaLnBrk="1" hangingPunct="1">
              <a:lnSpc>
                <a:spcPct val="80000"/>
              </a:lnSpc>
            </a:pPr>
            <a:endParaRPr lang="en-US" altLang="sk-SK" sz="1800"/>
          </a:p>
          <a:p>
            <a:pPr eaLnBrk="1" hangingPunct="1">
              <a:lnSpc>
                <a:spcPct val="80000"/>
              </a:lnSpc>
              <a:buFontTx/>
              <a:buNone/>
            </a:pPr>
            <a:r>
              <a:rPr lang="en-US" altLang="sk-SK" sz="1800"/>
              <a:t>Cause</a:t>
            </a:r>
          </a:p>
          <a:p>
            <a:pPr eaLnBrk="1" hangingPunct="1">
              <a:lnSpc>
                <a:spcPct val="80000"/>
              </a:lnSpc>
            </a:pPr>
            <a:r>
              <a:rPr lang="en-US" altLang="sk-SK" sz="1800"/>
              <a:t>bacteria, mycotic infection</a:t>
            </a:r>
          </a:p>
          <a:p>
            <a:pPr eaLnBrk="1" hangingPunct="1">
              <a:lnSpc>
                <a:spcPct val="80000"/>
              </a:lnSpc>
            </a:pPr>
            <a:endParaRPr lang="en-US" altLang="sk-SK" sz="1800"/>
          </a:p>
          <a:p>
            <a:pPr eaLnBrk="1" hangingPunct="1">
              <a:lnSpc>
                <a:spcPct val="80000"/>
              </a:lnSpc>
              <a:buFontTx/>
              <a:buNone/>
            </a:pPr>
            <a:r>
              <a:rPr lang="en-US" altLang="sk-SK" sz="1800"/>
              <a:t>Risk factors</a:t>
            </a:r>
          </a:p>
          <a:p>
            <a:pPr eaLnBrk="1" hangingPunct="1">
              <a:lnSpc>
                <a:spcPct val="80000"/>
              </a:lnSpc>
            </a:pPr>
            <a:r>
              <a:rPr lang="en-US" altLang="sk-SK" sz="1800"/>
              <a:t>poor hygiene – irritation by plague</a:t>
            </a:r>
          </a:p>
          <a:p>
            <a:pPr eaLnBrk="1" hangingPunct="1">
              <a:lnSpc>
                <a:spcPct val="80000"/>
              </a:lnSpc>
            </a:pPr>
            <a:r>
              <a:rPr lang="en-US" altLang="sk-SK" sz="1800"/>
              <a:t>genes?</a:t>
            </a:r>
          </a:p>
          <a:p>
            <a:pPr eaLnBrk="1" hangingPunct="1">
              <a:lnSpc>
                <a:spcPct val="80000"/>
              </a:lnSpc>
            </a:pPr>
            <a:r>
              <a:rPr lang="en-US" altLang="sk-SK" sz="1800"/>
              <a:t>diabetes</a:t>
            </a:r>
          </a:p>
          <a:p>
            <a:pPr eaLnBrk="1" hangingPunct="1">
              <a:lnSpc>
                <a:spcPct val="80000"/>
              </a:lnSpc>
            </a:pPr>
            <a:endParaRPr lang="en-US" altLang="sk-SK" sz="1800"/>
          </a:p>
          <a:p>
            <a:pPr eaLnBrk="1" hangingPunct="1">
              <a:lnSpc>
                <a:spcPct val="80000"/>
              </a:lnSpc>
              <a:buFontTx/>
              <a:buNone/>
            </a:pPr>
            <a:r>
              <a:rPr lang="en-US" altLang="sk-SK" sz="1800"/>
              <a:t>Signs and symptoms</a:t>
            </a:r>
          </a:p>
          <a:p>
            <a:pPr eaLnBrk="1" hangingPunct="1">
              <a:lnSpc>
                <a:spcPct val="80000"/>
              </a:lnSpc>
            </a:pPr>
            <a:r>
              <a:rPr lang="en-US" altLang="sk-SK" sz="1800"/>
              <a:t>redness and bleeding of gums</a:t>
            </a:r>
          </a:p>
          <a:p>
            <a:pPr eaLnBrk="1" hangingPunct="1">
              <a:lnSpc>
                <a:spcPct val="80000"/>
              </a:lnSpc>
            </a:pPr>
            <a:r>
              <a:rPr lang="en-US" altLang="sk-SK" sz="1800"/>
              <a:t>gum swelling</a:t>
            </a:r>
          </a:p>
          <a:p>
            <a:pPr eaLnBrk="1" hangingPunct="1">
              <a:lnSpc>
                <a:spcPct val="80000"/>
              </a:lnSpc>
            </a:pPr>
            <a:r>
              <a:rPr lang="en-US" altLang="sk-SK" sz="1800"/>
              <a:t>halitosis</a:t>
            </a:r>
          </a:p>
          <a:p>
            <a:pPr eaLnBrk="1" hangingPunct="1">
              <a:lnSpc>
                <a:spcPct val="80000"/>
              </a:lnSpc>
            </a:pPr>
            <a:r>
              <a:rPr lang="en-US" altLang="sk-SK" sz="1800"/>
              <a:t>uncovering of the teeth - deep pockets between the teeth</a:t>
            </a:r>
          </a:p>
          <a:p>
            <a:pPr eaLnBrk="1" hangingPunct="1">
              <a:lnSpc>
                <a:spcPct val="80000"/>
              </a:lnSpc>
            </a:pPr>
            <a:r>
              <a:rPr lang="en-US" altLang="sk-SK" sz="1800"/>
              <a:t>pain</a:t>
            </a:r>
          </a:p>
          <a:p>
            <a:pPr eaLnBrk="1" hangingPunct="1">
              <a:lnSpc>
                <a:spcPct val="80000"/>
              </a:lnSpc>
            </a:pPr>
            <a:r>
              <a:rPr lang="en-US" altLang="sk-SK" sz="1800"/>
              <a:t>„moving“ of the teeth, loose teeth</a:t>
            </a:r>
          </a:p>
        </p:txBody>
      </p:sp>
      <p:sp>
        <p:nvSpPr>
          <p:cNvPr id="11268" name="Rectangle 6">
            <a:extLst>
              <a:ext uri="{FF2B5EF4-FFF2-40B4-BE49-F238E27FC236}">
                <a16:creationId xmlns:a16="http://schemas.microsoft.com/office/drawing/2014/main" id="{2C01C999-8F1B-A9DF-6BFA-A5408A4862AD}"/>
              </a:ext>
            </a:extLst>
          </p:cNvPr>
          <p:cNvSpPr>
            <a:spLocks noChangeArrowheads="1"/>
          </p:cNvSpPr>
          <p:nvPr/>
        </p:nvSpPr>
        <p:spPr bwMode="auto">
          <a:xfrm>
            <a:off x="1524001" y="-4336"/>
            <a:ext cx="1847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cs-CZ" altLang="sk-SK"/>
          </a:p>
          <a:p>
            <a:endParaRPr lang="cs-CZ" altLang="sk-SK"/>
          </a:p>
        </p:txBody>
      </p:sp>
      <p:sp>
        <p:nvSpPr>
          <p:cNvPr id="11269" name="Rectangle 7">
            <a:extLst>
              <a:ext uri="{FF2B5EF4-FFF2-40B4-BE49-F238E27FC236}">
                <a16:creationId xmlns:a16="http://schemas.microsoft.com/office/drawing/2014/main" id="{C1D99490-0236-6527-E18C-4BA4372B9DFC}"/>
              </a:ext>
            </a:extLst>
          </p:cNvPr>
          <p:cNvSpPr>
            <a:spLocks noChangeArrowheads="1"/>
          </p:cNvSpPr>
          <p:nvPr/>
        </p:nvSpPr>
        <p:spPr bwMode="auto">
          <a:xfrm>
            <a:off x="1524001" y="-4336"/>
            <a:ext cx="1847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cs-CZ" altLang="sk-SK"/>
          </a:p>
          <a:p>
            <a:endParaRPr lang="cs-CZ" altLang="sk-SK"/>
          </a:p>
        </p:txBody>
      </p:sp>
      <p:pic>
        <p:nvPicPr>
          <p:cNvPr id="11270" name="Picture 8">
            <a:extLst>
              <a:ext uri="{FF2B5EF4-FFF2-40B4-BE49-F238E27FC236}">
                <a16:creationId xmlns:a16="http://schemas.microsoft.com/office/drawing/2014/main" id="{76A30C55-9C71-0FCF-7E6D-A8000D796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8" y="2133601"/>
            <a:ext cx="423545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90228A05-3E01-FA57-0013-E98B3C847646}"/>
              </a:ext>
            </a:extLst>
          </p:cNvPr>
          <p:cNvSpPr>
            <a:spLocks noGrp="1" noChangeArrowheads="1"/>
          </p:cNvSpPr>
          <p:nvPr>
            <p:ph type="ctrTitle"/>
          </p:nvPr>
        </p:nvSpPr>
        <p:spPr>
          <a:xfrm>
            <a:off x="2667000" y="1285876"/>
            <a:ext cx="7245350" cy="1470025"/>
          </a:xfrm>
        </p:spPr>
        <p:txBody>
          <a:bodyPr/>
          <a:lstStyle/>
          <a:p>
            <a:pPr eaLnBrk="1" hangingPunct="1"/>
            <a:r>
              <a:rPr lang="sk-SK" altLang="sk-SK" sz="4800">
                <a:latin typeface="Comic Sans MS" panose="030F0702030302020204" pitchFamily="66" charset="0"/>
              </a:rPr>
              <a:t>Disorders of odontogenesis</a:t>
            </a:r>
          </a:p>
        </p:txBody>
      </p:sp>
      <p:pic>
        <p:nvPicPr>
          <p:cNvPr id="68611" name="Picture 2" descr="C:\Users\Lovasova\Desktop\Babys_Tooth_eruption_Chart.jpg">
            <a:extLst>
              <a:ext uri="{FF2B5EF4-FFF2-40B4-BE49-F238E27FC236}">
                <a16:creationId xmlns:a16="http://schemas.microsoft.com/office/drawing/2014/main" id="{E74725CB-86DA-CED3-DC61-CC4FA7812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3284538"/>
            <a:ext cx="67691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a:extLst>
              <a:ext uri="{FF2B5EF4-FFF2-40B4-BE49-F238E27FC236}">
                <a16:creationId xmlns:a16="http://schemas.microsoft.com/office/drawing/2014/main" id="{ECD0215A-9905-7887-859C-8029FBC32FA1}"/>
              </a:ext>
            </a:extLst>
          </p:cNvPr>
          <p:cNvSpPr>
            <a:spLocks noGrp="1" noChangeArrowheads="1"/>
          </p:cNvSpPr>
          <p:nvPr>
            <p:ph type="title"/>
          </p:nvPr>
        </p:nvSpPr>
        <p:spPr/>
        <p:txBody>
          <a:bodyPr/>
          <a:lstStyle/>
          <a:p>
            <a:r>
              <a:rPr lang="sk-SK" altLang="sk-SK"/>
              <a:t>Teeth development</a:t>
            </a:r>
          </a:p>
        </p:txBody>
      </p:sp>
      <p:pic>
        <p:nvPicPr>
          <p:cNvPr id="69635" name="Zástupný objekt pre obsah 5">
            <a:extLst>
              <a:ext uri="{FF2B5EF4-FFF2-40B4-BE49-F238E27FC236}">
                <a16:creationId xmlns:a16="http://schemas.microsoft.com/office/drawing/2014/main" id="{224DEC78-7391-9BD5-9B33-35601CC0CB3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38400" y="3162300"/>
            <a:ext cx="3924300" cy="2133600"/>
          </a:xfrm>
        </p:spPr>
      </p:pic>
      <p:pic>
        <p:nvPicPr>
          <p:cNvPr id="69636" name="Zástupný objekt pre obsah 8">
            <a:extLst>
              <a:ext uri="{FF2B5EF4-FFF2-40B4-BE49-F238E27FC236}">
                <a16:creationId xmlns:a16="http://schemas.microsoft.com/office/drawing/2014/main" id="{A1642330-6E0C-8058-D3F6-8780F4FB2B0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62700" y="2897189"/>
            <a:ext cx="4197350" cy="2644775"/>
          </a:xfrm>
        </p:spPr>
      </p:pic>
      <p:sp>
        <p:nvSpPr>
          <p:cNvPr id="69637" name="BlokTextu 6">
            <a:extLst>
              <a:ext uri="{FF2B5EF4-FFF2-40B4-BE49-F238E27FC236}">
                <a16:creationId xmlns:a16="http://schemas.microsoft.com/office/drawing/2014/main" id="{63074B2F-DB99-D8BC-B99A-53A9ABA8CCD5}"/>
              </a:ext>
            </a:extLst>
          </p:cNvPr>
          <p:cNvSpPr txBox="1">
            <a:spLocks noChangeArrowheads="1"/>
          </p:cNvSpPr>
          <p:nvPr/>
        </p:nvSpPr>
        <p:spPr bwMode="auto">
          <a:xfrm>
            <a:off x="2640014" y="5516564"/>
            <a:ext cx="34559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sk-SK" altLang="sk-SK" sz="1600">
                <a:solidFill>
                  <a:srgbClr val="000000"/>
                </a:solidFill>
                <a:latin typeface="Times New Roman" panose="02020603050405020304" pitchFamily="18" charset="0"/>
              </a:rPr>
              <a:t>https://x.com/DrLindseyFitz/status/613433381137842176</a:t>
            </a:r>
          </a:p>
        </p:txBody>
      </p:sp>
      <p:sp>
        <p:nvSpPr>
          <p:cNvPr id="69638" name="BlokTextu 9">
            <a:extLst>
              <a:ext uri="{FF2B5EF4-FFF2-40B4-BE49-F238E27FC236}">
                <a16:creationId xmlns:a16="http://schemas.microsoft.com/office/drawing/2014/main" id="{1FFDEEF4-FAE5-1E5F-FBE9-62B76ECCEE2B}"/>
              </a:ext>
            </a:extLst>
          </p:cNvPr>
          <p:cNvSpPr txBox="1">
            <a:spLocks noChangeArrowheads="1"/>
          </p:cNvSpPr>
          <p:nvPr/>
        </p:nvSpPr>
        <p:spPr bwMode="auto">
          <a:xfrm>
            <a:off x="6635750" y="5589589"/>
            <a:ext cx="38036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sk-SK" altLang="sk-SK" sz="1600">
                <a:solidFill>
                  <a:srgbClr val="000000"/>
                </a:solidFill>
                <a:latin typeface="Times New Roman" panose="02020603050405020304" pitchFamily="18" charset="0"/>
              </a:rPr>
              <a:t>https://www.reddit.com/r/oddlyterrifying/comments/17bfwvs/my_5_year_olds_dentist_xray_with_adult_teeth</a:t>
            </a:r>
            <a:r>
              <a:rPr lang="sk-SK" altLang="sk-SK" sz="2000">
                <a:latin typeface="Times New Roman" panose="02020603050405020304" pitchFamily="18" charset="0"/>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a:extLst>
              <a:ext uri="{FF2B5EF4-FFF2-40B4-BE49-F238E27FC236}">
                <a16:creationId xmlns:a16="http://schemas.microsoft.com/office/drawing/2014/main" id="{73CA35A4-E794-8799-1E3E-99AB58C63897}"/>
              </a:ext>
            </a:extLst>
          </p:cNvPr>
          <p:cNvSpPr>
            <a:spLocks noGrp="1" noChangeArrowheads="1"/>
          </p:cNvSpPr>
          <p:nvPr>
            <p:ph type="title"/>
          </p:nvPr>
        </p:nvSpPr>
        <p:spPr/>
        <p:txBody>
          <a:bodyPr/>
          <a:lstStyle/>
          <a:p>
            <a:r>
              <a:rPr lang="sk-SK" altLang="sk-SK"/>
              <a:t>Teeth development</a:t>
            </a:r>
          </a:p>
        </p:txBody>
      </p:sp>
      <p:sp>
        <p:nvSpPr>
          <p:cNvPr id="70659" name="Zástupný symbol obsahu 2">
            <a:extLst>
              <a:ext uri="{FF2B5EF4-FFF2-40B4-BE49-F238E27FC236}">
                <a16:creationId xmlns:a16="http://schemas.microsoft.com/office/drawing/2014/main" id="{6F9A5243-96ED-E22A-75F9-31612C3DE864}"/>
              </a:ext>
            </a:extLst>
          </p:cNvPr>
          <p:cNvSpPr>
            <a:spLocks noGrp="1" noChangeArrowheads="1"/>
          </p:cNvSpPr>
          <p:nvPr>
            <p:ph idx="1"/>
          </p:nvPr>
        </p:nvSpPr>
        <p:spPr>
          <a:xfrm>
            <a:off x="2279650" y="2276475"/>
            <a:ext cx="8001000" cy="3733800"/>
          </a:xfrm>
        </p:spPr>
        <p:txBody>
          <a:bodyPr/>
          <a:lstStyle/>
          <a:p>
            <a:r>
              <a:rPr lang="en-US" altLang="sk-SK" sz="2000"/>
              <a:t>The process of development of teeth is a very complex process resulting from interactions between the ectoderm of the oral cavity, which gives rise to cells that produce enamel, and the neural crest ectomesenchyme which gives rise to the tooth structures other than enamel.</a:t>
            </a:r>
            <a:endParaRPr lang="sk-SK" altLang="sk-SK" sz="2000"/>
          </a:p>
        </p:txBody>
      </p:sp>
      <p:pic>
        <p:nvPicPr>
          <p:cNvPr id="70660" name="Picture 2" descr="C:\Users\eva\Desktop\nhybgtvf.JPG">
            <a:extLst>
              <a:ext uri="{FF2B5EF4-FFF2-40B4-BE49-F238E27FC236}">
                <a16:creationId xmlns:a16="http://schemas.microsoft.com/office/drawing/2014/main" id="{CF6D903F-3C88-11EC-1A3E-993E53309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964" y="3860800"/>
            <a:ext cx="68611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ľka 1">
            <a:extLst>
              <a:ext uri="{FF2B5EF4-FFF2-40B4-BE49-F238E27FC236}">
                <a16:creationId xmlns:a16="http://schemas.microsoft.com/office/drawing/2014/main" id="{56BC27EF-49C7-889F-F046-60044E607E39}"/>
              </a:ext>
            </a:extLst>
          </p:cNvPr>
          <p:cNvGraphicFramePr>
            <a:graphicFrameLocks noGrp="1"/>
          </p:cNvGraphicFramePr>
          <p:nvPr/>
        </p:nvGraphicFramePr>
        <p:xfrm>
          <a:off x="1524000" y="1689100"/>
          <a:ext cx="9144000" cy="5168900"/>
        </p:xfrm>
        <a:graphic>
          <a:graphicData uri="http://schemas.openxmlformats.org/drawingml/2006/table">
            <a:tbl>
              <a:tblPr firstRow="1" bandRow="1">
                <a:tableStyleId>{5C22544A-7EE6-4342-B048-85BDC9FD1C3A}</a:tableStyleId>
              </a:tblPr>
              <a:tblGrid>
                <a:gridCol w="2627784">
                  <a:extLst>
                    <a:ext uri="{9D8B030D-6E8A-4147-A177-3AD203B41FA5}">
                      <a16:colId xmlns:a16="http://schemas.microsoft.com/office/drawing/2014/main" val="20000"/>
                    </a:ext>
                  </a:extLst>
                </a:gridCol>
                <a:gridCol w="6516216">
                  <a:extLst>
                    <a:ext uri="{9D8B030D-6E8A-4147-A177-3AD203B41FA5}">
                      <a16:colId xmlns:a16="http://schemas.microsoft.com/office/drawing/2014/main" val="20001"/>
                    </a:ext>
                  </a:extLst>
                </a:gridCol>
              </a:tblGrid>
              <a:tr h="365782">
                <a:tc>
                  <a:txBody>
                    <a:bodyPr/>
                    <a:lstStyle/>
                    <a:p>
                      <a:r>
                        <a:rPr lang="sk-SK" sz="1800" dirty="0"/>
                        <a:t>STAGE/TIME SPAN</a:t>
                      </a:r>
                    </a:p>
                  </a:txBody>
                  <a:tcPr marT="45723" marB="45723" anchor="ctr"/>
                </a:tc>
                <a:tc>
                  <a:txBody>
                    <a:bodyPr/>
                    <a:lstStyle/>
                    <a:p>
                      <a:r>
                        <a:rPr lang="sk-SK" sz="1800" dirty="0"/>
                        <a:t>DESCRIPTION</a:t>
                      </a:r>
                    </a:p>
                  </a:txBody>
                  <a:tcPr marT="45723" marB="45723" anchor="ctr"/>
                </a:tc>
                <a:extLst>
                  <a:ext uri="{0D108BD9-81ED-4DB2-BD59-A6C34878D82A}">
                    <a16:rowId xmlns:a16="http://schemas.microsoft.com/office/drawing/2014/main" val="10000"/>
                  </a:ext>
                </a:extLst>
              </a:tr>
              <a:tr h="1218489">
                <a:tc>
                  <a:txBody>
                    <a:bodyPr/>
                    <a:lstStyle/>
                    <a:p>
                      <a:r>
                        <a:rPr lang="sk-SK" sz="1800" dirty="0"/>
                        <a:t>I</a:t>
                      </a:r>
                      <a:r>
                        <a:rPr lang="en-US" sz="1800" dirty="0" err="1"/>
                        <a:t>nitiation</a:t>
                      </a:r>
                      <a:r>
                        <a:rPr lang="en-US" sz="1800" dirty="0"/>
                        <a:t> stage/</a:t>
                      </a:r>
                      <a:endParaRPr lang="sk-SK" sz="1800" dirty="0"/>
                    </a:p>
                    <a:p>
                      <a:r>
                        <a:rPr lang="en-US" sz="1800" dirty="0"/>
                        <a:t>sixth to seventh week</a:t>
                      </a:r>
                    </a:p>
                  </a:txBody>
                  <a:tcPr marT="45723" marB="45723"/>
                </a:tc>
                <a:tc>
                  <a:txBody>
                    <a:bodyPr/>
                    <a:lstStyle/>
                    <a:p>
                      <a:r>
                        <a:rPr lang="en-US" sz="1800" dirty="0"/>
                        <a:t>Ectoderm lining </a:t>
                      </a:r>
                      <a:r>
                        <a:rPr lang="en-US" sz="1800" dirty="0" err="1"/>
                        <a:t>stomodeum</a:t>
                      </a:r>
                      <a:r>
                        <a:rPr lang="en-US" sz="1800" dirty="0"/>
                        <a:t> gives rise to oral epithelium and then to dental lamina; adjacent to deeper </a:t>
                      </a:r>
                      <a:r>
                        <a:rPr lang="en-US" sz="1800" dirty="0" err="1"/>
                        <a:t>ectomesenchyme</a:t>
                      </a:r>
                      <a:r>
                        <a:rPr lang="en-US" sz="1800" dirty="0"/>
                        <a:t>, which is influenced by the neural crest cells. Both tissue types are separated by a basement membrane</a:t>
                      </a:r>
                    </a:p>
                  </a:txBody>
                  <a:tcPr marT="45723" marB="45723"/>
                </a:tc>
                <a:extLst>
                  <a:ext uri="{0D108BD9-81ED-4DB2-BD59-A6C34878D82A}">
                    <a16:rowId xmlns:a16="http://schemas.microsoft.com/office/drawing/2014/main" val="10001"/>
                  </a:ext>
                </a:extLst>
              </a:tr>
              <a:tr h="720123">
                <a:tc>
                  <a:txBody>
                    <a:bodyPr/>
                    <a:lstStyle/>
                    <a:p>
                      <a:r>
                        <a:rPr lang="sk-SK" sz="1800" dirty="0" err="1"/>
                        <a:t>Bud</a:t>
                      </a:r>
                      <a:r>
                        <a:rPr lang="sk-SK" sz="1800" dirty="0"/>
                        <a:t> </a:t>
                      </a:r>
                      <a:r>
                        <a:rPr lang="sk-SK" sz="1800" dirty="0" err="1"/>
                        <a:t>stage</a:t>
                      </a:r>
                      <a:r>
                        <a:rPr lang="sk-SK" sz="1800" dirty="0"/>
                        <a:t>/</a:t>
                      </a:r>
                    </a:p>
                    <a:p>
                      <a:r>
                        <a:rPr lang="sk-SK" sz="1800" dirty="0" err="1"/>
                        <a:t>eighth</a:t>
                      </a:r>
                      <a:r>
                        <a:rPr lang="sk-SK" sz="1800" dirty="0"/>
                        <a:t> </a:t>
                      </a:r>
                      <a:r>
                        <a:rPr lang="sk-SK" sz="1800" dirty="0" err="1"/>
                        <a:t>week</a:t>
                      </a:r>
                      <a:endParaRPr lang="sk-SK" sz="1800" dirty="0"/>
                    </a:p>
                  </a:txBody>
                  <a:tcPr marT="45723" marB="45723"/>
                </a:tc>
                <a:tc>
                  <a:txBody>
                    <a:bodyPr/>
                    <a:lstStyle/>
                    <a:p>
                      <a:r>
                        <a:rPr lang="en-US" sz="1800" dirty="0"/>
                        <a:t>Growth of dental lamina into bud shape that penetrates growing </a:t>
                      </a:r>
                      <a:r>
                        <a:rPr lang="en-US" sz="1800" dirty="0" err="1"/>
                        <a:t>ectomesenchyme</a:t>
                      </a:r>
                      <a:endParaRPr lang="en-US" sz="1800" dirty="0"/>
                    </a:p>
                  </a:txBody>
                  <a:tcPr marT="45723" marB="45723"/>
                </a:tc>
                <a:extLst>
                  <a:ext uri="{0D108BD9-81ED-4DB2-BD59-A6C34878D82A}">
                    <a16:rowId xmlns:a16="http://schemas.microsoft.com/office/drawing/2014/main" val="10002"/>
                  </a:ext>
                </a:extLst>
              </a:tr>
              <a:tr h="914454">
                <a:tc>
                  <a:txBody>
                    <a:bodyPr/>
                    <a:lstStyle/>
                    <a:p>
                      <a:r>
                        <a:rPr lang="en-US" sz="1800" dirty="0"/>
                        <a:t>Cap stage/</a:t>
                      </a:r>
                      <a:endParaRPr lang="sk-SK" sz="1800" dirty="0"/>
                    </a:p>
                    <a:p>
                      <a:r>
                        <a:rPr lang="en-US" sz="1800" dirty="0"/>
                        <a:t>ninth to tenth week</a:t>
                      </a:r>
                    </a:p>
                  </a:txBody>
                  <a:tcPr marT="45723" marB="45723"/>
                </a:tc>
                <a:tc>
                  <a:txBody>
                    <a:bodyPr/>
                    <a:lstStyle/>
                    <a:p>
                      <a:r>
                        <a:rPr lang="en-US" sz="1800" dirty="0"/>
                        <a:t>Formation of tooth germ as enamel organ forms into cap shape that surrounds inside mass of dental papilla, with an outside mass of dental sac, both from the </a:t>
                      </a:r>
                      <a:r>
                        <a:rPr lang="en-US" sz="1800" dirty="0" err="1"/>
                        <a:t>ectomesenchyme</a:t>
                      </a:r>
                      <a:r>
                        <a:rPr lang="en-US" sz="1800" dirty="0"/>
                        <a:t>.</a:t>
                      </a:r>
                    </a:p>
                  </a:txBody>
                  <a:tcPr marT="45723" marB="45723"/>
                </a:tc>
                <a:extLst>
                  <a:ext uri="{0D108BD9-81ED-4DB2-BD59-A6C34878D82A}">
                    <a16:rowId xmlns:a16="http://schemas.microsoft.com/office/drawing/2014/main" val="10003"/>
                  </a:ext>
                </a:extLst>
              </a:tr>
              <a:tr h="669816">
                <a:tc>
                  <a:txBody>
                    <a:bodyPr/>
                    <a:lstStyle/>
                    <a:p>
                      <a:r>
                        <a:rPr lang="en-US" sz="1800" dirty="0"/>
                        <a:t>Bell stage/</a:t>
                      </a:r>
                      <a:endParaRPr lang="sk-SK" sz="1800" dirty="0"/>
                    </a:p>
                    <a:p>
                      <a:r>
                        <a:rPr lang="en-US" sz="1800" dirty="0"/>
                        <a:t>eleventh to twelfth week</a:t>
                      </a:r>
                    </a:p>
                  </a:txBody>
                  <a:tcPr marT="45723" marB="45723"/>
                </a:tc>
                <a:tc>
                  <a:txBody>
                    <a:bodyPr/>
                    <a:lstStyle/>
                    <a:p>
                      <a:r>
                        <a:rPr lang="en-US" sz="1800" dirty="0"/>
                        <a:t>Differentiation of enamel organ into bell shape with four cell types and dental papilla into two cell types</a:t>
                      </a:r>
                    </a:p>
                  </a:txBody>
                  <a:tcPr marT="45723" marB="45723"/>
                </a:tc>
                <a:extLst>
                  <a:ext uri="{0D108BD9-81ED-4DB2-BD59-A6C34878D82A}">
                    <a16:rowId xmlns:a16="http://schemas.microsoft.com/office/drawing/2014/main" val="10004"/>
                  </a:ext>
                </a:extLst>
              </a:tr>
              <a:tr h="640118">
                <a:tc>
                  <a:txBody>
                    <a:bodyPr/>
                    <a:lstStyle/>
                    <a:p>
                      <a:r>
                        <a:rPr lang="sk-SK" sz="1800" dirty="0" err="1"/>
                        <a:t>Apposition</a:t>
                      </a:r>
                      <a:r>
                        <a:rPr lang="sk-SK" sz="1800" dirty="0"/>
                        <a:t> </a:t>
                      </a:r>
                      <a:r>
                        <a:rPr lang="sk-SK" sz="1800" dirty="0" err="1"/>
                        <a:t>stage</a:t>
                      </a:r>
                      <a:r>
                        <a:rPr lang="sk-SK" sz="1800" dirty="0"/>
                        <a:t>/</a:t>
                      </a:r>
                    </a:p>
                    <a:p>
                      <a:r>
                        <a:rPr lang="sk-SK" sz="1800" dirty="0" err="1"/>
                        <a:t>varies</a:t>
                      </a:r>
                      <a:r>
                        <a:rPr lang="sk-SK" sz="1800" dirty="0"/>
                        <a:t> per </a:t>
                      </a:r>
                      <a:r>
                        <a:rPr lang="sk-SK" sz="1800" dirty="0" err="1"/>
                        <a:t>tooth</a:t>
                      </a:r>
                      <a:endParaRPr lang="sk-SK" sz="1800" dirty="0"/>
                    </a:p>
                  </a:txBody>
                  <a:tcPr marT="45723" marB="45723"/>
                </a:tc>
                <a:tc>
                  <a:txBody>
                    <a:bodyPr/>
                    <a:lstStyle/>
                    <a:p>
                      <a:r>
                        <a:rPr lang="en-US" sz="1800" dirty="0"/>
                        <a:t>Dental tissue types secreted in successive layers as matrix</a:t>
                      </a:r>
                    </a:p>
                  </a:txBody>
                  <a:tcPr marT="45723" marB="45723"/>
                </a:tc>
                <a:extLst>
                  <a:ext uri="{0D108BD9-81ED-4DB2-BD59-A6C34878D82A}">
                    <a16:rowId xmlns:a16="http://schemas.microsoft.com/office/drawing/2014/main" val="10005"/>
                  </a:ext>
                </a:extLst>
              </a:tr>
              <a:tr h="640118">
                <a:tc>
                  <a:txBody>
                    <a:bodyPr/>
                    <a:lstStyle/>
                    <a:p>
                      <a:r>
                        <a:rPr lang="sk-SK" sz="1800" dirty="0" err="1"/>
                        <a:t>Maturation</a:t>
                      </a:r>
                      <a:r>
                        <a:rPr lang="sk-SK" sz="1800" dirty="0"/>
                        <a:t> </a:t>
                      </a:r>
                      <a:r>
                        <a:rPr lang="sk-SK" sz="1800" dirty="0" err="1"/>
                        <a:t>stage</a:t>
                      </a:r>
                      <a:r>
                        <a:rPr lang="sk-SK" sz="1800" dirty="0"/>
                        <a:t>/</a:t>
                      </a:r>
                    </a:p>
                    <a:p>
                      <a:r>
                        <a:rPr lang="sk-SK" sz="1800" dirty="0" err="1"/>
                        <a:t>varies</a:t>
                      </a:r>
                      <a:r>
                        <a:rPr lang="sk-SK" sz="1800" dirty="0"/>
                        <a:t> per </a:t>
                      </a:r>
                      <a:r>
                        <a:rPr lang="sk-SK" sz="1800" dirty="0" err="1"/>
                        <a:t>tooth</a:t>
                      </a:r>
                      <a:endParaRPr lang="sk-SK" sz="1800" dirty="0"/>
                    </a:p>
                  </a:txBody>
                  <a:tcPr marT="45723" marB="45723"/>
                </a:tc>
                <a:tc>
                  <a:txBody>
                    <a:bodyPr/>
                    <a:lstStyle/>
                    <a:p>
                      <a:r>
                        <a:rPr lang="en-US" sz="1800" dirty="0"/>
                        <a:t>Dental tissue types fully mineralize to mature form</a:t>
                      </a:r>
                    </a:p>
                  </a:txBody>
                  <a:tcPr marT="45723" marB="45723"/>
                </a:tc>
                <a:extLst>
                  <a:ext uri="{0D108BD9-81ED-4DB2-BD59-A6C34878D82A}">
                    <a16:rowId xmlns:a16="http://schemas.microsoft.com/office/drawing/2014/main" val="10006"/>
                  </a:ext>
                </a:extLst>
              </a:tr>
            </a:tbl>
          </a:graphicData>
        </a:graphic>
      </p:graphicFrame>
      <p:sp>
        <p:nvSpPr>
          <p:cNvPr id="71708" name="BlokTextu 4">
            <a:extLst>
              <a:ext uri="{FF2B5EF4-FFF2-40B4-BE49-F238E27FC236}">
                <a16:creationId xmlns:a16="http://schemas.microsoft.com/office/drawing/2014/main" id="{A19D84A3-BA3F-8D28-FF62-F327524B4E5C}"/>
              </a:ext>
            </a:extLst>
          </p:cNvPr>
          <p:cNvSpPr txBox="1">
            <a:spLocks noChangeArrowheads="1"/>
          </p:cNvSpPr>
          <p:nvPr/>
        </p:nvSpPr>
        <p:spPr bwMode="auto">
          <a:xfrm>
            <a:off x="1785939" y="188914"/>
            <a:ext cx="8569325" cy="1476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sk-SK" sz="1800">
                <a:latin typeface="Tahoma" panose="020B0604030504040204" pitchFamily="34" charset="0"/>
                <a:cs typeface="Tahoma" panose="020B0604030504040204" pitchFamily="34" charset="0"/>
              </a:rPr>
              <a:t>There are four stages in the development of the tooth germ</a:t>
            </a:r>
            <a:r>
              <a:rPr lang="sk-SK" altLang="sk-SK" sz="1800">
                <a:latin typeface="Tahoma" panose="020B0604030504040204" pitchFamily="34" charset="0"/>
                <a:cs typeface="Tahoma" panose="020B0604030504040204" pitchFamily="34" charset="0"/>
              </a:rPr>
              <a:t>:</a:t>
            </a:r>
            <a:endParaRPr lang="en-US" altLang="sk-SK" sz="1800">
              <a:latin typeface="Tahoma" panose="020B0604030504040204" pitchFamily="34" charset="0"/>
              <a:cs typeface="Tahoma" panose="020B0604030504040204" pitchFamily="34" charset="0"/>
            </a:endParaRPr>
          </a:p>
          <a:p>
            <a:pPr>
              <a:spcBef>
                <a:spcPct val="0"/>
              </a:spcBef>
              <a:buClrTx/>
              <a:buSzTx/>
              <a:buFont typeface="Arial" panose="020B0604020202020204" pitchFamily="34" charset="0"/>
              <a:buAutoNum type="arabicPeriod"/>
            </a:pPr>
            <a:r>
              <a:rPr lang="en-US" altLang="sk-SK" sz="1800">
                <a:latin typeface="Tahoma" panose="020B0604030504040204" pitchFamily="34" charset="0"/>
                <a:cs typeface="Tahoma" panose="020B0604030504040204" pitchFamily="34" charset="0"/>
              </a:rPr>
              <a:t> Bud stage</a:t>
            </a:r>
          </a:p>
          <a:p>
            <a:pPr>
              <a:spcBef>
                <a:spcPct val="0"/>
              </a:spcBef>
              <a:buClrTx/>
              <a:buSzTx/>
              <a:buFont typeface="Arial" panose="020B0604020202020204" pitchFamily="34" charset="0"/>
              <a:buAutoNum type="arabicPeriod"/>
            </a:pPr>
            <a:r>
              <a:rPr lang="en-US" altLang="sk-SK" sz="1800">
                <a:latin typeface="Tahoma" panose="020B0604030504040204" pitchFamily="34" charset="0"/>
                <a:cs typeface="Tahoma" panose="020B0604030504040204" pitchFamily="34" charset="0"/>
              </a:rPr>
              <a:t> Cap stage</a:t>
            </a:r>
          </a:p>
          <a:p>
            <a:pPr>
              <a:spcBef>
                <a:spcPct val="0"/>
              </a:spcBef>
              <a:buClrTx/>
              <a:buSzTx/>
              <a:buFont typeface="Arial" panose="020B0604020202020204" pitchFamily="34" charset="0"/>
              <a:buAutoNum type="arabicPeriod"/>
            </a:pPr>
            <a:r>
              <a:rPr lang="en-US" altLang="sk-SK" sz="1800">
                <a:latin typeface="Tahoma" panose="020B0604030504040204" pitchFamily="34" charset="0"/>
                <a:cs typeface="Tahoma" panose="020B0604030504040204" pitchFamily="34" charset="0"/>
              </a:rPr>
              <a:t> Early bell stage</a:t>
            </a:r>
          </a:p>
          <a:p>
            <a:pPr>
              <a:spcBef>
                <a:spcPct val="0"/>
              </a:spcBef>
              <a:buClrTx/>
              <a:buSzTx/>
              <a:buFont typeface="Arial" panose="020B0604020202020204" pitchFamily="34" charset="0"/>
              <a:buAutoNum type="arabicPeriod"/>
            </a:pPr>
            <a:r>
              <a:rPr lang="en-US" altLang="sk-SK" sz="1800">
                <a:latin typeface="Tahoma" panose="020B0604030504040204" pitchFamily="34" charset="0"/>
                <a:cs typeface="Tahoma" panose="020B0604030504040204" pitchFamily="34" charset="0"/>
              </a:rPr>
              <a:t> Late bell stage</a:t>
            </a:r>
            <a:endParaRPr lang="sk-SK" altLang="sk-SK" sz="1800">
              <a:latin typeface="Tahoma" panose="020B0604030504040204" pitchFamily="34" charset="0"/>
              <a:cs typeface="Tahom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dpis 1">
            <a:extLst>
              <a:ext uri="{FF2B5EF4-FFF2-40B4-BE49-F238E27FC236}">
                <a16:creationId xmlns:a16="http://schemas.microsoft.com/office/drawing/2014/main" id="{569503E2-A420-BC8D-F0EC-07BCC1527A9F}"/>
              </a:ext>
            </a:extLst>
          </p:cNvPr>
          <p:cNvSpPr>
            <a:spLocks noGrp="1" noChangeArrowheads="1"/>
          </p:cNvSpPr>
          <p:nvPr>
            <p:ph type="title"/>
          </p:nvPr>
        </p:nvSpPr>
        <p:spPr/>
        <p:txBody>
          <a:bodyPr/>
          <a:lstStyle/>
          <a:p>
            <a:r>
              <a:rPr lang="sk-SK" altLang="sk-SK"/>
              <a:t>Teeth development</a:t>
            </a:r>
          </a:p>
        </p:txBody>
      </p:sp>
      <p:pic>
        <p:nvPicPr>
          <p:cNvPr id="72707" name="Zástupný objekt pre obsah 5">
            <a:extLst>
              <a:ext uri="{FF2B5EF4-FFF2-40B4-BE49-F238E27FC236}">
                <a16:creationId xmlns:a16="http://schemas.microsoft.com/office/drawing/2014/main" id="{8E25C84D-102C-4AAA-36CC-33A87E5FED8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248525" y="4763"/>
            <a:ext cx="3225800" cy="2874962"/>
          </a:xfrm>
        </p:spPr>
      </p:pic>
      <p:pic>
        <p:nvPicPr>
          <p:cNvPr id="72708" name="Zástupný objekt pre obsah 9">
            <a:extLst>
              <a:ext uri="{FF2B5EF4-FFF2-40B4-BE49-F238E27FC236}">
                <a16:creationId xmlns:a16="http://schemas.microsoft.com/office/drawing/2014/main" id="{7416CCE8-12C6-8C09-2749-AFDD216F772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46764" y="2867025"/>
            <a:ext cx="2905125" cy="3875088"/>
          </a:xfrm>
        </p:spPr>
      </p:pic>
      <p:pic>
        <p:nvPicPr>
          <p:cNvPr id="72709" name="Obrázok 7">
            <a:extLst>
              <a:ext uri="{FF2B5EF4-FFF2-40B4-BE49-F238E27FC236}">
                <a16:creationId xmlns:a16="http://schemas.microsoft.com/office/drawing/2014/main" id="{D4885A9B-1366-F8F0-0D03-331D70D59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701" y="2344739"/>
            <a:ext cx="3413125" cy="44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BlokTextu 10">
            <a:extLst>
              <a:ext uri="{FF2B5EF4-FFF2-40B4-BE49-F238E27FC236}">
                <a16:creationId xmlns:a16="http://schemas.microsoft.com/office/drawing/2014/main" id="{DB688877-A247-7EF5-9175-FAFC13E49B7B}"/>
              </a:ext>
            </a:extLst>
          </p:cNvPr>
          <p:cNvSpPr txBox="1">
            <a:spLocks noChangeArrowheads="1"/>
          </p:cNvSpPr>
          <p:nvPr/>
        </p:nvSpPr>
        <p:spPr bwMode="auto">
          <a:xfrm>
            <a:off x="8759826" y="3279775"/>
            <a:ext cx="1908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sk-SK" altLang="sk-SK" sz="1600">
                <a:latin typeface="Times New Roman" panose="02020603050405020304" pitchFamily="18" charset="0"/>
                <a:hlinkClick r:id="rId5"/>
              </a:rPr>
              <a:t>https://en.wikipedia.org/wiki/Human_tooth_development</a:t>
            </a:r>
            <a:r>
              <a:rPr lang="sk-SK" altLang="sk-SK" sz="1600">
                <a:latin typeface="Times New Roman" panose="02020603050405020304" pitchFamily="18" charset="0"/>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dpis 1">
            <a:extLst>
              <a:ext uri="{FF2B5EF4-FFF2-40B4-BE49-F238E27FC236}">
                <a16:creationId xmlns:a16="http://schemas.microsoft.com/office/drawing/2014/main" id="{B5DA5290-B440-B246-F55E-613DDB55E63D}"/>
              </a:ext>
            </a:extLst>
          </p:cNvPr>
          <p:cNvSpPr>
            <a:spLocks noGrp="1" noChangeArrowheads="1"/>
          </p:cNvSpPr>
          <p:nvPr>
            <p:ph type="title"/>
          </p:nvPr>
        </p:nvSpPr>
        <p:spPr/>
        <p:txBody>
          <a:bodyPr/>
          <a:lstStyle/>
          <a:p>
            <a:r>
              <a:rPr lang="sk-SK" altLang="sk-SK"/>
              <a:t>Teeth development</a:t>
            </a:r>
          </a:p>
        </p:txBody>
      </p:sp>
      <p:pic>
        <p:nvPicPr>
          <p:cNvPr id="73731" name="Zástupný objekt pre obsah 4">
            <a:extLst>
              <a:ext uri="{FF2B5EF4-FFF2-40B4-BE49-F238E27FC236}">
                <a16:creationId xmlns:a16="http://schemas.microsoft.com/office/drawing/2014/main" id="{4877E741-6B91-D7BF-2A52-872296E9BC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16275" y="2332038"/>
            <a:ext cx="6396038" cy="3763962"/>
          </a:xfrm>
        </p:spPr>
      </p:pic>
      <p:sp>
        <p:nvSpPr>
          <p:cNvPr id="73732" name="BlokTextu 5">
            <a:extLst>
              <a:ext uri="{FF2B5EF4-FFF2-40B4-BE49-F238E27FC236}">
                <a16:creationId xmlns:a16="http://schemas.microsoft.com/office/drawing/2014/main" id="{F01A5C5A-7A6B-5806-202D-B5914F8FC15D}"/>
              </a:ext>
            </a:extLst>
          </p:cNvPr>
          <p:cNvSpPr txBox="1">
            <a:spLocks noChangeArrowheads="1"/>
          </p:cNvSpPr>
          <p:nvPr/>
        </p:nvSpPr>
        <p:spPr bwMode="auto">
          <a:xfrm>
            <a:off x="8531226" y="917575"/>
            <a:ext cx="1908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sk-SK" altLang="sk-SK" sz="1600">
                <a:latin typeface="Times New Roman" panose="02020603050405020304" pitchFamily="18" charset="0"/>
                <a:hlinkClick r:id="rId3"/>
              </a:rPr>
              <a:t>https://en.wikipedia.org/wiki/Human_tooth_development</a:t>
            </a:r>
            <a:r>
              <a:rPr lang="sk-SK" altLang="sk-SK" sz="1600">
                <a:latin typeface="Times New Roman" panose="02020603050405020304" pitchFamily="18" charset="0"/>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dpis 1">
            <a:extLst>
              <a:ext uri="{FF2B5EF4-FFF2-40B4-BE49-F238E27FC236}">
                <a16:creationId xmlns:a16="http://schemas.microsoft.com/office/drawing/2014/main" id="{0F50F142-EA3D-9683-44D6-1D996FF9D9AE}"/>
              </a:ext>
            </a:extLst>
          </p:cNvPr>
          <p:cNvSpPr>
            <a:spLocks noGrp="1" noChangeArrowheads="1"/>
          </p:cNvSpPr>
          <p:nvPr>
            <p:ph type="title"/>
          </p:nvPr>
        </p:nvSpPr>
        <p:spPr/>
        <p:txBody>
          <a:bodyPr/>
          <a:lstStyle/>
          <a:p>
            <a:r>
              <a:rPr lang="sk-SK" altLang="sk-SK"/>
              <a:t>Teeth development</a:t>
            </a:r>
          </a:p>
        </p:txBody>
      </p:sp>
      <p:pic>
        <p:nvPicPr>
          <p:cNvPr id="74755" name="Zástupný objekt pre obsah 6">
            <a:extLst>
              <a:ext uri="{FF2B5EF4-FFF2-40B4-BE49-F238E27FC236}">
                <a16:creationId xmlns:a16="http://schemas.microsoft.com/office/drawing/2014/main" id="{5A1158E3-5636-934F-D132-E71FFB22FE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0" y="2478089"/>
            <a:ext cx="8897938" cy="3614737"/>
          </a:xfrm>
        </p:spPr>
      </p:pic>
      <p:sp>
        <p:nvSpPr>
          <p:cNvPr id="74756" name="BlokTextu 7">
            <a:extLst>
              <a:ext uri="{FF2B5EF4-FFF2-40B4-BE49-F238E27FC236}">
                <a16:creationId xmlns:a16="http://schemas.microsoft.com/office/drawing/2014/main" id="{B6E23B2C-13D2-0A75-A4C7-819BA78804C3}"/>
              </a:ext>
            </a:extLst>
          </p:cNvPr>
          <p:cNvSpPr txBox="1">
            <a:spLocks noChangeArrowheads="1"/>
          </p:cNvSpPr>
          <p:nvPr/>
        </p:nvSpPr>
        <p:spPr bwMode="auto">
          <a:xfrm>
            <a:off x="8399463" y="620713"/>
            <a:ext cx="19097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sk-SK" altLang="sk-SK" sz="1600">
                <a:latin typeface="Times New Roman" panose="02020603050405020304" pitchFamily="18" charset="0"/>
                <a:hlinkClick r:id="rId3"/>
              </a:rPr>
              <a:t>https://en.wikipedia.org/wiki/Human_tooth_development</a:t>
            </a:r>
            <a:r>
              <a:rPr lang="sk-SK" altLang="sk-SK" sz="1600">
                <a:latin typeface="Times New Roman" panose="02020603050405020304" pitchFamily="18"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dpis 1">
            <a:extLst>
              <a:ext uri="{FF2B5EF4-FFF2-40B4-BE49-F238E27FC236}">
                <a16:creationId xmlns:a16="http://schemas.microsoft.com/office/drawing/2014/main" id="{9B3DC52B-4A27-586E-596A-96994DDB6F33}"/>
              </a:ext>
            </a:extLst>
          </p:cNvPr>
          <p:cNvSpPr>
            <a:spLocks noGrp="1" noChangeArrowheads="1"/>
          </p:cNvSpPr>
          <p:nvPr>
            <p:ph type="title"/>
          </p:nvPr>
        </p:nvSpPr>
        <p:spPr/>
        <p:txBody>
          <a:bodyPr/>
          <a:lstStyle/>
          <a:p>
            <a:r>
              <a:rPr lang="sk-SK" altLang="sk-SK"/>
              <a:t>Teeth development</a:t>
            </a:r>
          </a:p>
        </p:txBody>
      </p:sp>
      <p:pic>
        <p:nvPicPr>
          <p:cNvPr id="75779" name="Zástupný objekt pre obsah 4">
            <a:extLst>
              <a:ext uri="{FF2B5EF4-FFF2-40B4-BE49-F238E27FC236}">
                <a16:creationId xmlns:a16="http://schemas.microsoft.com/office/drawing/2014/main" id="{AB2E898F-930A-3D24-A805-205705259A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9414" y="2852738"/>
            <a:ext cx="8910637" cy="3313112"/>
          </a:xfrm>
        </p:spPr>
      </p:pic>
      <p:sp>
        <p:nvSpPr>
          <p:cNvPr id="75780" name="BlokTextu 5">
            <a:extLst>
              <a:ext uri="{FF2B5EF4-FFF2-40B4-BE49-F238E27FC236}">
                <a16:creationId xmlns:a16="http://schemas.microsoft.com/office/drawing/2014/main" id="{8D9478DE-C118-FD10-2A77-F5458B619D22}"/>
              </a:ext>
            </a:extLst>
          </p:cNvPr>
          <p:cNvSpPr txBox="1">
            <a:spLocks noChangeArrowheads="1"/>
          </p:cNvSpPr>
          <p:nvPr/>
        </p:nvSpPr>
        <p:spPr bwMode="auto">
          <a:xfrm>
            <a:off x="8531226" y="917575"/>
            <a:ext cx="1908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sk-SK" altLang="sk-SK" sz="1600">
                <a:latin typeface="Times New Roman" panose="02020603050405020304" pitchFamily="18" charset="0"/>
                <a:hlinkClick r:id="rId3"/>
              </a:rPr>
              <a:t>https://en.wikipedia.org/wiki/Human_tooth_development</a:t>
            </a:r>
            <a:r>
              <a:rPr lang="sk-SK" altLang="sk-SK" sz="1600">
                <a:latin typeface="Times New Roman" panose="02020603050405020304" pitchFamily="18"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a:extLst>
              <a:ext uri="{FF2B5EF4-FFF2-40B4-BE49-F238E27FC236}">
                <a16:creationId xmlns:a16="http://schemas.microsoft.com/office/drawing/2014/main" id="{2035A2F2-7768-79A5-0693-259462D942F1}"/>
              </a:ext>
            </a:extLst>
          </p:cNvPr>
          <p:cNvSpPr>
            <a:spLocks noGrp="1" noChangeArrowheads="1"/>
          </p:cNvSpPr>
          <p:nvPr>
            <p:ph type="ctrTitle"/>
          </p:nvPr>
        </p:nvSpPr>
        <p:spPr>
          <a:xfrm>
            <a:off x="2209800" y="2606676"/>
            <a:ext cx="7772400" cy="669925"/>
          </a:xfrm>
        </p:spPr>
        <p:txBody>
          <a:bodyPr>
            <a:normAutofit fontScale="90000"/>
          </a:bodyPr>
          <a:lstStyle/>
          <a:p>
            <a:pPr eaLnBrk="1" hangingPunct="1"/>
            <a:r>
              <a:rPr lang="en-US" altLang="sk-SK" sz="5000" b="1"/>
              <a:t>Oral cavity</a:t>
            </a:r>
          </a:p>
        </p:txBody>
      </p:sp>
      <p:sp>
        <p:nvSpPr>
          <p:cNvPr id="8195" name="Rectangle 1027">
            <a:extLst>
              <a:ext uri="{FF2B5EF4-FFF2-40B4-BE49-F238E27FC236}">
                <a16:creationId xmlns:a16="http://schemas.microsoft.com/office/drawing/2014/main" id="{026A5DDF-3DEF-8654-08FF-37E2F23FEA33}"/>
              </a:ext>
            </a:extLst>
          </p:cNvPr>
          <p:cNvSpPr>
            <a:spLocks noGrp="1" noChangeArrowheads="1"/>
          </p:cNvSpPr>
          <p:nvPr>
            <p:ph type="subTitle" idx="1"/>
          </p:nvPr>
        </p:nvSpPr>
        <p:spPr>
          <a:xfrm>
            <a:off x="2895600" y="3886200"/>
            <a:ext cx="6400800" cy="952500"/>
          </a:xfrm>
        </p:spPr>
        <p:txBody>
          <a:bodyPr/>
          <a:lstStyle/>
          <a:p>
            <a:pPr eaLnBrk="1" hangingPunct="1"/>
            <a:endParaRPr lang="sk-SK" altLang="sk-SK"/>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adpis 1">
            <a:extLst>
              <a:ext uri="{FF2B5EF4-FFF2-40B4-BE49-F238E27FC236}">
                <a16:creationId xmlns:a16="http://schemas.microsoft.com/office/drawing/2014/main" id="{08A21E39-7602-4CF0-9357-7234246C8C7F}"/>
              </a:ext>
            </a:extLst>
          </p:cNvPr>
          <p:cNvSpPr>
            <a:spLocks noGrp="1" noChangeArrowheads="1"/>
          </p:cNvSpPr>
          <p:nvPr>
            <p:ph type="title"/>
          </p:nvPr>
        </p:nvSpPr>
        <p:spPr/>
        <p:txBody>
          <a:bodyPr/>
          <a:lstStyle/>
          <a:p>
            <a:r>
              <a:rPr lang="sk-SK" altLang="sk-SK"/>
              <a:t>Disorders of tooth development and eruption</a:t>
            </a:r>
          </a:p>
        </p:txBody>
      </p:sp>
      <p:sp>
        <p:nvSpPr>
          <p:cNvPr id="76803" name="Zástupný symbol obsahu 2">
            <a:extLst>
              <a:ext uri="{FF2B5EF4-FFF2-40B4-BE49-F238E27FC236}">
                <a16:creationId xmlns:a16="http://schemas.microsoft.com/office/drawing/2014/main" id="{5CA05AB3-837F-A9F0-602C-B37C72642146}"/>
              </a:ext>
            </a:extLst>
          </p:cNvPr>
          <p:cNvSpPr>
            <a:spLocks noGrp="1" noChangeArrowheads="1"/>
          </p:cNvSpPr>
          <p:nvPr>
            <p:ph idx="1"/>
          </p:nvPr>
        </p:nvSpPr>
        <p:spPr>
          <a:xfrm>
            <a:off x="2279650" y="2362200"/>
            <a:ext cx="8159750" cy="3733800"/>
          </a:xfrm>
        </p:spPr>
        <p:txBody>
          <a:bodyPr/>
          <a:lstStyle/>
          <a:p>
            <a:r>
              <a:rPr lang="sk-SK" altLang="sk-SK" sz="2000"/>
              <a:t>Anodontia</a:t>
            </a:r>
          </a:p>
          <a:p>
            <a:pPr lvl="1"/>
            <a:r>
              <a:rPr lang="sk-SK" altLang="sk-SK" sz="2000"/>
              <a:t>Absence of teeth Hypodontia</a:t>
            </a:r>
          </a:p>
          <a:p>
            <a:pPr lvl="1"/>
            <a:r>
              <a:rPr lang="sk-SK" altLang="sk-SK" sz="2000"/>
              <a:t>Oligodontia	</a:t>
            </a:r>
          </a:p>
          <a:p>
            <a:pPr lvl="1"/>
            <a:endParaRPr lang="sk-SK" altLang="sk-SK" sz="2000"/>
          </a:p>
          <a:p>
            <a:pPr lvl="1"/>
            <a:endParaRPr lang="sk-SK" altLang="sk-SK" sz="2000"/>
          </a:p>
          <a:p>
            <a:pPr lvl="1"/>
            <a:endParaRPr lang="sk-SK" altLang="sk-SK" sz="2000"/>
          </a:p>
          <a:p>
            <a:r>
              <a:rPr lang="sk-SK" altLang="sk-SK" sz="2000"/>
              <a:t>Hyperdontia - supernumerary teeth</a:t>
            </a:r>
          </a:p>
          <a:p>
            <a:endParaRPr lang="sk-SK" altLang="sk-SK" sz="2000"/>
          </a:p>
        </p:txBody>
      </p:sp>
      <p:pic>
        <p:nvPicPr>
          <p:cNvPr id="76804" name="Picture 4" descr="C:\Users\eva\Desktop\index.jpg">
            <a:extLst>
              <a:ext uri="{FF2B5EF4-FFF2-40B4-BE49-F238E27FC236}">
                <a16:creationId xmlns:a16="http://schemas.microsoft.com/office/drawing/2014/main" id="{CE9F0BE4-2F78-11BF-624B-DAF5F8EB9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1" y="3141663"/>
            <a:ext cx="252571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descr="C:\Users\eva\Desktop\anodontia-picture.jpg">
            <a:extLst>
              <a:ext uri="{FF2B5EF4-FFF2-40B4-BE49-F238E27FC236}">
                <a16:creationId xmlns:a16="http://schemas.microsoft.com/office/drawing/2014/main" id="{8E33DE71-673D-473F-18D2-CB81B0ACC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214" y="2695575"/>
            <a:ext cx="2497137"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6" descr="C:\Users\eva\Desktop\Mandibular-arch-showing-supernumerary-teeth.png">
            <a:extLst>
              <a:ext uri="{FF2B5EF4-FFF2-40B4-BE49-F238E27FC236}">
                <a16:creationId xmlns:a16="http://schemas.microsoft.com/office/drawing/2014/main" id="{626A22DE-BC8E-7226-2776-9924A3B26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0" y="5038726"/>
            <a:ext cx="2414588"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descr="C:\Users\eva\Desktop\indexvccffd.jpg">
            <a:extLst>
              <a:ext uri="{FF2B5EF4-FFF2-40B4-BE49-F238E27FC236}">
                <a16:creationId xmlns:a16="http://schemas.microsoft.com/office/drawing/2014/main" id="{A685A8A6-771A-6686-89C7-3F70CE2BF4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6" y="5013326"/>
            <a:ext cx="1800225"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8" descr="C:\Users\eva\Desktop\Hyperdontia-948x640.jpg">
            <a:extLst>
              <a:ext uri="{FF2B5EF4-FFF2-40B4-BE49-F238E27FC236}">
                <a16:creationId xmlns:a16="http://schemas.microsoft.com/office/drawing/2014/main" id="{9888E227-4A52-0EB8-6886-85EC3DE6F4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4764" y="5038725"/>
            <a:ext cx="24526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a:extLst>
              <a:ext uri="{FF2B5EF4-FFF2-40B4-BE49-F238E27FC236}">
                <a16:creationId xmlns:a16="http://schemas.microsoft.com/office/drawing/2014/main" id="{7A0C53CD-BADD-5C00-6D58-B22E63F2F343}"/>
              </a:ext>
            </a:extLst>
          </p:cNvPr>
          <p:cNvSpPr>
            <a:spLocks noGrp="1" noChangeArrowheads="1"/>
          </p:cNvSpPr>
          <p:nvPr>
            <p:ph type="title"/>
          </p:nvPr>
        </p:nvSpPr>
        <p:spPr/>
        <p:txBody>
          <a:bodyPr/>
          <a:lstStyle/>
          <a:p>
            <a:r>
              <a:rPr lang="sk-SK" altLang="sk-SK"/>
              <a:t>Hyperdontia</a:t>
            </a:r>
          </a:p>
        </p:txBody>
      </p:sp>
      <p:pic>
        <p:nvPicPr>
          <p:cNvPr id="77827" name="Zástupný objekt pre obsah 11">
            <a:extLst>
              <a:ext uri="{FF2B5EF4-FFF2-40B4-BE49-F238E27FC236}">
                <a16:creationId xmlns:a16="http://schemas.microsoft.com/office/drawing/2014/main" id="{4FD950BF-9665-EB76-0DA2-C25808E2454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08214" y="2449513"/>
            <a:ext cx="4276725" cy="3141662"/>
          </a:xfrm>
        </p:spPr>
      </p:pic>
      <p:sp>
        <p:nvSpPr>
          <p:cNvPr id="77828" name="BlokTextu 12">
            <a:extLst>
              <a:ext uri="{FF2B5EF4-FFF2-40B4-BE49-F238E27FC236}">
                <a16:creationId xmlns:a16="http://schemas.microsoft.com/office/drawing/2014/main" id="{28F72A65-0163-BE79-F594-838F66127EA9}"/>
              </a:ext>
            </a:extLst>
          </p:cNvPr>
          <p:cNvSpPr txBox="1">
            <a:spLocks noChangeArrowheads="1"/>
          </p:cNvSpPr>
          <p:nvPr/>
        </p:nvSpPr>
        <p:spPr bwMode="auto">
          <a:xfrm>
            <a:off x="2438400" y="5661025"/>
            <a:ext cx="3405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sk-SK" altLang="sk-SK" sz="1600">
                <a:solidFill>
                  <a:srgbClr val="000000"/>
                </a:solidFill>
                <a:latin typeface="Times New Roman" panose="02020603050405020304" pitchFamily="18" charset="0"/>
              </a:rPr>
              <a:t>https://www.sciencedirect.com/science/article/pii/S088954061100583X</a:t>
            </a:r>
          </a:p>
        </p:txBody>
      </p:sp>
      <p:pic>
        <p:nvPicPr>
          <p:cNvPr id="77829" name="Zástupný objekt pre obsah 15">
            <a:extLst>
              <a:ext uri="{FF2B5EF4-FFF2-40B4-BE49-F238E27FC236}">
                <a16:creationId xmlns:a16="http://schemas.microsoft.com/office/drawing/2014/main" id="{8138ED78-24F6-601F-C041-5B15F57C3CC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56364" y="2506664"/>
            <a:ext cx="4205287" cy="3030537"/>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a:extLst>
              <a:ext uri="{FF2B5EF4-FFF2-40B4-BE49-F238E27FC236}">
                <a16:creationId xmlns:a16="http://schemas.microsoft.com/office/drawing/2014/main" id="{F819F99D-97C5-0256-51F3-1B1E4F5377A3}"/>
              </a:ext>
            </a:extLst>
          </p:cNvPr>
          <p:cNvSpPr>
            <a:spLocks noGrp="1" noChangeArrowheads="1"/>
          </p:cNvSpPr>
          <p:nvPr>
            <p:ph type="title"/>
          </p:nvPr>
        </p:nvSpPr>
        <p:spPr/>
        <p:txBody>
          <a:bodyPr/>
          <a:lstStyle/>
          <a:p>
            <a:r>
              <a:rPr lang="sk-SK" altLang="sk-SK"/>
              <a:t>Disorders of tooth development and eruption</a:t>
            </a:r>
          </a:p>
        </p:txBody>
      </p:sp>
      <p:sp>
        <p:nvSpPr>
          <p:cNvPr id="78851" name="Zástupný symbol obsahu 2">
            <a:extLst>
              <a:ext uri="{FF2B5EF4-FFF2-40B4-BE49-F238E27FC236}">
                <a16:creationId xmlns:a16="http://schemas.microsoft.com/office/drawing/2014/main" id="{C1A6EA26-9F96-BCEB-2048-2455B0AF1425}"/>
              </a:ext>
            </a:extLst>
          </p:cNvPr>
          <p:cNvSpPr>
            <a:spLocks noGrp="1" noChangeArrowheads="1"/>
          </p:cNvSpPr>
          <p:nvPr>
            <p:ph idx="1"/>
          </p:nvPr>
        </p:nvSpPr>
        <p:spPr>
          <a:xfrm>
            <a:off x="2208214" y="2362200"/>
            <a:ext cx="8231187" cy="3733800"/>
          </a:xfrm>
        </p:spPr>
        <p:txBody>
          <a:bodyPr/>
          <a:lstStyle/>
          <a:p>
            <a:r>
              <a:rPr lang="sk-SK" altLang="sk-SK" sz="2000" dirty="0" err="1"/>
              <a:t>Abnormalities</a:t>
            </a:r>
            <a:r>
              <a:rPr lang="sk-SK" altLang="sk-SK" sz="2000" dirty="0"/>
              <a:t> of </a:t>
            </a:r>
            <a:r>
              <a:rPr lang="sk-SK" altLang="sk-SK" sz="2000" dirty="0" err="1"/>
              <a:t>size</a:t>
            </a:r>
            <a:r>
              <a:rPr lang="sk-SK" altLang="sk-SK" sz="2000" dirty="0"/>
              <a:t> and </a:t>
            </a:r>
            <a:r>
              <a:rPr lang="sk-SK" altLang="sk-SK" sz="2000" dirty="0" err="1"/>
              <a:t>form</a:t>
            </a:r>
            <a:endParaRPr lang="sk-SK" altLang="sk-SK" sz="2000" dirty="0"/>
          </a:p>
          <a:p>
            <a:pPr lvl="1"/>
            <a:r>
              <a:rPr lang="sk-SK" altLang="sk-SK" sz="2000" dirty="0" err="1"/>
              <a:t>Fusion</a:t>
            </a:r>
            <a:r>
              <a:rPr lang="sk-SK" altLang="sk-SK" sz="2000" dirty="0"/>
              <a:t> of </a:t>
            </a:r>
            <a:r>
              <a:rPr lang="sk-SK" altLang="sk-SK" sz="2000" dirty="0" err="1"/>
              <a:t>teeth</a:t>
            </a:r>
            <a:endParaRPr lang="sk-SK" altLang="sk-SK" sz="2000" dirty="0"/>
          </a:p>
          <a:p>
            <a:pPr lvl="1"/>
            <a:r>
              <a:rPr lang="sk-SK" altLang="sk-SK" sz="2000" dirty="0" err="1"/>
              <a:t>Dens</a:t>
            </a:r>
            <a:r>
              <a:rPr lang="sk-SK" altLang="sk-SK" sz="2000" dirty="0"/>
              <a:t> </a:t>
            </a:r>
            <a:r>
              <a:rPr lang="sk-SK" altLang="sk-SK" sz="2000" dirty="0" err="1"/>
              <a:t>evaginatus</a:t>
            </a:r>
            <a:endParaRPr lang="sk-SK" altLang="sk-SK" sz="2000" dirty="0"/>
          </a:p>
          <a:p>
            <a:pPr lvl="1"/>
            <a:r>
              <a:rPr lang="sk-SK" altLang="sk-SK" sz="2000" dirty="0" err="1"/>
              <a:t>Dens</a:t>
            </a:r>
            <a:r>
              <a:rPr lang="sk-SK" altLang="sk-SK" sz="2000" dirty="0"/>
              <a:t> in </a:t>
            </a:r>
            <a:r>
              <a:rPr lang="sk-SK" altLang="sk-SK" sz="2000" dirty="0" err="1"/>
              <a:t>dente</a:t>
            </a:r>
            <a:endParaRPr lang="sk-SK" altLang="sk-SK" sz="2000" dirty="0"/>
          </a:p>
          <a:p>
            <a:pPr lvl="1"/>
            <a:r>
              <a:rPr lang="sk-SK" altLang="sk-SK" sz="2000" dirty="0" err="1"/>
              <a:t>Enamel</a:t>
            </a:r>
            <a:r>
              <a:rPr lang="sk-SK" altLang="sk-SK" sz="2000" dirty="0"/>
              <a:t> </a:t>
            </a:r>
            <a:r>
              <a:rPr lang="sk-SK" altLang="sk-SK" sz="2000" dirty="0" err="1"/>
              <a:t>pearls</a:t>
            </a:r>
            <a:endParaRPr lang="sk-SK" altLang="sk-SK" sz="2000" dirty="0"/>
          </a:p>
          <a:p>
            <a:pPr lvl="1"/>
            <a:r>
              <a:rPr lang="sk-SK" altLang="sk-SK" sz="2000" dirty="0" err="1"/>
              <a:t>Macrodontia</a:t>
            </a:r>
            <a:endParaRPr lang="sk-SK" altLang="sk-SK" sz="2000" dirty="0"/>
          </a:p>
          <a:p>
            <a:pPr lvl="1"/>
            <a:r>
              <a:rPr lang="sk-SK" altLang="sk-SK" sz="2000" dirty="0" err="1"/>
              <a:t>Microdontia</a:t>
            </a:r>
            <a:endParaRPr lang="sk-SK" altLang="sk-SK" sz="2000" dirty="0"/>
          </a:p>
          <a:p>
            <a:pPr lvl="1"/>
            <a:r>
              <a:rPr lang="sk-SK" altLang="sk-SK" sz="2000" dirty="0" err="1"/>
              <a:t>Peg-shaped</a:t>
            </a:r>
            <a:r>
              <a:rPr lang="sk-SK" altLang="sk-SK" sz="2000" dirty="0"/>
              <a:t> (</a:t>
            </a:r>
            <a:r>
              <a:rPr lang="sk-SK" altLang="sk-SK" sz="2000" dirty="0" err="1"/>
              <a:t>conical</a:t>
            </a:r>
            <a:r>
              <a:rPr lang="sk-SK" altLang="sk-SK" sz="2000" dirty="0"/>
              <a:t>) </a:t>
            </a:r>
            <a:r>
              <a:rPr lang="sk-SK" altLang="sk-SK" sz="2000" dirty="0" err="1"/>
              <a:t>teeth</a:t>
            </a:r>
            <a:endParaRPr lang="sk-SK" altLang="sk-SK" sz="2000" dirty="0"/>
          </a:p>
          <a:p>
            <a:pPr lvl="1"/>
            <a:r>
              <a:rPr lang="sk-SK" altLang="sk-SK" sz="2000" dirty="0" err="1"/>
              <a:t>Supernumerary</a:t>
            </a:r>
            <a:r>
              <a:rPr lang="sk-SK" altLang="sk-SK" sz="2000" dirty="0"/>
              <a:t> </a:t>
            </a:r>
            <a:r>
              <a:rPr lang="sk-SK" altLang="sk-SK" sz="2000" dirty="0" err="1"/>
              <a:t>roots</a:t>
            </a:r>
            <a:endParaRPr lang="sk-SK" altLang="sk-SK" sz="2000" dirty="0"/>
          </a:p>
          <a:p>
            <a:pPr lvl="1"/>
            <a:r>
              <a:rPr lang="sk-SK" altLang="sk-SK" sz="2000" dirty="0" err="1"/>
              <a:t>Taurodontism</a:t>
            </a:r>
            <a:endParaRPr lang="sk-SK" altLang="sk-SK" sz="2000" dirty="0"/>
          </a:p>
        </p:txBody>
      </p:sp>
      <p:pic>
        <p:nvPicPr>
          <p:cNvPr id="78852" name="Picture 9" descr="C:\Users\eva\Desktop\SaudiJHealthSci_2017_6_3_182_224748_f1.jpg">
            <a:extLst>
              <a:ext uri="{FF2B5EF4-FFF2-40B4-BE49-F238E27FC236}">
                <a16:creationId xmlns:a16="http://schemas.microsoft.com/office/drawing/2014/main" id="{93FC0F38-930F-D708-78F8-FB43F157B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9" y="1844675"/>
            <a:ext cx="21050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10" descr="C:\Users\eva\Desktop\Carious-16-with-double-Dens-evaginatus.png">
            <a:extLst>
              <a:ext uri="{FF2B5EF4-FFF2-40B4-BE49-F238E27FC236}">
                <a16:creationId xmlns:a16="http://schemas.microsoft.com/office/drawing/2014/main" id="{295AA8D8-4E6E-D292-2F5F-BE56C338A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5651" y="2133600"/>
            <a:ext cx="1465263"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11" descr="C:\Users\eva\Desktop\Clinical-appearance-of-spherical-enamel-pearl-located-in-the-furcation-region-of-the-root_Q320.jpg">
            <a:extLst>
              <a:ext uri="{FF2B5EF4-FFF2-40B4-BE49-F238E27FC236}">
                <a16:creationId xmlns:a16="http://schemas.microsoft.com/office/drawing/2014/main" id="{828F33CF-C4B3-2299-E2EB-54F6C66C9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275" y="3062289"/>
            <a:ext cx="1309688"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2" descr="C:\Users\eva\Desktop\macrodontia-1.jpg">
            <a:extLst>
              <a:ext uri="{FF2B5EF4-FFF2-40B4-BE49-F238E27FC236}">
                <a16:creationId xmlns:a16="http://schemas.microsoft.com/office/drawing/2014/main" id="{581ADDA6-B181-D876-ACF0-AA1430F551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2464" y="4005263"/>
            <a:ext cx="1722437"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13" descr="C:\Users\eva\Desktop\Generalized-microdontia-frontal-view.ppm.png">
            <a:extLst>
              <a:ext uri="{FF2B5EF4-FFF2-40B4-BE49-F238E27FC236}">
                <a16:creationId xmlns:a16="http://schemas.microsoft.com/office/drawing/2014/main" id="{87620994-8848-7F16-3316-1544A5080F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7439" y="4492625"/>
            <a:ext cx="1925637"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14" descr="C:\Users\eva\Desktop\c42f0021.jpg">
            <a:extLst>
              <a:ext uri="{FF2B5EF4-FFF2-40B4-BE49-F238E27FC236}">
                <a16:creationId xmlns:a16="http://schemas.microsoft.com/office/drawing/2014/main" id="{68BFC0AE-BACE-EABF-EA41-234F364945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9951" y="5611814"/>
            <a:ext cx="17240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15" descr="C:\Users\eva\Desktop\images_medium_denu.2019.46.2.158_f03.jpg">
            <a:extLst>
              <a:ext uri="{FF2B5EF4-FFF2-40B4-BE49-F238E27FC236}">
                <a16:creationId xmlns:a16="http://schemas.microsoft.com/office/drawing/2014/main" id="{3673E264-BF71-DA21-7A1E-40EFB8FDF3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4651" y="5567363"/>
            <a:ext cx="1319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C350FE-63E1-838A-05D4-6E80D3894C80}"/>
              </a:ext>
            </a:extLst>
          </p:cNvPr>
          <p:cNvSpPr>
            <a:spLocks noGrp="1"/>
          </p:cNvSpPr>
          <p:nvPr>
            <p:ph type="title"/>
          </p:nvPr>
        </p:nvSpPr>
        <p:spPr/>
        <p:txBody>
          <a:bodyPr/>
          <a:lstStyle/>
          <a:p>
            <a:r>
              <a:rPr lang="sk-SK" dirty="0"/>
              <a:t>Abnormality veľkosti a tvaru</a:t>
            </a:r>
          </a:p>
        </p:txBody>
      </p:sp>
      <p:sp>
        <p:nvSpPr>
          <p:cNvPr id="3" name="Zástupný text 2">
            <a:extLst>
              <a:ext uri="{FF2B5EF4-FFF2-40B4-BE49-F238E27FC236}">
                <a16:creationId xmlns:a16="http://schemas.microsoft.com/office/drawing/2014/main" id="{7AF39B22-CA47-4C29-4528-08CD8D7AC457}"/>
              </a:ext>
            </a:extLst>
          </p:cNvPr>
          <p:cNvSpPr>
            <a:spLocks noGrp="1"/>
          </p:cNvSpPr>
          <p:nvPr>
            <p:ph type="body" idx="1"/>
          </p:nvPr>
        </p:nvSpPr>
        <p:spPr/>
        <p:txBody>
          <a:bodyPr/>
          <a:lstStyle/>
          <a:p>
            <a:r>
              <a:rPr lang="sk-SK" dirty="0"/>
              <a:t>zrastené zuby (</a:t>
            </a:r>
            <a:r>
              <a:rPr lang="sk-SK" dirty="0" err="1"/>
              <a:t>fussion</a:t>
            </a:r>
            <a:r>
              <a:rPr lang="sk-SK" dirty="0"/>
              <a:t>)</a:t>
            </a:r>
          </a:p>
        </p:txBody>
      </p:sp>
      <p:pic>
        <p:nvPicPr>
          <p:cNvPr id="8" name="Zástupný objekt pre obsah 7">
            <a:extLst>
              <a:ext uri="{FF2B5EF4-FFF2-40B4-BE49-F238E27FC236}">
                <a16:creationId xmlns:a16="http://schemas.microsoft.com/office/drawing/2014/main" id="{B711A9A2-6602-BDD0-C156-B17C3084A3B5}"/>
              </a:ext>
            </a:extLst>
          </p:cNvPr>
          <p:cNvPicPr>
            <a:picLocks noGrp="1" noChangeAspect="1"/>
          </p:cNvPicPr>
          <p:nvPr>
            <p:ph sz="half" idx="2"/>
          </p:nvPr>
        </p:nvPicPr>
        <p:blipFill>
          <a:blip r:embed="rId2"/>
          <a:stretch>
            <a:fillRect/>
          </a:stretch>
        </p:blipFill>
        <p:spPr>
          <a:xfrm>
            <a:off x="946982" y="2505075"/>
            <a:ext cx="4943398" cy="3684588"/>
          </a:xfrm>
          <a:prstGeom prst="rect">
            <a:avLst/>
          </a:prstGeom>
        </p:spPr>
      </p:pic>
      <p:sp>
        <p:nvSpPr>
          <p:cNvPr id="5" name="Zástupný text 4">
            <a:extLst>
              <a:ext uri="{FF2B5EF4-FFF2-40B4-BE49-F238E27FC236}">
                <a16:creationId xmlns:a16="http://schemas.microsoft.com/office/drawing/2014/main" id="{2E74B562-ECD6-9231-E879-17A264563D73}"/>
              </a:ext>
            </a:extLst>
          </p:cNvPr>
          <p:cNvSpPr>
            <a:spLocks noGrp="1"/>
          </p:cNvSpPr>
          <p:nvPr>
            <p:ph type="body" sz="quarter" idx="3"/>
          </p:nvPr>
        </p:nvSpPr>
        <p:spPr/>
        <p:txBody>
          <a:bodyPr/>
          <a:lstStyle/>
          <a:p>
            <a:r>
              <a:rPr lang="sk-SK" dirty="0" err="1"/>
              <a:t>gemination</a:t>
            </a:r>
            <a:endParaRPr lang="sk-SK" dirty="0"/>
          </a:p>
        </p:txBody>
      </p:sp>
      <p:pic>
        <p:nvPicPr>
          <p:cNvPr id="10" name="Zástupný objekt pre obsah 9">
            <a:extLst>
              <a:ext uri="{FF2B5EF4-FFF2-40B4-BE49-F238E27FC236}">
                <a16:creationId xmlns:a16="http://schemas.microsoft.com/office/drawing/2014/main" id="{68C2783B-0636-CA75-6C75-8D7D9F6C95BB}"/>
              </a:ext>
            </a:extLst>
          </p:cNvPr>
          <p:cNvPicPr>
            <a:picLocks noGrp="1" noChangeAspect="1"/>
          </p:cNvPicPr>
          <p:nvPr>
            <p:ph sz="quarter" idx="4"/>
          </p:nvPr>
        </p:nvPicPr>
        <p:blipFill>
          <a:blip r:embed="rId3"/>
          <a:stretch>
            <a:fillRect/>
          </a:stretch>
        </p:blipFill>
        <p:spPr>
          <a:xfrm>
            <a:off x="6194427" y="2505075"/>
            <a:ext cx="4926964" cy="3684588"/>
          </a:xfrm>
          <a:prstGeom prst="rect">
            <a:avLst/>
          </a:prstGeom>
        </p:spPr>
      </p:pic>
      <p:sp>
        <p:nvSpPr>
          <p:cNvPr id="9" name="BlokTextu 8">
            <a:extLst>
              <a:ext uri="{FF2B5EF4-FFF2-40B4-BE49-F238E27FC236}">
                <a16:creationId xmlns:a16="http://schemas.microsoft.com/office/drawing/2014/main" id="{9AB70D8E-2CE3-2212-DB8A-528989E7A074}"/>
              </a:ext>
            </a:extLst>
          </p:cNvPr>
          <p:cNvSpPr txBox="1"/>
          <p:nvPr/>
        </p:nvSpPr>
        <p:spPr>
          <a:xfrm>
            <a:off x="946982" y="6189663"/>
            <a:ext cx="4246810" cy="369332"/>
          </a:xfrm>
          <a:prstGeom prst="rect">
            <a:avLst/>
          </a:prstGeom>
          <a:noFill/>
        </p:spPr>
        <p:txBody>
          <a:bodyPr wrap="square" rtlCol="0">
            <a:spAutoFit/>
          </a:bodyPr>
          <a:lstStyle/>
          <a:p>
            <a:r>
              <a:rPr lang="sk-SK" dirty="0"/>
              <a:t>https://en.wikipedia.org/wiki/Tooth_fusion</a:t>
            </a:r>
          </a:p>
        </p:txBody>
      </p:sp>
      <p:sp>
        <p:nvSpPr>
          <p:cNvPr id="11" name="BlokTextu 10">
            <a:extLst>
              <a:ext uri="{FF2B5EF4-FFF2-40B4-BE49-F238E27FC236}">
                <a16:creationId xmlns:a16="http://schemas.microsoft.com/office/drawing/2014/main" id="{B6301164-7CD0-87D8-07E7-59136CE48D81}"/>
              </a:ext>
            </a:extLst>
          </p:cNvPr>
          <p:cNvSpPr txBox="1"/>
          <p:nvPr/>
        </p:nvSpPr>
        <p:spPr>
          <a:xfrm>
            <a:off x="6565391" y="6189663"/>
            <a:ext cx="4555999" cy="369332"/>
          </a:xfrm>
          <a:prstGeom prst="rect">
            <a:avLst/>
          </a:prstGeom>
          <a:noFill/>
        </p:spPr>
        <p:txBody>
          <a:bodyPr wrap="square" rtlCol="0">
            <a:spAutoFit/>
          </a:bodyPr>
          <a:lstStyle/>
          <a:p>
            <a:r>
              <a:rPr lang="sk-SK" sz="1200" dirty="0"/>
              <a:t>https://orangectdentist.com/dental-library/tooth-gemination</a:t>
            </a:r>
            <a:r>
              <a:rPr lang="sk-SK" dirty="0"/>
              <a:t>/</a:t>
            </a:r>
          </a:p>
        </p:txBody>
      </p:sp>
    </p:spTree>
    <p:extLst>
      <p:ext uri="{BB962C8B-B14F-4D97-AF65-F5344CB8AC3E}">
        <p14:creationId xmlns:p14="http://schemas.microsoft.com/office/powerpoint/2010/main" val="1200566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F7E1E5-1F39-9907-5550-36B16B18E30A}"/>
              </a:ext>
            </a:extLst>
          </p:cNvPr>
          <p:cNvSpPr>
            <a:spLocks noGrp="1"/>
          </p:cNvSpPr>
          <p:nvPr>
            <p:ph type="title"/>
          </p:nvPr>
        </p:nvSpPr>
        <p:spPr/>
        <p:txBody>
          <a:bodyPr/>
          <a:lstStyle/>
          <a:p>
            <a:endParaRPr lang="sk-SK"/>
          </a:p>
        </p:txBody>
      </p:sp>
      <p:sp>
        <p:nvSpPr>
          <p:cNvPr id="3" name="Zástupný text 2">
            <a:extLst>
              <a:ext uri="{FF2B5EF4-FFF2-40B4-BE49-F238E27FC236}">
                <a16:creationId xmlns:a16="http://schemas.microsoft.com/office/drawing/2014/main" id="{7B418D57-F506-F9A0-B9EB-3BB81D8BF163}"/>
              </a:ext>
            </a:extLst>
          </p:cNvPr>
          <p:cNvSpPr>
            <a:spLocks noGrp="1"/>
          </p:cNvSpPr>
          <p:nvPr>
            <p:ph type="body" idx="1"/>
          </p:nvPr>
        </p:nvSpPr>
        <p:spPr/>
        <p:txBody>
          <a:bodyPr/>
          <a:lstStyle/>
          <a:p>
            <a:r>
              <a:rPr lang="sk-SK" dirty="0" err="1"/>
              <a:t>enamel</a:t>
            </a:r>
            <a:r>
              <a:rPr lang="sk-SK" dirty="0"/>
              <a:t> </a:t>
            </a:r>
            <a:r>
              <a:rPr lang="sk-SK" dirty="0" err="1"/>
              <a:t>pearls</a:t>
            </a:r>
            <a:endParaRPr lang="sk-SK" dirty="0"/>
          </a:p>
        </p:txBody>
      </p:sp>
      <p:pic>
        <p:nvPicPr>
          <p:cNvPr id="7" name="Zástupný objekt pre obsah 6">
            <a:extLst>
              <a:ext uri="{FF2B5EF4-FFF2-40B4-BE49-F238E27FC236}">
                <a16:creationId xmlns:a16="http://schemas.microsoft.com/office/drawing/2014/main" id="{24EBEC55-8691-D827-F7FE-4D503E1AC9D2}"/>
              </a:ext>
            </a:extLst>
          </p:cNvPr>
          <p:cNvPicPr>
            <a:picLocks noGrp="1" noChangeAspect="1"/>
          </p:cNvPicPr>
          <p:nvPr>
            <p:ph sz="half" idx="2"/>
          </p:nvPr>
        </p:nvPicPr>
        <p:blipFill>
          <a:blip r:embed="rId2"/>
          <a:stretch>
            <a:fillRect/>
          </a:stretch>
        </p:blipFill>
        <p:spPr>
          <a:xfrm>
            <a:off x="1056481" y="2575719"/>
            <a:ext cx="4724400" cy="3543300"/>
          </a:xfrm>
          <a:prstGeom prst="rect">
            <a:avLst/>
          </a:prstGeom>
        </p:spPr>
      </p:pic>
      <p:sp>
        <p:nvSpPr>
          <p:cNvPr id="5" name="Zástupný text 4">
            <a:extLst>
              <a:ext uri="{FF2B5EF4-FFF2-40B4-BE49-F238E27FC236}">
                <a16:creationId xmlns:a16="http://schemas.microsoft.com/office/drawing/2014/main" id="{F7CC269F-BB8B-FEA5-D300-EEA64DA4F789}"/>
              </a:ext>
            </a:extLst>
          </p:cNvPr>
          <p:cNvSpPr>
            <a:spLocks noGrp="1"/>
          </p:cNvSpPr>
          <p:nvPr>
            <p:ph type="body" sz="quarter" idx="3"/>
          </p:nvPr>
        </p:nvSpPr>
        <p:spPr/>
        <p:txBody>
          <a:bodyPr/>
          <a:lstStyle/>
          <a:p>
            <a:r>
              <a:rPr lang="sk-SK" dirty="0" err="1"/>
              <a:t>macrodontia</a:t>
            </a:r>
            <a:endParaRPr lang="sk-SK" dirty="0"/>
          </a:p>
        </p:txBody>
      </p:sp>
      <p:pic>
        <p:nvPicPr>
          <p:cNvPr id="9" name="Zástupný objekt pre obsah 8">
            <a:extLst>
              <a:ext uri="{FF2B5EF4-FFF2-40B4-BE49-F238E27FC236}">
                <a16:creationId xmlns:a16="http://schemas.microsoft.com/office/drawing/2014/main" id="{26AD45E5-6866-66C8-6FC4-9383D6BB5E42}"/>
              </a:ext>
            </a:extLst>
          </p:cNvPr>
          <p:cNvPicPr>
            <a:picLocks noGrp="1" noChangeAspect="1"/>
          </p:cNvPicPr>
          <p:nvPr>
            <p:ph sz="quarter" idx="4"/>
          </p:nvPr>
        </p:nvPicPr>
        <p:blipFill>
          <a:blip r:embed="rId3"/>
          <a:stretch>
            <a:fillRect/>
          </a:stretch>
        </p:blipFill>
        <p:spPr>
          <a:xfrm>
            <a:off x="6411790" y="3006727"/>
            <a:ext cx="4524434" cy="2578928"/>
          </a:xfrm>
          <a:prstGeom prst="rect">
            <a:avLst/>
          </a:prstGeom>
        </p:spPr>
      </p:pic>
      <p:sp>
        <p:nvSpPr>
          <p:cNvPr id="8" name="BlokTextu 7">
            <a:extLst>
              <a:ext uri="{FF2B5EF4-FFF2-40B4-BE49-F238E27FC236}">
                <a16:creationId xmlns:a16="http://schemas.microsoft.com/office/drawing/2014/main" id="{B71E20FF-7F08-8E6D-7CDE-3D981BCF52D3}"/>
              </a:ext>
            </a:extLst>
          </p:cNvPr>
          <p:cNvSpPr txBox="1"/>
          <p:nvPr/>
        </p:nvSpPr>
        <p:spPr>
          <a:xfrm>
            <a:off x="164592" y="6189663"/>
            <a:ext cx="5431536" cy="461665"/>
          </a:xfrm>
          <a:prstGeom prst="rect">
            <a:avLst/>
          </a:prstGeom>
          <a:noFill/>
        </p:spPr>
        <p:txBody>
          <a:bodyPr wrap="square" rtlCol="0">
            <a:spAutoFit/>
          </a:bodyPr>
          <a:lstStyle/>
          <a:p>
            <a:r>
              <a:rPr lang="sk-SK" sz="1200" dirty="0"/>
              <a:t>https://www.researchgate.net/publication/287378482_Prevalence_and_microscopic_features_of_enamel_pearls_from_permanent_human_molars/figures?lo=1</a:t>
            </a:r>
          </a:p>
        </p:txBody>
      </p:sp>
      <p:sp>
        <p:nvSpPr>
          <p:cNvPr id="10" name="BlokTextu 9">
            <a:extLst>
              <a:ext uri="{FF2B5EF4-FFF2-40B4-BE49-F238E27FC236}">
                <a16:creationId xmlns:a16="http://schemas.microsoft.com/office/drawing/2014/main" id="{342E3664-E86D-A86C-2168-7C111676AA10}"/>
              </a:ext>
            </a:extLst>
          </p:cNvPr>
          <p:cNvSpPr txBox="1"/>
          <p:nvPr/>
        </p:nvSpPr>
        <p:spPr>
          <a:xfrm>
            <a:off x="6473952" y="5907024"/>
            <a:ext cx="4661567" cy="646331"/>
          </a:xfrm>
          <a:prstGeom prst="rect">
            <a:avLst/>
          </a:prstGeom>
          <a:noFill/>
        </p:spPr>
        <p:txBody>
          <a:bodyPr wrap="square" rtlCol="0">
            <a:spAutoFit/>
          </a:bodyPr>
          <a:lstStyle/>
          <a:p>
            <a:r>
              <a:rPr lang="sk-SK" dirty="0"/>
              <a:t>https://www.thedentalarcade.com/blog/macrodontia/</a:t>
            </a:r>
          </a:p>
        </p:txBody>
      </p:sp>
    </p:spTree>
    <p:extLst>
      <p:ext uri="{BB962C8B-B14F-4D97-AF65-F5344CB8AC3E}">
        <p14:creationId xmlns:p14="http://schemas.microsoft.com/office/powerpoint/2010/main" val="108774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D44BBD-5B3B-A1A7-0D6A-2A6F15348661}"/>
              </a:ext>
            </a:extLst>
          </p:cNvPr>
          <p:cNvSpPr>
            <a:spLocks noGrp="1"/>
          </p:cNvSpPr>
          <p:nvPr>
            <p:ph type="title"/>
          </p:nvPr>
        </p:nvSpPr>
        <p:spPr/>
        <p:txBody>
          <a:bodyPr/>
          <a:lstStyle/>
          <a:p>
            <a:r>
              <a:rPr lang="sk-SK" dirty="0"/>
              <a:t>Abnormality veľkosti a tvaru</a:t>
            </a:r>
          </a:p>
        </p:txBody>
      </p:sp>
      <p:sp>
        <p:nvSpPr>
          <p:cNvPr id="3" name="Zástupný text 2">
            <a:extLst>
              <a:ext uri="{FF2B5EF4-FFF2-40B4-BE49-F238E27FC236}">
                <a16:creationId xmlns:a16="http://schemas.microsoft.com/office/drawing/2014/main" id="{A6D3060C-54B4-6E80-DA37-49DF63DC9D3B}"/>
              </a:ext>
            </a:extLst>
          </p:cNvPr>
          <p:cNvSpPr>
            <a:spLocks noGrp="1"/>
          </p:cNvSpPr>
          <p:nvPr>
            <p:ph type="body" idx="1"/>
          </p:nvPr>
        </p:nvSpPr>
        <p:spPr/>
        <p:txBody>
          <a:bodyPr/>
          <a:lstStyle/>
          <a:p>
            <a:r>
              <a:rPr lang="sk-SK" dirty="0" err="1"/>
              <a:t>dens</a:t>
            </a:r>
            <a:r>
              <a:rPr lang="sk-SK" dirty="0"/>
              <a:t> </a:t>
            </a:r>
            <a:r>
              <a:rPr lang="sk-SK" dirty="0" err="1"/>
              <a:t>evaginatus</a:t>
            </a:r>
            <a:endParaRPr lang="sk-SK" dirty="0"/>
          </a:p>
        </p:txBody>
      </p:sp>
      <p:sp>
        <p:nvSpPr>
          <p:cNvPr id="5" name="Zástupný text 4">
            <a:extLst>
              <a:ext uri="{FF2B5EF4-FFF2-40B4-BE49-F238E27FC236}">
                <a16:creationId xmlns:a16="http://schemas.microsoft.com/office/drawing/2014/main" id="{FC1A5CDD-45FD-5699-7C5A-78E015C9B4D3}"/>
              </a:ext>
            </a:extLst>
          </p:cNvPr>
          <p:cNvSpPr>
            <a:spLocks noGrp="1"/>
          </p:cNvSpPr>
          <p:nvPr>
            <p:ph type="body" sz="quarter" idx="3"/>
          </p:nvPr>
        </p:nvSpPr>
        <p:spPr/>
        <p:txBody>
          <a:bodyPr/>
          <a:lstStyle/>
          <a:p>
            <a:r>
              <a:rPr lang="sk-SK" dirty="0" err="1"/>
              <a:t>dens</a:t>
            </a:r>
            <a:r>
              <a:rPr lang="sk-SK" dirty="0"/>
              <a:t> in </a:t>
            </a:r>
            <a:r>
              <a:rPr lang="sk-SK" dirty="0" err="1"/>
              <a:t>dente</a:t>
            </a:r>
            <a:r>
              <a:rPr lang="sk-SK" dirty="0"/>
              <a:t> (</a:t>
            </a:r>
            <a:r>
              <a:rPr lang="sk-SK" dirty="0" err="1"/>
              <a:t>invaginatus</a:t>
            </a:r>
            <a:r>
              <a:rPr lang="sk-SK" dirty="0"/>
              <a:t>)</a:t>
            </a:r>
          </a:p>
        </p:txBody>
      </p:sp>
      <p:pic>
        <p:nvPicPr>
          <p:cNvPr id="10" name="Zástupný objekt pre obsah 9">
            <a:extLst>
              <a:ext uri="{FF2B5EF4-FFF2-40B4-BE49-F238E27FC236}">
                <a16:creationId xmlns:a16="http://schemas.microsoft.com/office/drawing/2014/main" id="{FBB8C8C9-140E-7176-8AAD-B0EB92292104}"/>
              </a:ext>
            </a:extLst>
          </p:cNvPr>
          <p:cNvPicPr>
            <a:picLocks noGrp="1" noChangeAspect="1"/>
          </p:cNvPicPr>
          <p:nvPr>
            <p:ph sz="quarter" idx="4"/>
          </p:nvPr>
        </p:nvPicPr>
        <p:blipFill>
          <a:blip r:embed="rId2"/>
          <a:stretch>
            <a:fillRect/>
          </a:stretch>
        </p:blipFill>
        <p:spPr>
          <a:xfrm>
            <a:off x="6763642" y="2775744"/>
            <a:ext cx="4099430" cy="3334203"/>
          </a:xfrm>
          <a:prstGeom prst="rect">
            <a:avLst/>
          </a:prstGeom>
        </p:spPr>
      </p:pic>
      <p:pic>
        <p:nvPicPr>
          <p:cNvPr id="8" name="Zástupný objekt pre obsah 7">
            <a:extLst>
              <a:ext uri="{FF2B5EF4-FFF2-40B4-BE49-F238E27FC236}">
                <a16:creationId xmlns:a16="http://schemas.microsoft.com/office/drawing/2014/main" id="{C45FC406-EB82-BE3B-1497-49DA08D351E3}"/>
              </a:ext>
            </a:extLst>
          </p:cNvPr>
          <p:cNvPicPr>
            <a:picLocks noGrp="1" noChangeAspect="1"/>
          </p:cNvPicPr>
          <p:nvPr>
            <p:ph sz="half" idx="2"/>
          </p:nvPr>
        </p:nvPicPr>
        <p:blipFill>
          <a:blip r:embed="rId3"/>
          <a:stretch>
            <a:fillRect/>
          </a:stretch>
        </p:blipFill>
        <p:spPr>
          <a:xfrm>
            <a:off x="1037431" y="2775744"/>
            <a:ext cx="4762500" cy="3143250"/>
          </a:xfrm>
          <a:prstGeom prst="rect">
            <a:avLst/>
          </a:prstGeom>
        </p:spPr>
      </p:pic>
      <p:sp>
        <p:nvSpPr>
          <p:cNvPr id="9" name="BlokTextu 8">
            <a:extLst>
              <a:ext uri="{FF2B5EF4-FFF2-40B4-BE49-F238E27FC236}">
                <a16:creationId xmlns:a16="http://schemas.microsoft.com/office/drawing/2014/main" id="{749958B0-2142-F25F-6B17-1B362358D013}"/>
              </a:ext>
            </a:extLst>
          </p:cNvPr>
          <p:cNvSpPr txBox="1"/>
          <p:nvPr/>
        </p:nvSpPr>
        <p:spPr>
          <a:xfrm>
            <a:off x="836612" y="5963889"/>
            <a:ext cx="4591748" cy="646331"/>
          </a:xfrm>
          <a:prstGeom prst="rect">
            <a:avLst/>
          </a:prstGeom>
          <a:noFill/>
        </p:spPr>
        <p:txBody>
          <a:bodyPr wrap="square" rtlCol="0">
            <a:spAutoFit/>
          </a:bodyPr>
          <a:lstStyle/>
          <a:p>
            <a:r>
              <a:rPr lang="sk-SK"/>
              <a:t>https://onlinelibrary.wiley.com/doi/10.1155/2015/393209</a:t>
            </a:r>
            <a:endParaRPr lang="sk-SK" dirty="0"/>
          </a:p>
        </p:txBody>
      </p:sp>
      <p:sp>
        <p:nvSpPr>
          <p:cNvPr id="11" name="BlokTextu 10">
            <a:extLst>
              <a:ext uri="{FF2B5EF4-FFF2-40B4-BE49-F238E27FC236}">
                <a16:creationId xmlns:a16="http://schemas.microsoft.com/office/drawing/2014/main" id="{16685BF1-8EFF-A63B-B196-A5CCF6313878}"/>
              </a:ext>
            </a:extLst>
          </p:cNvPr>
          <p:cNvSpPr txBox="1"/>
          <p:nvPr/>
        </p:nvSpPr>
        <p:spPr>
          <a:xfrm>
            <a:off x="6894576" y="6126480"/>
            <a:ext cx="4242816" cy="646331"/>
          </a:xfrm>
          <a:prstGeom prst="rect">
            <a:avLst/>
          </a:prstGeom>
          <a:noFill/>
        </p:spPr>
        <p:txBody>
          <a:bodyPr wrap="square" rtlCol="0">
            <a:spAutoFit/>
          </a:bodyPr>
          <a:lstStyle/>
          <a:p>
            <a:r>
              <a:rPr lang="sk-SK" dirty="0"/>
              <a:t>https://jungleroots.com/blog/exploring-dens-invaginatus-a-tooth-within-a-tooth/</a:t>
            </a:r>
          </a:p>
        </p:txBody>
      </p:sp>
    </p:spTree>
    <p:extLst>
      <p:ext uri="{BB962C8B-B14F-4D97-AF65-F5344CB8AC3E}">
        <p14:creationId xmlns:p14="http://schemas.microsoft.com/office/powerpoint/2010/main" val="580586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482A6A-E310-E57E-78FA-BFBD43021291}"/>
              </a:ext>
            </a:extLst>
          </p:cNvPr>
          <p:cNvSpPr>
            <a:spLocks noGrp="1"/>
          </p:cNvSpPr>
          <p:nvPr>
            <p:ph type="title"/>
          </p:nvPr>
        </p:nvSpPr>
        <p:spPr/>
        <p:txBody>
          <a:bodyPr/>
          <a:lstStyle/>
          <a:p>
            <a:endParaRPr lang="sk-SK"/>
          </a:p>
        </p:txBody>
      </p:sp>
      <p:sp>
        <p:nvSpPr>
          <p:cNvPr id="3" name="Zástupný text 2">
            <a:extLst>
              <a:ext uri="{FF2B5EF4-FFF2-40B4-BE49-F238E27FC236}">
                <a16:creationId xmlns:a16="http://schemas.microsoft.com/office/drawing/2014/main" id="{6E1D3D06-2780-95B4-45F6-54362E4CAF5F}"/>
              </a:ext>
            </a:extLst>
          </p:cNvPr>
          <p:cNvSpPr>
            <a:spLocks noGrp="1"/>
          </p:cNvSpPr>
          <p:nvPr>
            <p:ph type="body" idx="1"/>
          </p:nvPr>
        </p:nvSpPr>
        <p:spPr/>
        <p:txBody>
          <a:bodyPr/>
          <a:lstStyle/>
          <a:p>
            <a:r>
              <a:rPr lang="sk-SK" dirty="0" err="1"/>
              <a:t>microdontia</a:t>
            </a:r>
            <a:endParaRPr lang="sk-SK" dirty="0"/>
          </a:p>
        </p:txBody>
      </p:sp>
      <p:pic>
        <p:nvPicPr>
          <p:cNvPr id="7" name="Zástupný objekt pre obsah 6">
            <a:extLst>
              <a:ext uri="{FF2B5EF4-FFF2-40B4-BE49-F238E27FC236}">
                <a16:creationId xmlns:a16="http://schemas.microsoft.com/office/drawing/2014/main" id="{89DB2796-C58A-C7D0-4860-B5967F644013}"/>
              </a:ext>
            </a:extLst>
          </p:cNvPr>
          <p:cNvPicPr>
            <a:picLocks noGrp="1" noChangeAspect="1"/>
          </p:cNvPicPr>
          <p:nvPr>
            <p:ph sz="half" idx="2"/>
          </p:nvPr>
        </p:nvPicPr>
        <p:blipFill>
          <a:blip r:embed="rId2"/>
          <a:stretch>
            <a:fillRect/>
          </a:stretch>
        </p:blipFill>
        <p:spPr>
          <a:xfrm>
            <a:off x="839788" y="2908830"/>
            <a:ext cx="5157787" cy="2877078"/>
          </a:xfrm>
          <a:prstGeom prst="rect">
            <a:avLst/>
          </a:prstGeom>
        </p:spPr>
      </p:pic>
      <p:sp>
        <p:nvSpPr>
          <p:cNvPr id="5" name="Zástupný text 4">
            <a:extLst>
              <a:ext uri="{FF2B5EF4-FFF2-40B4-BE49-F238E27FC236}">
                <a16:creationId xmlns:a16="http://schemas.microsoft.com/office/drawing/2014/main" id="{5A30FF9D-054E-2C07-006E-B2458079DF35}"/>
              </a:ext>
            </a:extLst>
          </p:cNvPr>
          <p:cNvSpPr>
            <a:spLocks noGrp="1"/>
          </p:cNvSpPr>
          <p:nvPr>
            <p:ph type="body" sz="quarter" idx="3"/>
          </p:nvPr>
        </p:nvSpPr>
        <p:spPr/>
        <p:txBody>
          <a:bodyPr/>
          <a:lstStyle/>
          <a:p>
            <a:r>
              <a:rPr lang="sk-SK" dirty="0" err="1"/>
              <a:t>conical</a:t>
            </a:r>
            <a:r>
              <a:rPr lang="sk-SK" dirty="0"/>
              <a:t> </a:t>
            </a:r>
            <a:r>
              <a:rPr lang="sk-SK" dirty="0" err="1"/>
              <a:t>teeth</a:t>
            </a:r>
            <a:endParaRPr lang="sk-SK" dirty="0"/>
          </a:p>
        </p:txBody>
      </p:sp>
      <p:sp>
        <p:nvSpPr>
          <p:cNvPr id="8" name="BlokTextu 7">
            <a:extLst>
              <a:ext uri="{FF2B5EF4-FFF2-40B4-BE49-F238E27FC236}">
                <a16:creationId xmlns:a16="http://schemas.microsoft.com/office/drawing/2014/main" id="{5F9A7B67-DE7D-DCA5-03EE-1E6A78A8824F}"/>
              </a:ext>
            </a:extLst>
          </p:cNvPr>
          <p:cNvSpPr txBox="1"/>
          <p:nvPr/>
        </p:nvSpPr>
        <p:spPr>
          <a:xfrm>
            <a:off x="621792" y="5961888"/>
            <a:ext cx="5183188" cy="584775"/>
          </a:xfrm>
          <a:prstGeom prst="rect">
            <a:avLst/>
          </a:prstGeom>
          <a:noFill/>
        </p:spPr>
        <p:txBody>
          <a:bodyPr wrap="square" rtlCol="0">
            <a:spAutoFit/>
          </a:bodyPr>
          <a:lstStyle/>
          <a:p>
            <a:r>
              <a:rPr lang="sk-SK" sz="1600" dirty="0"/>
              <a:t>https://www.researchgate.net/publication/236081046_Lobodontia_The_unravelling_of_the_wolf_teeth/figures?lo=1</a:t>
            </a:r>
          </a:p>
        </p:txBody>
      </p:sp>
      <p:pic>
        <p:nvPicPr>
          <p:cNvPr id="2050" name="Picture 2">
            <a:extLst>
              <a:ext uri="{FF2B5EF4-FFF2-40B4-BE49-F238E27FC236}">
                <a16:creationId xmlns:a16="http://schemas.microsoft.com/office/drawing/2014/main" id="{E24E027B-F325-C421-A41F-FC282B08695D}"/>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307402" y="2505075"/>
            <a:ext cx="4912784" cy="3684588"/>
          </a:xfrm>
          <a:prstGeom prst="rect">
            <a:avLst/>
          </a:prstGeom>
          <a:noFill/>
          <a:extLst>
            <a:ext uri="{909E8E84-426E-40DD-AFC4-6F175D3DCCD1}">
              <a14:hiddenFill xmlns:a14="http://schemas.microsoft.com/office/drawing/2010/main">
                <a:solidFill>
                  <a:srgbClr val="FFFFFF"/>
                </a:solidFill>
              </a14:hiddenFill>
            </a:ext>
          </a:extLst>
        </p:spPr>
      </p:pic>
      <p:sp>
        <p:nvSpPr>
          <p:cNvPr id="9" name="BlokTextu 8">
            <a:extLst>
              <a:ext uri="{FF2B5EF4-FFF2-40B4-BE49-F238E27FC236}">
                <a16:creationId xmlns:a16="http://schemas.microsoft.com/office/drawing/2014/main" id="{9A86CF22-50CA-DAE2-BF14-5765B2CE9A19}"/>
              </a:ext>
            </a:extLst>
          </p:cNvPr>
          <p:cNvSpPr txBox="1"/>
          <p:nvPr/>
        </p:nvSpPr>
        <p:spPr>
          <a:xfrm>
            <a:off x="6307402" y="6364224"/>
            <a:ext cx="5415206" cy="523220"/>
          </a:xfrm>
          <a:prstGeom prst="rect">
            <a:avLst/>
          </a:prstGeom>
          <a:noFill/>
        </p:spPr>
        <p:txBody>
          <a:bodyPr wrap="square" rtlCol="0">
            <a:spAutoFit/>
          </a:bodyPr>
          <a:lstStyle/>
          <a:p>
            <a:r>
              <a:rPr lang="sk-SK" sz="1400" dirty="0"/>
              <a:t>https://www.researchgate.net/publication/237581517_Oral_Findings_of_Ectodermal_Dysplasia_and_Literature_Review/figures?lo=1</a:t>
            </a:r>
          </a:p>
        </p:txBody>
      </p:sp>
    </p:spTree>
    <p:extLst>
      <p:ext uri="{BB962C8B-B14F-4D97-AF65-F5344CB8AC3E}">
        <p14:creationId xmlns:p14="http://schemas.microsoft.com/office/powerpoint/2010/main" val="3712870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03CE0-9E80-C043-287E-0D2495C79330}"/>
              </a:ext>
            </a:extLst>
          </p:cNvPr>
          <p:cNvSpPr>
            <a:spLocks noGrp="1"/>
          </p:cNvSpPr>
          <p:nvPr>
            <p:ph type="title"/>
          </p:nvPr>
        </p:nvSpPr>
        <p:spPr/>
        <p:txBody>
          <a:bodyPr/>
          <a:lstStyle/>
          <a:p>
            <a:endParaRPr lang="sk-SK"/>
          </a:p>
        </p:txBody>
      </p:sp>
      <p:sp>
        <p:nvSpPr>
          <p:cNvPr id="3" name="Zástupný text 2">
            <a:extLst>
              <a:ext uri="{FF2B5EF4-FFF2-40B4-BE49-F238E27FC236}">
                <a16:creationId xmlns:a16="http://schemas.microsoft.com/office/drawing/2014/main" id="{37B0B238-10DA-003F-D9A1-E40D533B9DA1}"/>
              </a:ext>
            </a:extLst>
          </p:cNvPr>
          <p:cNvSpPr>
            <a:spLocks noGrp="1"/>
          </p:cNvSpPr>
          <p:nvPr>
            <p:ph type="body" idx="1"/>
          </p:nvPr>
        </p:nvSpPr>
        <p:spPr/>
        <p:txBody>
          <a:bodyPr/>
          <a:lstStyle/>
          <a:p>
            <a:r>
              <a:rPr lang="sk-SK" dirty="0" err="1"/>
              <a:t>supernumerary</a:t>
            </a:r>
            <a:r>
              <a:rPr lang="sk-SK" dirty="0"/>
              <a:t> </a:t>
            </a:r>
            <a:r>
              <a:rPr lang="sk-SK" dirty="0" err="1"/>
              <a:t>roots</a:t>
            </a:r>
            <a:endParaRPr lang="sk-SK" dirty="0"/>
          </a:p>
        </p:txBody>
      </p:sp>
      <p:pic>
        <p:nvPicPr>
          <p:cNvPr id="8" name="Zástupný objekt pre obsah 7">
            <a:extLst>
              <a:ext uri="{FF2B5EF4-FFF2-40B4-BE49-F238E27FC236}">
                <a16:creationId xmlns:a16="http://schemas.microsoft.com/office/drawing/2014/main" id="{953005EB-C815-1C69-934F-509FB34C95A8}"/>
              </a:ext>
            </a:extLst>
          </p:cNvPr>
          <p:cNvPicPr>
            <a:picLocks noGrp="1" noChangeAspect="1"/>
          </p:cNvPicPr>
          <p:nvPr>
            <p:ph sz="half" idx="2"/>
          </p:nvPr>
        </p:nvPicPr>
        <p:blipFill>
          <a:blip r:embed="rId2"/>
          <a:stretch>
            <a:fillRect/>
          </a:stretch>
        </p:blipFill>
        <p:spPr>
          <a:xfrm>
            <a:off x="-16688" y="2670048"/>
            <a:ext cx="6367551" cy="3108960"/>
          </a:xfrm>
          <a:prstGeom prst="rect">
            <a:avLst/>
          </a:prstGeom>
        </p:spPr>
      </p:pic>
      <p:sp>
        <p:nvSpPr>
          <p:cNvPr id="5" name="Zástupný text 4">
            <a:extLst>
              <a:ext uri="{FF2B5EF4-FFF2-40B4-BE49-F238E27FC236}">
                <a16:creationId xmlns:a16="http://schemas.microsoft.com/office/drawing/2014/main" id="{DD11BBD6-5DB7-9FA2-8555-923F939CCD99}"/>
              </a:ext>
            </a:extLst>
          </p:cNvPr>
          <p:cNvSpPr>
            <a:spLocks noGrp="1"/>
          </p:cNvSpPr>
          <p:nvPr>
            <p:ph type="body" sz="quarter" idx="3"/>
          </p:nvPr>
        </p:nvSpPr>
        <p:spPr>
          <a:xfrm>
            <a:off x="6451332" y="583883"/>
            <a:ext cx="5183188" cy="513397"/>
          </a:xfrm>
        </p:spPr>
        <p:txBody>
          <a:bodyPr/>
          <a:lstStyle/>
          <a:p>
            <a:r>
              <a:rPr lang="sk-SK" dirty="0" err="1"/>
              <a:t>taurodontism</a:t>
            </a:r>
            <a:endParaRPr lang="sk-SK" dirty="0"/>
          </a:p>
        </p:txBody>
      </p:sp>
      <p:pic>
        <p:nvPicPr>
          <p:cNvPr id="10" name="Zástupný objekt pre obsah 9">
            <a:extLst>
              <a:ext uri="{FF2B5EF4-FFF2-40B4-BE49-F238E27FC236}">
                <a16:creationId xmlns:a16="http://schemas.microsoft.com/office/drawing/2014/main" id="{A23418AA-E579-22BF-D753-F33C98FE8774}"/>
              </a:ext>
            </a:extLst>
          </p:cNvPr>
          <p:cNvPicPr>
            <a:picLocks noGrp="1" noChangeAspect="1"/>
          </p:cNvPicPr>
          <p:nvPr>
            <p:ph sz="quarter" idx="4"/>
          </p:nvPr>
        </p:nvPicPr>
        <p:blipFill>
          <a:blip r:embed="rId3"/>
          <a:stretch>
            <a:fillRect/>
          </a:stretch>
        </p:blipFill>
        <p:spPr>
          <a:xfrm>
            <a:off x="6389689" y="1199902"/>
            <a:ext cx="5564888" cy="5564888"/>
          </a:xfrm>
          <a:prstGeom prst="rect">
            <a:avLst/>
          </a:prstGeom>
        </p:spPr>
      </p:pic>
    </p:spTree>
    <p:extLst>
      <p:ext uri="{BB962C8B-B14F-4D97-AF65-F5344CB8AC3E}">
        <p14:creationId xmlns:p14="http://schemas.microsoft.com/office/powerpoint/2010/main" val="3167824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Nadpis 1">
            <a:extLst>
              <a:ext uri="{FF2B5EF4-FFF2-40B4-BE49-F238E27FC236}">
                <a16:creationId xmlns:a16="http://schemas.microsoft.com/office/drawing/2014/main" id="{2D5679D6-8DA0-04DC-C48E-21B42C369926}"/>
              </a:ext>
            </a:extLst>
          </p:cNvPr>
          <p:cNvSpPr>
            <a:spLocks noGrp="1" noChangeArrowheads="1"/>
          </p:cNvSpPr>
          <p:nvPr>
            <p:ph type="title"/>
          </p:nvPr>
        </p:nvSpPr>
        <p:spPr/>
        <p:txBody>
          <a:bodyPr/>
          <a:lstStyle/>
          <a:p>
            <a:r>
              <a:rPr lang="sk-SK" altLang="sk-SK"/>
              <a:t>Disorders of tooth development and eruption</a:t>
            </a:r>
          </a:p>
        </p:txBody>
      </p:sp>
      <p:sp>
        <p:nvSpPr>
          <p:cNvPr id="58371" name="Zástupný symbol obsahu 2">
            <a:extLst>
              <a:ext uri="{FF2B5EF4-FFF2-40B4-BE49-F238E27FC236}">
                <a16:creationId xmlns:a16="http://schemas.microsoft.com/office/drawing/2014/main" id="{CBB82CB0-56D6-3BB8-7A71-72103F2C8F7C}"/>
              </a:ext>
            </a:extLst>
          </p:cNvPr>
          <p:cNvSpPr>
            <a:spLocks noGrp="1"/>
          </p:cNvSpPr>
          <p:nvPr>
            <p:ph idx="1"/>
          </p:nvPr>
        </p:nvSpPr>
        <p:spPr>
          <a:xfrm>
            <a:off x="1847850" y="2362200"/>
            <a:ext cx="8591550" cy="3733800"/>
          </a:xfrm>
        </p:spPr>
        <p:txBody>
          <a:bodyPr>
            <a:normAutofit fontScale="85000" lnSpcReduction="20000"/>
          </a:bodyPr>
          <a:lstStyle/>
          <a:p>
            <a:pPr>
              <a:defRPr/>
            </a:pPr>
            <a:r>
              <a:rPr lang="sk-SK" altLang="sk-SK" sz="2000" dirty="0" err="1"/>
              <a:t>Mottled</a:t>
            </a:r>
            <a:r>
              <a:rPr lang="sk-SK" altLang="sk-SK" sz="2000" dirty="0"/>
              <a:t> </a:t>
            </a:r>
            <a:r>
              <a:rPr lang="sk-SK" altLang="sk-SK" sz="2000" dirty="0" err="1"/>
              <a:t>teeth</a:t>
            </a:r>
            <a:endParaRPr lang="sk-SK" altLang="sk-SK" sz="2000" dirty="0"/>
          </a:p>
          <a:p>
            <a:pPr lvl="1">
              <a:defRPr/>
            </a:pPr>
            <a:r>
              <a:rPr lang="sk-SK" altLang="sk-SK" sz="2000" dirty="0" err="1"/>
              <a:t>Dental</a:t>
            </a:r>
            <a:r>
              <a:rPr lang="sk-SK" altLang="sk-SK" sz="2000" dirty="0"/>
              <a:t> </a:t>
            </a:r>
            <a:r>
              <a:rPr lang="sk-SK" altLang="sk-SK" sz="2000" dirty="0" err="1"/>
              <a:t>fluorosis</a:t>
            </a:r>
            <a:endParaRPr lang="sk-SK" altLang="sk-SK" sz="2000" dirty="0"/>
          </a:p>
          <a:p>
            <a:pPr marL="0" indent="0">
              <a:buNone/>
              <a:defRPr/>
            </a:pPr>
            <a:r>
              <a:rPr lang="sk-SK" altLang="sk-SK" sz="2000" dirty="0"/>
              <a:t>	</a:t>
            </a:r>
          </a:p>
          <a:p>
            <a:pPr>
              <a:defRPr/>
            </a:pPr>
            <a:r>
              <a:rPr lang="sk-SK" altLang="sk-SK" sz="2000" dirty="0" err="1"/>
              <a:t>Disturbances</a:t>
            </a:r>
            <a:r>
              <a:rPr lang="sk-SK" altLang="sk-SK" sz="2000" dirty="0"/>
              <a:t> </a:t>
            </a:r>
            <a:r>
              <a:rPr lang="sk-SK" altLang="sk-SK" sz="2000" dirty="0" err="1"/>
              <a:t>of</a:t>
            </a:r>
            <a:r>
              <a:rPr lang="sk-SK" altLang="sk-SK" sz="2000" dirty="0"/>
              <a:t> </a:t>
            </a:r>
            <a:r>
              <a:rPr lang="sk-SK" altLang="sk-SK" sz="2000" dirty="0" err="1"/>
              <a:t>tooth</a:t>
            </a:r>
            <a:r>
              <a:rPr lang="sk-SK" altLang="sk-SK" sz="2000" dirty="0"/>
              <a:t> </a:t>
            </a:r>
            <a:r>
              <a:rPr lang="sk-SK" altLang="sk-SK" sz="2000" dirty="0" err="1"/>
              <a:t>formation</a:t>
            </a:r>
            <a:endParaRPr lang="sk-SK" altLang="sk-SK" sz="2000" dirty="0"/>
          </a:p>
          <a:p>
            <a:pPr lvl="1">
              <a:defRPr/>
            </a:pPr>
            <a:r>
              <a:rPr lang="sk-SK" altLang="sk-SK" sz="2000" dirty="0" err="1"/>
              <a:t>Aplasia</a:t>
            </a:r>
            <a:r>
              <a:rPr lang="sk-SK" altLang="sk-SK" sz="2000" dirty="0"/>
              <a:t> and </a:t>
            </a:r>
            <a:r>
              <a:rPr lang="sk-SK" altLang="sk-SK" sz="2000" dirty="0" err="1"/>
              <a:t>hypoplasia</a:t>
            </a:r>
            <a:r>
              <a:rPr lang="sk-SK" altLang="sk-SK" sz="2000" dirty="0"/>
              <a:t> </a:t>
            </a:r>
            <a:r>
              <a:rPr lang="sk-SK" altLang="sk-SK" sz="2000" dirty="0" err="1"/>
              <a:t>of</a:t>
            </a:r>
            <a:r>
              <a:rPr lang="sk-SK" altLang="sk-SK" sz="2000" dirty="0"/>
              <a:t> </a:t>
            </a:r>
            <a:r>
              <a:rPr lang="sk-SK" altLang="sk-SK" sz="2000" dirty="0" err="1"/>
              <a:t>cementum</a:t>
            </a:r>
            <a:endParaRPr lang="sk-SK" altLang="sk-SK" sz="2000" dirty="0"/>
          </a:p>
          <a:p>
            <a:pPr lvl="1">
              <a:defRPr/>
            </a:pPr>
            <a:r>
              <a:rPr lang="sk-SK" altLang="sk-SK" sz="2000" dirty="0" err="1"/>
              <a:t>Enamel</a:t>
            </a:r>
            <a:r>
              <a:rPr lang="sk-SK" altLang="sk-SK" sz="2000" dirty="0"/>
              <a:t> </a:t>
            </a:r>
            <a:r>
              <a:rPr lang="sk-SK" altLang="sk-SK" sz="2000" dirty="0" err="1"/>
              <a:t>hypoplasia</a:t>
            </a:r>
            <a:r>
              <a:rPr lang="sk-SK" altLang="sk-SK" sz="2000" dirty="0"/>
              <a:t> </a:t>
            </a:r>
          </a:p>
          <a:p>
            <a:pPr lvl="1">
              <a:defRPr/>
            </a:pPr>
            <a:r>
              <a:rPr lang="sk-SK" altLang="sk-SK" sz="2000" dirty="0" err="1"/>
              <a:t>Hypocalcification</a:t>
            </a:r>
            <a:r>
              <a:rPr lang="sk-SK" altLang="sk-SK" sz="2000" dirty="0"/>
              <a:t> </a:t>
            </a:r>
            <a:r>
              <a:rPr lang="sk-SK" altLang="sk-SK" sz="2000" dirty="0" err="1"/>
              <a:t>of</a:t>
            </a:r>
            <a:r>
              <a:rPr lang="sk-SK" altLang="sk-SK" sz="2000" dirty="0"/>
              <a:t> </a:t>
            </a:r>
            <a:r>
              <a:rPr lang="sk-SK" altLang="sk-SK" sz="2000" dirty="0" err="1"/>
              <a:t>teeth</a:t>
            </a:r>
            <a:endParaRPr lang="sk-SK" altLang="sk-SK" sz="2000" dirty="0"/>
          </a:p>
          <a:p>
            <a:pPr marL="0" indent="0">
              <a:buNone/>
              <a:defRPr/>
            </a:pPr>
            <a:r>
              <a:rPr lang="sk-SK" altLang="sk-SK" sz="2000" dirty="0"/>
              <a:t>	</a:t>
            </a:r>
          </a:p>
          <a:p>
            <a:pPr>
              <a:defRPr/>
            </a:pPr>
            <a:r>
              <a:rPr lang="sk-SK" altLang="sk-SK" sz="2000" dirty="0" err="1"/>
              <a:t>Hereditary</a:t>
            </a:r>
            <a:r>
              <a:rPr lang="sk-SK" altLang="sk-SK" sz="2000" dirty="0"/>
              <a:t> </a:t>
            </a:r>
            <a:r>
              <a:rPr lang="sk-SK" altLang="sk-SK" sz="2000" dirty="0" err="1"/>
              <a:t>disturbances</a:t>
            </a:r>
            <a:r>
              <a:rPr lang="sk-SK" altLang="sk-SK" sz="2000" dirty="0"/>
              <a:t> in </a:t>
            </a:r>
            <a:r>
              <a:rPr lang="sk-SK" altLang="sk-SK" sz="2000" dirty="0" err="1"/>
              <a:t>tooth</a:t>
            </a:r>
            <a:r>
              <a:rPr lang="sk-SK" altLang="sk-SK" sz="2000" dirty="0"/>
              <a:t> </a:t>
            </a:r>
            <a:r>
              <a:rPr lang="sk-SK" altLang="sk-SK" sz="2000" dirty="0" err="1"/>
              <a:t>structure</a:t>
            </a:r>
            <a:endParaRPr lang="sk-SK" altLang="sk-SK" sz="2000" dirty="0"/>
          </a:p>
          <a:p>
            <a:pPr lvl="1">
              <a:defRPr/>
            </a:pPr>
            <a:r>
              <a:rPr lang="sk-SK" altLang="sk-SK" sz="2000" dirty="0" err="1"/>
              <a:t>Amelogenesis</a:t>
            </a:r>
            <a:r>
              <a:rPr lang="sk-SK" altLang="sk-SK" sz="2000" dirty="0"/>
              <a:t> </a:t>
            </a:r>
            <a:r>
              <a:rPr lang="sk-SK" altLang="sk-SK" sz="2000" dirty="0" err="1"/>
              <a:t>imperfecta</a:t>
            </a:r>
            <a:endParaRPr lang="sk-SK" altLang="sk-SK" sz="2000" dirty="0"/>
          </a:p>
          <a:p>
            <a:pPr lvl="1">
              <a:defRPr/>
            </a:pPr>
            <a:r>
              <a:rPr lang="sk-SK" altLang="sk-SK" sz="2000" dirty="0" err="1"/>
              <a:t>Dentinogenesis</a:t>
            </a:r>
            <a:r>
              <a:rPr lang="sk-SK" altLang="sk-SK" sz="2000" dirty="0"/>
              <a:t> </a:t>
            </a:r>
            <a:r>
              <a:rPr lang="sk-SK" altLang="sk-SK" sz="2000" dirty="0" err="1"/>
              <a:t>imperfecta</a:t>
            </a:r>
            <a:endParaRPr lang="sk-SK" altLang="sk-SK" sz="2000" dirty="0"/>
          </a:p>
          <a:p>
            <a:pPr lvl="1">
              <a:defRPr/>
            </a:pPr>
            <a:r>
              <a:rPr lang="sk-SK" altLang="sk-SK" sz="2000" dirty="0" err="1"/>
              <a:t>Odontogenesis</a:t>
            </a:r>
            <a:r>
              <a:rPr lang="sk-SK" altLang="sk-SK" sz="2000" dirty="0"/>
              <a:t> </a:t>
            </a:r>
            <a:r>
              <a:rPr lang="sk-SK" altLang="sk-SK" sz="2000" dirty="0" err="1"/>
              <a:t>imperfecta</a:t>
            </a:r>
            <a:endParaRPr lang="sk-SK" altLang="sk-SK" sz="2000" dirty="0"/>
          </a:p>
          <a:p>
            <a:pPr marL="0" indent="0">
              <a:buNone/>
              <a:defRPr/>
            </a:pPr>
            <a:r>
              <a:rPr lang="sk-SK" altLang="sk-SK" sz="2000" dirty="0"/>
              <a:t> </a:t>
            </a:r>
          </a:p>
        </p:txBody>
      </p:sp>
      <p:pic>
        <p:nvPicPr>
          <p:cNvPr id="79876" name="Picture 2" descr="C:\Users\eva\Desktop\This-is-a-case-of-severe-dental-fluorosis-in-a-13-year-old-child-who-consumed-naturally.png">
            <a:extLst>
              <a:ext uri="{FF2B5EF4-FFF2-40B4-BE49-F238E27FC236}">
                <a16:creationId xmlns:a16="http://schemas.microsoft.com/office/drawing/2014/main" id="{6DA1BDE5-A4CE-1A48-07BB-CE5E19902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114" y="2035175"/>
            <a:ext cx="2852737"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3" descr="C:\Users\eva\Desktop\gfrbfgby.jpg">
            <a:extLst>
              <a:ext uri="{FF2B5EF4-FFF2-40B4-BE49-F238E27FC236}">
                <a16:creationId xmlns:a16="http://schemas.microsoft.com/office/drawing/2014/main" id="{9FE94C56-2E73-E0C6-E012-485E88A59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788" y="3170239"/>
            <a:ext cx="21590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4" descr="C:\Users\eva\Desktop\fig045.jpg">
            <a:extLst>
              <a:ext uri="{FF2B5EF4-FFF2-40B4-BE49-F238E27FC236}">
                <a16:creationId xmlns:a16="http://schemas.microsoft.com/office/drawing/2014/main" id="{07C883E3-42F8-8243-9728-010E63E7C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8713" y="5157789"/>
            <a:ext cx="285115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DCBDAC-57BA-21AB-F62B-BD7DBA087E84}"/>
              </a:ext>
            </a:extLst>
          </p:cNvPr>
          <p:cNvSpPr>
            <a:spLocks noGrp="1"/>
          </p:cNvSpPr>
          <p:nvPr>
            <p:ph type="title"/>
          </p:nvPr>
        </p:nvSpPr>
        <p:spPr/>
        <p:txBody>
          <a:bodyPr/>
          <a:lstStyle/>
          <a:p>
            <a:r>
              <a:rPr lang="sk-SK" dirty="0" err="1"/>
              <a:t>Amelogenesis</a:t>
            </a:r>
            <a:r>
              <a:rPr lang="sk-SK" dirty="0"/>
              <a:t> </a:t>
            </a:r>
            <a:r>
              <a:rPr lang="sk-SK" dirty="0" err="1"/>
              <a:t>imperfecta</a:t>
            </a:r>
            <a:endParaRPr lang="sk-SK" dirty="0"/>
          </a:p>
        </p:txBody>
      </p:sp>
      <p:pic>
        <p:nvPicPr>
          <p:cNvPr id="10" name="Zástupný objekt pre obsah 9">
            <a:extLst>
              <a:ext uri="{FF2B5EF4-FFF2-40B4-BE49-F238E27FC236}">
                <a16:creationId xmlns:a16="http://schemas.microsoft.com/office/drawing/2014/main" id="{ECE431C0-D3DC-76CD-DCC6-A325C89CAA8A}"/>
              </a:ext>
            </a:extLst>
          </p:cNvPr>
          <p:cNvPicPr>
            <a:picLocks noGrp="1" noChangeAspect="1"/>
          </p:cNvPicPr>
          <p:nvPr>
            <p:ph idx="1"/>
          </p:nvPr>
        </p:nvPicPr>
        <p:blipFill>
          <a:blip r:embed="rId2"/>
          <a:stretch>
            <a:fillRect/>
          </a:stretch>
        </p:blipFill>
        <p:spPr>
          <a:xfrm>
            <a:off x="4771560" y="457200"/>
            <a:ext cx="7200713" cy="6108191"/>
          </a:xfrm>
          <a:prstGeom prst="rect">
            <a:avLst/>
          </a:prstGeom>
        </p:spPr>
      </p:pic>
      <p:sp>
        <p:nvSpPr>
          <p:cNvPr id="6" name="Zástupný text 5">
            <a:extLst>
              <a:ext uri="{FF2B5EF4-FFF2-40B4-BE49-F238E27FC236}">
                <a16:creationId xmlns:a16="http://schemas.microsoft.com/office/drawing/2014/main" id="{2C8CB719-D6AE-31EE-3C1B-2BD4FE11A859}"/>
              </a:ext>
            </a:extLst>
          </p:cNvPr>
          <p:cNvSpPr>
            <a:spLocks noGrp="1"/>
          </p:cNvSpPr>
          <p:nvPr>
            <p:ph type="body" sz="half" idx="2"/>
          </p:nvPr>
        </p:nvSpPr>
        <p:spPr/>
        <p:txBody>
          <a:bodyPr/>
          <a:lstStyle/>
          <a:p>
            <a:pPr marL="285750" indent="-285750">
              <a:buFont typeface="Arial" panose="020B0604020202020204" pitchFamily="34" charset="0"/>
              <a:buChar char="•"/>
            </a:pPr>
            <a:r>
              <a:rPr lang="sk-SK" altLang="sk-SK" dirty="0"/>
              <a:t>Zriedkavá </a:t>
            </a:r>
            <a:r>
              <a:rPr lang="sk-SK" altLang="sk-SK" b="1" dirty="0"/>
              <a:t>dedičná porucha vývoja zubnej skloviny</a:t>
            </a:r>
            <a:endParaRPr lang="sk-SK" altLang="sk-SK" dirty="0"/>
          </a:p>
          <a:p>
            <a:pPr marL="285750" indent="-285750">
              <a:buFont typeface="Arial" panose="020B0604020202020204" pitchFamily="34" charset="0"/>
              <a:buChar char="•"/>
            </a:pPr>
            <a:r>
              <a:rPr lang="sk-SK" dirty="0"/>
              <a:t>Postihuje mliečne aj trvalé zuby</a:t>
            </a:r>
          </a:p>
          <a:p>
            <a:pPr marL="285750" indent="-285750">
              <a:buFont typeface="Arial" panose="020B0604020202020204" pitchFamily="34" charset="0"/>
              <a:buChar char="•"/>
            </a:pPr>
            <a:r>
              <a:rPr lang="sk-SK" dirty="0"/>
              <a:t>Výskyt: približne 1 : 700 – 1 : 14 000</a:t>
            </a:r>
          </a:p>
          <a:p>
            <a:pPr marL="285750" indent="-285750">
              <a:buFont typeface="Arial" panose="020B0604020202020204" pitchFamily="34" charset="0"/>
              <a:buChar char="•"/>
            </a:pPr>
            <a:r>
              <a:rPr lang="sk-SK" dirty="0"/>
              <a:t>Typy podľa klinického obrazu a genetického pozadia</a:t>
            </a:r>
          </a:p>
          <a:p>
            <a:pPr marL="285750" indent="-285750">
              <a:buFont typeface="Arial" panose="020B0604020202020204" pitchFamily="34" charset="0"/>
              <a:buChar char="•"/>
            </a:pPr>
            <a:endParaRPr lang="sk-SK" dirty="0"/>
          </a:p>
        </p:txBody>
      </p:sp>
      <p:sp>
        <p:nvSpPr>
          <p:cNvPr id="11" name="BlokTextu 10">
            <a:extLst>
              <a:ext uri="{FF2B5EF4-FFF2-40B4-BE49-F238E27FC236}">
                <a16:creationId xmlns:a16="http://schemas.microsoft.com/office/drawing/2014/main" id="{5021977B-319F-7FAE-51E7-476538AC758F}"/>
              </a:ext>
            </a:extLst>
          </p:cNvPr>
          <p:cNvSpPr txBox="1"/>
          <p:nvPr/>
        </p:nvSpPr>
        <p:spPr>
          <a:xfrm>
            <a:off x="839788" y="5084064"/>
            <a:ext cx="3585908" cy="646331"/>
          </a:xfrm>
          <a:prstGeom prst="rect">
            <a:avLst/>
          </a:prstGeom>
          <a:noFill/>
        </p:spPr>
        <p:txBody>
          <a:bodyPr wrap="square" rtlCol="0">
            <a:spAutoFit/>
          </a:bodyPr>
          <a:lstStyle/>
          <a:p>
            <a:r>
              <a:rPr lang="sk-SK" dirty="0"/>
              <a:t>https://www.nature.com/articles/s41415-021-3329-9/figures/1</a:t>
            </a:r>
          </a:p>
        </p:txBody>
      </p:sp>
    </p:spTree>
    <p:extLst>
      <p:ext uri="{BB962C8B-B14F-4D97-AF65-F5344CB8AC3E}">
        <p14:creationId xmlns:p14="http://schemas.microsoft.com/office/powerpoint/2010/main" val="168549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1545E8E-0FC5-1C97-F7BF-1936E093D3A6}"/>
              </a:ext>
            </a:extLst>
          </p:cNvPr>
          <p:cNvSpPr>
            <a:spLocks noGrp="1" noChangeArrowheads="1"/>
          </p:cNvSpPr>
          <p:nvPr>
            <p:ph type="title"/>
          </p:nvPr>
        </p:nvSpPr>
        <p:spPr>
          <a:xfrm>
            <a:off x="2135188" y="690564"/>
            <a:ext cx="8208962" cy="866775"/>
          </a:xfrm>
        </p:spPr>
        <p:txBody>
          <a:bodyPr/>
          <a:lstStyle/>
          <a:p>
            <a:pPr eaLnBrk="1" hangingPunct="1"/>
            <a:r>
              <a:rPr lang="sk-SK" altLang="sk-SK" sz="4000" b="1"/>
              <a:t>Oral cavity</a:t>
            </a:r>
            <a:endParaRPr lang="cs-CZ" altLang="sk-SK" sz="4000"/>
          </a:p>
        </p:txBody>
      </p:sp>
      <p:sp>
        <p:nvSpPr>
          <p:cNvPr id="9219" name="Rectangle 3">
            <a:extLst>
              <a:ext uri="{FF2B5EF4-FFF2-40B4-BE49-F238E27FC236}">
                <a16:creationId xmlns:a16="http://schemas.microsoft.com/office/drawing/2014/main" id="{178F24C7-152E-C084-95A3-49849E3191B1}"/>
              </a:ext>
            </a:extLst>
          </p:cNvPr>
          <p:cNvSpPr>
            <a:spLocks noGrp="1" noChangeArrowheads="1"/>
          </p:cNvSpPr>
          <p:nvPr>
            <p:ph type="body" idx="1"/>
          </p:nvPr>
        </p:nvSpPr>
        <p:spPr>
          <a:xfrm>
            <a:off x="1919288" y="1989138"/>
            <a:ext cx="7772400" cy="4608512"/>
          </a:xfrm>
        </p:spPr>
        <p:txBody>
          <a:bodyPr/>
          <a:lstStyle/>
          <a:p>
            <a:pPr eaLnBrk="1" hangingPunct="1">
              <a:lnSpc>
                <a:spcPct val="80000"/>
              </a:lnSpc>
            </a:pPr>
            <a:r>
              <a:rPr lang="en-GB" altLang="sk-SK" sz="2000"/>
              <a:t>two different kinds of presented diseases:</a:t>
            </a:r>
          </a:p>
          <a:p>
            <a:pPr eaLnBrk="1" hangingPunct="1">
              <a:lnSpc>
                <a:spcPct val="80000"/>
              </a:lnSpc>
            </a:pPr>
            <a:endParaRPr lang="en-GB" altLang="sk-SK" sz="2000"/>
          </a:p>
          <a:p>
            <a:pPr eaLnBrk="1" hangingPunct="1">
              <a:lnSpc>
                <a:spcPct val="80000"/>
              </a:lnSpc>
            </a:pPr>
            <a:r>
              <a:rPr lang="en-GB" altLang="sk-SK" sz="2000"/>
              <a:t>1. cause and symptoms of diseases are presented only in oral cavity</a:t>
            </a:r>
          </a:p>
          <a:p>
            <a:pPr eaLnBrk="1" hangingPunct="1">
              <a:lnSpc>
                <a:spcPct val="80000"/>
              </a:lnSpc>
            </a:pPr>
            <a:endParaRPr lang="en-GB" altLang="sk-SK" sz="2000"/>
          </a:p>
          <a:p>
            <a:pPr eaLnBrk="1" hangingPunct="1">
              <a:lnSpc>
                <a:spcPct val="80000"/>
              </a:lnSpc>
            </a:pPr>
            <a:r>
              <a:rPr lang="en-GB" altLang="sk-SK" sz="2000"/>
              <a:t>2. systemic disease</a:t>
            </a:r>
          </a:p>
          <a:p>
            <a:pPr eaLnBrk="1" hangingPunct="1">
              <a:lnSpc>
                <a:spcPct val="80000"/>
              </a:lnSpc>
            </a:pPr>
            <a:r>
              <a:rPr lang="en-GB" altLang="sk-SK" sz="2000"/>
              <a:t>symptoms in oral cavity are only a part of presented symptoms</a:t>
            </a:r>
          </a:p>
        </p:txBody>
      </p:sp>
      <p:sp>
        <p:nvSpPr>
          <p:cNvPr id="9220" name="Rectangle 4">
            <a:extLst>
              <a:ext uri="{FF2B5EF4-FFF2-40B4-BE49-F238E27FC236}">
                <a16:creationId xmlns:a16="http://schemas.microsoft.com/office/drawing/2014/main" id="{E4340229-EFC3-3714-941E-BCC60CC0FE70}"/>
              </a:ext>
            </a:extLst>
          </p:cNvPr>
          <p:cNvSpPr>
            <a:spLocks noChangeArrowheads="1"/>
          </p:cNvSpPr>
          <p:nvPr/>
        </p:nvSpPr>
        <p:spPr bwMode="auto">
          <a:xfrm>
            <a:off x="1524001" y="-4336"/>
            <a:ext cx="1847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cs-CZ" altLang="sk-SK"/>
          </a:p>
          <a:p>
            <a:pPr eaLnBrk="1" hangingPunct="1"/>
            <a:endParaRPr lang="cs-CZ" altLang="sk-SK"/>
          </a:p>
        </p:txBody>
      </p:sp>
      <p:sp>
        <p:nvSpPr>
          <p:cNvPr id="9221" name="Rectangle 5">
            <a:extLst>
              <a:ext uri="{FF2B5EF4-FFF2-40B4-BE49-F238E27FC236}">
                <a16:creationId xmlns:a16="http://schemas.microsoft.com/office/drawing/2014/main" id="{02BB905A-4B3E-D658-ECF8-DDD8BF8018F8}"/>
              </a:ext>
            </a:extLst>
          </p:cNvPr>
          <p:cNvSpPr>
            <a:spLocks noChangeArrowheads="1"/>
          </p:cNvSpPr>
          <p:nvPr/>
        </p:nvSpPr>
        <p:spPr bwMode="auto">
          <a:xfrm>
            <a:off x="1524001" y="-4336"/>
            <a:ext cx="1847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cs-CZ" altLang="sk-SK"/>
          </a:p>
          <a:p>
            <a:pPr eaLnBrk="1" hangingPunct="1"/>
            <a:endParaRPr lang="cs-CZ" alt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64484D-1308-64A5-534E-6B41F9AABCC6}"/>
              </a:ext>
            </a:extLst>
          </p:cNvPr>
          <p:cNvSpPr>
            <a:spLocks noGrp="1"/>
          </p:cNvSpPr>
          <p:nvPr>
            <p:ph type="title"/>
          </p:nvPr>
        </p:nvSpPr>
        <p:spPr/>
        <p:txBody>
          <a:bodyPr/>
          <a:lstStyle/>
          <a:p>
            <a:r>
              <a:rPr lang="sk-SK" dirty="0" err="1"/>
              <a:t>Amelogenesis</a:t>
            </a:r>
            <a:r>
              <a:rPr lang="sk-SK" dirty="0"/>
              <a:t> </a:t>
            </a:r>
            <a:r>
              <a:rPr lang="sk-SK" dirty="0" err="1"/>
              <a:t>imperfecta</a:t>
            </a:r>
            <a:endParaRPr lang="sk-SK" dirty="0"/>
          </a:p>
        </p:txBody>
      </p:sp>
      <p:sp>
        <p:nvSpPr>
          <p:cNvPr id="3" name="Zástupný objekt pre obsah 2">
            <a:extLst>
              <a:ext uri="{FF2B5EF4-FFF2-40B4-BE49-F238E27FC236}">
                <a16:creationId xmlns:a16="http://schemas.microsoft.com/office/drawing/2014/main" id="{829590EE-0B91-5471-35D8-1CE80A47E3DE}"/>
              </a:ext>
            </a:extLst>
          </p:cNvPr>
          <p:cNvSpPr>
            <a:spLocks noGrp="1"/>
          </p:cNvSpPr>
          <p:nvPr>
            <p:ph idx="1"/>
          </p:nvPr>
        </p:nvSpPr>
        <p:spPr/>
        <p:txBody>
          <a:bodyPr>
            <a:normAutofit/>
          </a:bodyPr>
          <a:lstStyle/>
          <a:p>
            <a:r>
              <a:rPr lang="sk-SK" dirty="0"/>
              <a:t>Subtypy:</a:t>
            </a:r>
          </a:p>
          <a:p>
            <a:pPr lvl="1"/>
            <a:r>
              <a:rPr lang="sk-SK" dirty="0" err="1"/>
              <a:t>hypoplasia</a:t>
            </a:r>
            <a:r>
              <a:rPr lang="sk-SK" dirty="0"/>
              <a:t> AI typ 1</a:t>
            </a:r>
          </a:p>
          <a:p>
            <a:pPr lvl="1"/>
            <a:r>
              <a:rPr lang="sk-SK" dirty="0" err="1"/>
              <a:t>hypomaturation</a:t>
            </a:r>
            <a:r>
              <a:rPr lang="sk-SK" dirty="0"/>
              <a:t> AI typ II</a:t>
            </a:r>
          </a:p>
          <a:p>
            <a:pPr lvl="1"/>
            <a:r>
              <a:rPr lang="sk-SK" dirty="0" err="1"/>
              <a:t>hypocalcified</a:t>
            </a:r>
            <a:r>
              <a:rPr lang="sk-SK" dirty="0"/>
              <a:t> AI typ III</a:t>
            </a:r>
          </a:p>
          <a:p>
            <a:pPr lvl="1"/>
            <a:r>
              <a:rPr lang="sk-SK" dirty="0" err="1"/>
              <a:t>hypomaturation</a:t>
            </a:r>
            <a:r>
              <a:rPr lang="sk-SK" dirty="0"/>
              <a:t>/</a:t>
            </a:r>
            <a:r>
              <a:rPr lang="sk-SK" dirty="0" err="1"/>
              <a:t>hypocalcified</a:t>
            </a:r>
            <a:r>
              <a:rPr lang="sk-SK" dirty="0"/>
              <a:t> </a:t>
            </a:r>
            <a:r>
              <a:rPr lang="sk-SK" dirty="0" err="1"/>
              <a:t>with</a:t>
            </a:r>
            <a:r>
              <a:rPr lang="sk-SK" dirty="0"/>
              <a:t> </a:t>
            </a:r>
            <a:r>
              <a:rPr lang="sk-SK" dirty="0" err="1"/>
              <a:t>taurodontism</a:t>
            </a:r>
            <a:r>
              <a:rPr lang="sk-SK" dirty="0"/>
              <a:t> AI typ IV</a:t>
            </a:r>
          </a:p>
        </p:txBody>
      </p:sp>
      <p:sp>
        <p:nvSpPr>
          <p:cNvPr id="4" name="Zástupný text 3">
            <a:extLst>
              <a:ext uri="{FF2B5EF4-FFF2-40B4-BE49-F238E27FC236}">
                <a16:creationId xmlns:a16="http://schemas.microsoft.com/office/drawing/2014/main" id="{716F3072-022B-C3D0-3B9D-2C3F3AD2D16E}"/>
              </a:ext>
            </a:extLst>
          </p:cNvPr>
          <p:cNvSpPr>
            <a:spLocks noGrp="1"/>
          </p:cNvSpPr>
          <p:nvPr>
            <p:ph type="body" sz="half" idx="2"/>
          </p:nvPr>
        </p:nvSpPr>
        <p:spPr/>
        <p:txBody>
          <a:bodyPr/>
          <a:lstStyle/>
          <a:p>
            <a:pPr marL="285750" indent="-285750">
              <a:buFont typeface="Arial" panose="020B0604020202020204" pitchFamily="34" charset="0"/>
              <a:buChar char="•"/>
            </a:pPr>
            <a:r>
              <a:rPr lang="sk-SK" dirty="0"/>
              <a:t>Mutácie génov zodpovedných za tvorbu skloviny (</a:t>
            </a:r>
            <a:r>
              <a:rPr lang="sk-SK" b="1" dirty="0"/>
              <a:t>AMELX, ENAM, MMP20, KLK4, WDR72…</a:t>
            </a:r>
            <a:r>
              <a:rPr lang="sk-SK" dirty="0"/>
              <a:t>)</a:t>
            </a:r>
          </a:p>
          <a:p>
            <a:pPr marL="285750" indent="-285750">
              <a:buFont typeface="Arial" panose="020B0604020202020204" pitchFamily="34" charset="0"/>
              <a:buChar char="•"/>
            </a:pPr>
            <a:r>
              <a:rPr lang="sk-SK" dirty="0"/>
              <a:t>Porucha v </a:t>
            </a:r>
            <a:r>
              <a:rPr lang="sk-SK" b="1" dirty="0"/>
              <a:t>tvorbe organickej </a:t>
            </a:r>
            <a:r>
              <a:rPr lang="sk-SK" b="1" dirty="0" err="1"/>
              <a:t>matrix</a:t>
            </a:r>
            <a:r>
              <a:rPr lang="sk-SK" b="1" dirty="0"/>
              <a:t> skloviny</a:t>
            </a:r>
            <a:r>
              <a:rPr lang="sk-SK" dirty="0"/>
              <a:t> alebo v jej </a:t>
            </a:r>
            <a:r>
              <a:rPr lang="sk-SK" b="1" dirty="0"/>
              <a:t>mineralizácii</a:t>
            </a:r>
          </a:p>
          <a:p>
            <a:pPr marL="285750" indent="-285750">
              <a:buFont typeface="Arial" panose="020B0604020202020204" pitchFamily="34" charset="0"/>
              <a:buChar char="•"/>
            </a:pPr>
            <a:r>
              <a:rPr lang="sk-SK" dirty="0"/>
              <a:t>Dôsledok: sklovina je </a:t>
            </a:r>
            <a:r>
              <a:rPr lang="sk-SK" b="1" dirty="0"/>
              <a:t>tenká, mäkká, pórovitá alebo chýba</a:t>
            </a:r>
          </a:p>
          <a:p>
            <a:pPr marL="285750" indent="-285750">
              <a:buFont typeface="Arial" panose="020B0604020202020204" pitchFamily="34" charset="0"/>
              <a:buChar char="•"/>
            </a:pPr>
            <a:r>
              <a:rPr lang="sk-SK" dirty="0"/>
              <a:t>Dedičnosť: </a:t>
            </a:r>
            <a:r>
              <a:rPr lang="sk-SK" b="1" dirty="0" err="1"/>
              <a:t>autozómovo</a:t>
            </a:r>
            <a:r>
              <a:rPr lang="sk-SK" b="1" dirty="0"/>
              <a:t> dominantná, recesívna alebo viazaná na X chromozóm</a:t>
            </a:r>
            <a:endParaRPr lang="sk-SK" dirty="0"/>
          </a:p>
          <a:p>
            <a:pPr marL="285750" indent="-285750">
              <a:buFont typeface="Arial" panose="020B0604020202020204" pitchFamily="34" charset="0"/>
              <a:buChar char="•"/>
            </a:pPr>
            <a:endParaRPr lang="sk-SK" dirty="0"/>
          </a:p>
        </p:txBody>
      </p:sp>
    </p:spTree>
    <p:extLst>
      <p:ext uri="{BB962C8B-B14F-4D97-AF65-F5344CB8AC3E}">
        <p14:creationId xmlns:p14="http://schemas.microsoft.com/office/powerpoint/2010/main" val="1031481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2F76A529-106F-5F39-9D22-AD3F0C2FA03D}"/>
              </a:ext>
            </a:extLst>
          </p:cNvPr>
          <p:cNvSpPr>
            <a:spLocks noGrp="1"/>
          </p:cNvSpPr>
          <p:nvPr>
            <p:ph type="title"/>
          </p:nvPr>
        </p:nvSpPr>
        <p:spPr>
          <a:xfrm>
            <a:off x="838200" y="365126"/>
            <a:ext cx="10515600" cy="885390"/>
          </a:xfrm>
        </p:spPr>
        <p:txBody>
          <a:bodyPr/>
          <a:lstStyle/>
          <a:p>
            <a:r>
              <a:rPr lang="sk-SK" dirty="0"/>
              <a:t>Genetika subtypov</a:t>
            </a:r>
          </a:p>
        </p:txBody>
      </p:sp>
      <p:pic>
        <p:nvPicPr>
          <p:cNvPr id="9" name="Zástupný objekt pre obsah 8">
            <a:extLst>
              <a:ext uri="{FF2B5EF4-FFF2-40B4-BE49-F238E27FC236}">
                <a16:creationId xmlns:a16="http://schemas.microsoft.com/office/drawing/2014/main" id="{3D2E044D-CFD7-1A64-6C06-764F45C5A853}"/>
              </a:ext>
            </a:extLst>
          </p:cNvPr>
          <p:cNvPicPr>
            <a:picLocks noGrp="1" noChangeAspect="1"/>
          </p:cNvPicPr>
          <p:nvPr>
            <p:ph sz="half" idx="1"/>
          </p:nvPr>
        </p:nvPicPr>
        <p:blipFill>
          <a:blip r:embed="rId2"/>
          <a:stretch>
            <a:fillRect/>
          </a:stretch>
        </p:blipFill>
        <p:spPr>
          <a:xfrm>
            <a:off x="2256226" y="1250515"/>
            <a:ext cx="7663626" cy="3225232"/>
          </a:xfrm>
          <a:prstGeom prst="rect">
            <a:avLst/>
          </a:prstGeom>
        </p:spPr>
      </p:pic>
      <p:pic>
        <p:nvPicPr>
          <p:cNvPr id="11" name="Obrázok 10">
            <a:extLst>
              <a:ext uri="{FF2B5EF4-FFF2-40B4-BE49-F238E27FC236}">
                <a16:creationId xmlns:a16="http://schemas.microsoft.com/office/drawing/2014/main" id="{FC2ADC83-E390-7530-B722-49C7D51BC036}"/>
              </a:ext>
            </a:extLst>
          </p:cNvPr>
          <p:cNvPicPr>
            <a:picLocks noChangeAspect="1"/>
          </p:cNvPicPr>
          <p:nvPr/>
        </p:nvPicPr>
        <p:blipFill>
          <a:blip r:embed="rId3"/>
          <a:stretch>
            <a:fillRect/>
          </a:stretch>
        </p:blipFill>
        <p:spPr>
          <a:xfrm>
            <a:off x="2271940" y="4597693"/>
            <a:ext cx="7652591" cy="2101489"/>
          </a:xfrm>
          <a:prstGeom prst="rect">
            <a:avLst/>
          </a:prstGeom>
        </p:spPr>
      </p:pic>
      <p:sp>
        <p:nvSpPr>
          <p:cNvPr id="12" name="BlokTextu 11">
            <a:extLst>
              <a:ext uri="{FF2B5EF4-FFF2-40B4-BE49-F238E27FC236}">
                <a16:creationId xmlns:a16="http://schemas.microsoft.com/office/drawing/2014/main" id="{DFEF3619-F449-64CB-0879-B548FEBCDEB9}"/>
              </a:ext>
            </a:extLst>
          </p:cNvPr>
          <p:cNvSpPr txBox="1"/>
          <p:nvPr/>
        </p:nvSpPr>
        <p:spPr>
          <a:xfrm>
            <a:off x="10520413" y="1934678"/>
            <a:ext cx="833387" cy="2308324"/>
          </a:xfrm>
          <a:prstGeom prst="rect">
            <a:avLst/>
          </a:prstGeom>
          <a:noFill/>
        </p:spPr>
        <p:txBody>
          <a:bodyPr wrap="square" rtlCol="0">
            <a:spAutoFit/>
          </a:bodyPr>
          <a:lstStyle/>
          <a:p>
            <a:r>
              <a:rPr lang="sk-SK" dirty="0"/>
              <a:t>https://www.intechopen.com/chapters/88964</a:t>
            </a:r>
          </a:p>
        </p:txBody>
      </p:sp>
    </p:spTree>
    <p:extLst>
      <p:ext uri="{BB962C8B-B14F-4D97-AF65-F5344CB8AC3E}">
        <p14:creationId xmlns:p14="http://schemas.microsoft.com/office/powerpoint/2010/main" val="4092937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60E21BD-AE2B-2721-39C9-551694637142}"/>
              </a:ext>
            </a:extLst>
          </p:cNvPr>
          <p:cNvSpPr>
            <a:spLocks noGrp="1"/>
          </p:cNvSpPr>
          <p:nvPr>
            <p:ph type="title"/>
          </p:nvPr>
        </p:nvSpPr>
        <p:spPr>
          <a:xfrm>
            <a:off x="838200" y="365125"/>
            <a:ext cx="10515600" cy="933323"/>
          </a:xfrm>
        </p:spPr>
        <p:txBody>
          <a:bodyPr/>
          <a:lstStyle/>
          <a:p>
            <a:r>
              <a:rPr lang="sk-SK" dirty="0"/>
              <a:t>Genetika subtypov </a:t>
            </a:r>
          </a:p>
        </p:txBody>
      </p:sp>
      <p:pic>
        <p:nvPicPr>
          <p:cNvPr id="8" name="Zástupný objekt pre obsah 7">
            <a:extLst>
              <a:ext uri="{FF2B5EF4-FFF2-40B4-BE49-F238E27FC236}">
                <a16:creationId xmlns:a16="http://schemas.microsoft.com/office/drawing/2014/main" id="{B5744E25-0475-DDC2-5287-A188A99EE87B}"/>
              </a:ext>
            </a:extLst>
          </p:cNvPr>
          <p:cNvPicPr>
            <a:picLocks noGrp="1" noChangeAspect="1"/>
          </p:cNvPicPr>
          <p:nvPr>
            <p:ph idx="1"/>
          </p:nvPr>
        </p:nvPicPr>
        <p:blipFill>
          <a:blip r:embed="rId2"/>
          <a:stretch>
            <a:fillRect/>
          </a:stretch>
        </p:blipFill>
        <p:spPr>
          <a:xfrm>
            <a:off x="199921" y="1267363"/>
            <a:ext cx="11792158" cy="2245397"/>
          </a:xfrm>
          <a:prstGeom prst="rect">
            <a:avLst/>
          </a:prstGeom>
        </p:spPr>
      </p:pic>
      <p:pic>
        <p:nvPicPr>
          <p:cNvPr id="10" name="Obrázok 9">
            <a:extLst>
              <a:ext uri="{FF2B5EF4-FFF2-40B4-BE49-F238E27FC236}">
                <a16:creationId xmlns:a16="http://schemas.microsoft.com/office/drawing/2014/main" id="{BA92947C-EBDF-48C2-383B-6440314AD92F}"/>
              </a:ext>
            </a:extLst>
          </p:cNvPr>
          <p:cNvPicPr>
            <a:picLocks noChangeAspect="1"/>
          </p:cNvPicPr>
          <p:nvPr/>
        </p:nvPicPr>
        <p:blipFill>
          <a:blip r:embed="rId3"/>
          <a:stretch>
            <a:fillRect/>
          </a:stretch>
        </p:blipFill>
        <p:spPr>
          <a:xfrm>
            <a:off x="199921" y="3765748"/>
            <a:ext cx="11792158" cy="2727127"/>
          </a:xfrm>
          <a:prstGeom prst="rect">
            <a:avLst/>
          </a:prstGeom>
        </p:spPr>
      </p:pic>
      <p:sp>
        <p:nvSpPr>
          <p:cNvPr id="11" name="BlokTextu 10">
            <a:extLst>
              <a:ext uri="{FF2B5EF4-FFF2-40B4-BE49-F238E27FC236}">
                <a16:creationId xmlns:a16="http://schemas.microsoft.com/office/drawing/2014/main" id="{7712489E-2E5D-A499-471E-2D3BF43CAA3E}"/>
              </a:ext>
            </a:extLst>
          </p:cNvPr>
          <p:cNvSpPr txBox="1"/>
          <p:nvPr/>
        </p:nvSpPr>
        <p:spPr>
          <a:xfrm>
            <a:off x="6400800" y="365125"/>
            <a:ext cx="3493008" cy="649250"/>
          </a:xfrm>
          <a:prstGeom prst="rect">
            <a:avLst/>
          </a:prstGeom>
          <a:noFill/>
        </p:spPr>
        <p:txBody>
          <a:bodyPr wrap="square" rtlCol="0">
            <a:spAutoFit/>
          </a:bodyPr>
          <a:lstStyle/>
          <a:p>
            <a:r>
              <a:rPr lang="sk-SK" dirty="0"/>
              <a:t>https://www.intechopen.com/chapters/88964</a:t>
            </a:r>
          </a:p>
        </p:txBody>
      </p:sp>
    </p:spTree>
    <p:extLst>
      <p:ext uri="{BB962C8B-B14F-4D97-AF65-F5344CB8AC3E}">
        <p14:creationId xmlns:p14="http://schemas.microsoft.com/office/powerpoint/2010/main" val="3048381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66A1F3-F929-DAC1-9C7B-29117549E6EA}"/>
              </a:ext>
            </a:extLst>
          </p:cNvPr>
          <p:cNvSpPr>
            <a:spLocks noGrp="1"/>
          </p:cNvSpPr>
          <p:nvPr>
            <p:ph type="title"/>
          </p:nvPr>
        </p:nvSpPr>
        <p:spPr/>
        <p:txBody>
          <a:bodyPr/>
          <a:lstStyle/>
          <a:p>
            <a:r>
              <a:rPr lang="sk-SK" dirty="0" err="1"/>
              <a:t>Amelogenesis</a:t>
            </a:r>
            <a:r>
              <a:rPr lang="sk-SK" dirty="0"/>
              <a:t> </a:t>
            </a:r>
            <a:r>
              <a:rPr lang="sk-SK" dirty="0" err="1"/>
              <a:t>imperfecta</a:t>
            </a:r>
            <a:endParaRPr lang="sk-SK" dirty="0"/>
          </a:p>
        </p:txBody>
      </p:sp>
      <p:sp>
        <p:nvSpPr>
          <p:cNvPr id="3" name="Zástupný objekt pre obsah 2">
            <a:extLst>
              <a:ext uri="{FF2B5EF4-FFF2-40B4-BE49-F238E27FC236}">
                <a16:creationId xmlns:a16="http://schemas.microsoft.com/office/drawing/2014/main" id="{392B89A1-AF50-6281-D03B-93D937D3C014}"/>
              </a:ext>
            </a:extLst>
          </p:cNvPr>
          <p:cNvSpPr>
            <a:spLocks noGrp="1"/>
          </p:cNvSpPr>
          <p:nvPr>
            <p:ph idx="1"/>
          </p:nvPr>
        </p:nvSpPr>
        <p:spPr/>
        <p:txBody>
          <a:bodyPr/>
          <a:lstStyle/>
          <a:p>
            <a:r>
              <a:rPr lang="sk-SK" dirty="0"/>
              <a:t>Farba: žltá, hnedá, sivá</a:t>
            </a:r>
          </a:p>
          <a:p>
            <a:r>
              <a:rPr lang="sk-SK" dirty="0"/>
              <a:t>Povrch: drsný, nerovný, ľahko sa </a:t>
            </a:r>
            <a:r>
              <a:rPr lang="sk-SK" b="1" dirty="0"/>
              <a:t>odlamuje</a:t>
            </a:r>
          </a:p>
          <a:p>
            <a:r>
              <a:rPr lang="sk-SK" dirty="0"/>
              <a:t>Zvýšená </a:t>
            </a:r>
            <a:r>
              <a:rPr lang="sk-SK" b="1" dirty="0"/>
              <a:t>citlivosť na teplo/chlad</a:t>
            </a:r>
          </a:p>
          <a:p>
            <a:r>
              <a:rPr lang="sk-SK" dirty="0"/>
              <a:t>Vyššie riziko </a:t>
            </a:r>
            <a:r>
              <a:rPr lang="sk-SK" b="1" dirty="0"/>
              <a:t>zubného kazu</a:t>
            </a:r>
            <a:r>
              <a:rPr lang="sk-SK" dirty="0"/>
              <a:t> a </a:t>
            </a:r>
            <a:r>
              <a:rPr lang="sk-SK" b="1" dirty="0"/>
              <a:t>opotrebovania</a:t>
            </a:r>
          </a:p>
          <a:p>
            <a:r>
              <a:rPr lang="sk-SK" dirty="0"/>
              <a:t>Estetické a funkčné problémy</a:t>
            </a:r>
          </a:p>
        </p:txBody>
      </p:sp>
    </p:spTree>
    <p:extLst>
      <p:ext uri="{BB962C8B-B14F-4D97-AF65-F5344CB8AC3E}">
        <p14:creationId xmlns:p14="http://schemas.microsoft.com/office/powerpoint/2010/main" val="1754873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69EFF8-B2C8-6C6C-8123-5D73BB897737}"/>
              </a:ext>
            </a:extLst>
          </p:cNvPr>
          <p:cNvSpPr>
            <a:spLocks noGrp="1"/>
          </p:cNvSpPr>
          <p:nvPr>
            <p:ph type="title"/>
          </p:nvPr>
        </p:nvSpPr>
        <p:spPr/>
        <p:txBody>
          <a:bodyPr/>
          <a:lstStyle/>
          <a:p>
            <a:endParaRPr lang="sk-SK"/>
          </a:p>
        </p:txBody>
      </p:sp>
      <p:pic>
        <p:nvPicPr>
          <p:cNvPr id="5" name="Zástupný objekt pre obsah 4">
            <a:extLst>
              <a:ext uri="{FF2B5EF4-FFF2-40B4-BE49-F238E27FC236}">
                <a16:creationId xmlns:a16="http://schemas.microsoft.com/office/drawing/2014/main" id="{EFE4DA81-A119-588B-2488-8D435A8B5CC0}"/>
              </a:ext>
            </a:extLst>
          </p:cNvPr>
          <p:cNvPicPr>
            <a:picLocks noGrp="1" noChangeAspect="1"/>
          </p:cNvPicPr>
          <p:nvPr>
            <p:ph idx="1"/>
          </p:nvPr>
        </p:nvPicPr>
        <p:blipFill>
          <a:blip r:embed="rId2"/>
          <a:stretch>
            <a:fillRect/>
          </a:stretch>
        </p:blipFill>
        <p:spPr>
          <a:xfrm>
            <a:off x="2944368" y="61016"/>
            <a:ext cx="7498079" cy="6765845"/>
          </a:xfrm>
          <a:prstGeom prst="rect">
            <a:avLst/>
          </a:prstGeom>
        </p:spPr>
      </p:pic>
      <p:sp>
        <p:nvSpPr>
          <p:cNvPr id="6" name="BlokTextu 5">
            <a:extLst>
              <a:ext uri="{FF2B5EF4-FFF2-40B4-BE49-F238E27FC236}">
                <a16:creationId xmlns:a16="http://schemas.microsoft.com/office/drawing/2014/main" id="{A1C508CA-6EC1-CB6F-FD94-C6FA18283449}"/>
              </a:ext>
            </a:extLst>
          </p:cNvPr>
          <p:cNvSpPr txBox="1"/>
          <p:nvPr/>
        </p:nvSpPr>
        <p:spPr>
          <a:xfrm>
            <a:off x="640080" y="2286000"/>
            <a:ext cx="1737360" cy="923330"/>
          </a:xfrm>
          <a:prstGeom prst="rect">
            <a:avLst/>
          </a:prstGeom>
          <a:noFill/>
        </p:spPr>
        <p:txBody>
          <a:bodyPr wrap="square" rtlCol="0">
            <a:spAutoFit/>
          </a:bodyPr>
          <a:lstStyle/>
          <a:p>
            <a:r>
              <a:rPr lang="sk-SK" dirty="0"/>
              <a:t>https://www.intechopen.com/chapters/88964</a:t>
            </a:r>
          </a:p>
        </p:txBody>
      </p:sp>
    </p:spTree>
    <p:extLst>
      <p:ext uri="{BB962C8B-B14F-4D97-AF65-F5344CB8AC3E}">
        <p14:creationId xmlns:p14="http://schemas.microsoft.com/office/powerpoint/2010/main" val="1375827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6558C-B381-7F8A-D48E-290CAE3881B3}"/>
              </a:ext>
            </a:extLst>
          </p:cNvPr>
          <p:cNvSpPr>
            <a:spLocks noGrp="1"/>
          </p:cNvSpPr>
          <p:nvPr>
            <p:ph type="title"/>
          </p:nvPr>
        </p:nvSpPr>
        <p:spPr>
          <a:xfrm>
            <a:off x="839788" y="457200"/>
            <a:ext cx="3932237" cy="877824"/>
          </a:xfrm>
        </p:spPr>
        <p:txBody>
          <a:bodyPr>
            <a:normAutofit fontScale="90000"/>
          </a:bodyPr>
          <a:lstStyle/>
          <a:p>
            <a:r>
              <a:rPr lang="sk-SK" dirty="0" err="1"/>
              <a:t>Dentinogenesis</a:t>
            </a:r>
            <a:r>
              <a:rPr lang="sk-SK" dirty="0"/>
              <a:t> </a:t>
            </a:r>
            <a:r>
              <a:rPr lang="sk-SK" dirty="0" err="1"/>
              <a:t>imperfecta</a:t>
            </a:r>
            <a:endParaRPr lang="sk-SK" dirty="0"/>
          </a:p>
        </p:txBody>
      </p:sp>
      <p:sp>
        <p:nvSpPr>
          <p:cNvPr id="3" name="Zástupný objekt pre obrázok 2">
            <a:extLst>
              <a:ext uri="{FF2B5EF4-FFF2-40B4-BE49-F238E27FC236}">
                <a16:creationId xmlns:a16="http://schemas.microsoft.com/office/drawing/2014/main" id="{935E830D-1727-F325-745B-D3A93B783F5F}"/>
              </a:ext>
            </a:extLst>
          </p:cNvPr>
          <p:cNvSpPr>
            <a:spLocks noGrp="1"/>
          </p:cNvSpPr>
          <p:nvPr>
            <p:ph type="pic" idx="1"/>
          </p:nvPr>
        </p:nvSpPr>
        <p:spPr/>
      </p:sp>
      <p:sp>
        <p:nvSpPr>
          <p:cNvPr id="4" name="Zástupný text 3">
            <a:extLst>
              <a:ext uri="{FF2B5EF4-FFF2-40B4-BE49-F238E27FC236}">
                <a16:creationId xmlns:a16="http://schemas.microsoft.com/office/drawing/2014/main" id="{6E623294-C6AC-6D64-7BE5-2D6A24334FB6}"/>
              </a:ext>
            </a:extLst>
          </p:cNvPr>
          <p:cNvSpPr>
            <a:spLocks noGrp="1"/>
          </p:cNvSpPr>
          <p:nvPr>
            <p:ph type="body" sz="half" idx="2"/>
          </p:nvPr>
        </p:nvSpPr>
        <p:spPr/>
        <p:txBody>
          <a:bodyPr/>
          <a:lstStyle/>
          <a:p>
            <a:pPr marL="285750" indent="-285750">
              <a:buFont typeface="Arial" panose="020B0604020202020204" pitchFamily="34" charset="0"/>
              <a:buChar char="•"/>
            </a:pPr>
            <a:r>
              <a:rPr lang="sk-SK" dirty="0"/>
              <a:t>Dedičná porucha vývoja </a:t>
            </a:r>
            <a:r>
              <a:rPr lang="sk-SK" dirty="0" err="1"/>
              <a:t>dentínu</a:t>
            </a:r>
            <a:endParaRPr lang="sk-SK" dirty="0"/>
          </a:p>
          <a:p>
            <a:pPr marL="285750" indent="-285750">
              <a:buFont typeface="Arial" panose="020B0604020202020204" pitchFamily="34" charset="0"/>
              <a:buChar char="•"/>
            </a:pPr>
            <a:r>
              <a:rPr lang="sk-SK" dirty="0"/>
              <a:t>Postihuje mliečne aj trvalé zuby</a:t>
            </a:r>
          </a:p>
          <a:p>
            <a:pPr marL="285750" indent="-285750">
              <a:buFont typeface="Arial" panose="020B0604020202020204" pitchFamily="34" charset="0"/>
              <a:buChar char="•"/>
            </a:pPr>
            <a:r>
              <a:rPr lang="sk-SK" dirty="0" err="1"/>
              <a:t>Dentin</a:t>
            </a:r>
            <a:r>
              <a:rPr lang="sk-SK" dirty="0"/>
              <a:t> je abnormálne štruktúrovaný → oslabený zub</a:t>
            </a:r>
          </a:p>
          <a:p>
            <a:pPr marL="285750" indent="-285750">
              <a:buFont typeface="Arial" panose="020B0604020202020204" pitchFamily="34" charset="0"/>
              <a:buChar char="•"/>
            </a:pPr>
            <a:r>
              <a:rPr lang="sk-SK" dirty="0"/>
              <a:t>Prevalencia: cca 1 : 6 000 – 8 000</a:t>
            </a:r>
          </a:p>
        </p:txBody>
      </p:sp>
      <p:pic>
        <p:nvPicPr>
          <p:cNvPr id="6" name="Obrázok 5">
            <a:extLst>
              <a:ext uri="{FF2B5EF4-FFF2-40B4-BE49-F238E27FC236}">
                <a16:creationId xmlns:a16="http://schemas.microsoft.com/office/drawing/2014/main" id="{F57F6398-4F04-988B-8039-C140926DE59C}"/>
              </a:ext>
            </a:extLst>
          </p:cNvPr>
          <p:cNvPicPr>
            <a:picLocks noChangeAspect="1"/>
          </p:cNvPicPr>
          <p:nvPr/>
        </p:nvPicPr>
        <p:blipFill>
          <a:blip r:embed="rId2"/>
          <a:stretch>
            <a:fillRect/>
          </a:stretch>
        </p:blipFill>
        <p:spPr>
          <a:xfrm>
            <a:off x="5311775" y="814387"/>
            <a:ext cx="5915025" cy="5219700"/>
          </a:xfrm>
          <a:prstGeom prst="rect">
            <a:avLst/>
          </a:prstGeom>
        </p:spPr>
      </p:pic>
      <p:sp>
        <p:nvSpPr>
          <p:cNvPr id="7" name="BlokTextu 6">
            <a:extLst>
              <a:ext uri="{FF2B5EF4-FFF2-40B4-BE49-F238E27FC236}">
                <a16:creationId xmlns:a16="http://schemas.microsoft.com/office/drawing/2014/main" id="{B794CF93-700E-2C06-7E05-6930EEEBAA24}"/>
              </a:ext>
            </a:extLst>
          </p:cNvPr>
          <p:cNvSpPr txBox="1"/>
          <p:nvPr/>
        </p:nvSpPr>
        <p:spPr>
          <a:xfrm>
            <a:off x="5183188" y="6236208"/>
            <a:ext cx="6466268" cy="369332"/>
          </a:xfrm>
          <a:prstGeom prst="rect">
            <a:avLst/>
          </a:prstGeom>
          <a:noFill/>
        </p:spPr>
        <p:txBody>
          <a:bodyPr wrap="square" rtlCol="0">
            <a:spAutoFit/>
          </a:bodyPr>
          <a:lstStyle/>
          <a:p>
            <a:r>
              <a:rPr lang="sk-SK" dirty="0"/>
              <a:t>https://jada.ada.org/article/S0002-8177%2824%2900074-6/fulltext</a:t>
            </a:r>
          </a:p>
        </p:txBody>
      </p:sp>
    </p:spTree>
    <p:extLst>
      <p:ext uri="{BB962C8B-B14F-4D97-AF65-F5344CB8AC3E}">
        <p14:creationId xmlns:p14="http://schemas.microsoft.com/office/powerpoint/2010/main" val="3257460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CAD770-09C5-5D9B-5D6E-4810BB1919EC}"/>
              </a:ext>
            </a:extLst>
          </p:cNvPr>
          <p:cNvSpPr>
            <a:spLocks noGrp="1"/>
          </p:cNvSpPr>
          <p:nvPr>
            <p:ph type="title"/>
          </p:nvPr>
        </p:nvSpPr>
        <p:spPr>
          <a:xfrm>
            <a:off x="839788" y="457200"/>
            <a:ext cx="3932237" cy="1170432"/>
          </a:xfrm>
        </p:spPr>
        <p:txBody>
          <a:bodyPr/>
          <a:lstStyle/>
          <a:p>
            <a:r>
              <a:rPr lang="sk-SK" dirty="0" err="1"/>
              <a:t>Dentinogenesis</a:t>
            </a:r>
            <a:r>
              <a:rPr lang="sk-SK" dirty="0"/>
              <a:t> </a:t>
            </a:r>
            <a:r>
              <a:rPr lang="sk-SK" dirty="0" err="1"/>
              <a:t>imperfecta</a:t>
            </a:r>
            <a:endParaRPr lang="sk-SK" dirty="0"/>
          </a:p>
        </p:txBody>
      </p:sp>
      <p:pic>
        <p:nvPicPr>
          <p:cNvPr id="10" name="Zástupný objekt pre obrázok 9">
            <a:extLst>
              <a:ext uri="{FF2B5EF4-FFF2-40B4-BE49-F238E27FC236}">
                <a16:creationId xmlns:a16="http://schemas.microsoft.com/office/drawing/2014/main" id="{D9309A7B-F84B-896E-5BFA-494EAE31C00A}"/>
              </a:ext>
            </a:extLst>
          </p:cNvPr>
          <p:cNvPicPr>
            <a:picLocks noGrp="1" noChangeAspect="1"/>
          </p:cNvPicPr>
          <p:nvPr>
            <p:ph type="pic" idx="1"/>
          </p:nvPr>
        </p:nvPicPr>
        <p:blipFill>
          <a:blip r:embed="rId2"/>
          <a:srcRect l="3351" r="3351"/>
          <a:stretch/>
        </p:blipFill>
        <p:spPr>
          <a:xfrm>
            <a:off x="4823873" y="603505"/>
            <a:ext cx="7017732" cy="5541264"/>
          </a:xfrm>
          <a:prstGeom prst="rect">
            <a:avLst/>
          </a:prstGeom>
        </p:spPr>
      </p:pic>
      <p:sp>
        <p:nvSpPr>
          <p:cNvPr id="4" name="Zástupný text 3">
            <a:extLst>
              <a:ext uri="{FF2B5EF4-FFF2-40B4-BE49-F238E27FC236}">
                <a16:creationId xmlns:a16="http://schemas.microsoft.com/office/drawing/2014/main" id="{ACFD323D-DEFF-0D97-CA9D-F2284295A7A8}"/>
              </a:ext>
            </a:extLst>
          </p:cNvPr>
          <p:cNvSpPr>
            <a:spLocks noGrp="1"/>
          </p:cNvSpPr>
          <p:nvPr>
            <p:ph type="body" sz="half" idx="2"/>
          </p:nvPr>
        </p:nvSpPr>
        <p:spPr/>
        <p:txBody>
          <a:bodyPr/>
          <a:lstStyle/>
          <a:p>
            <a:pPr marL="285750" indent="-285750">
              <a:buFont typeface="Arial" panose="020B0604020202020204" pitchFamily="34" charset="0"/>
              <a:buChar char="•"/>
            </a:pPr>
            <a:r>
              <a:rPr lang="sk-SK" dirty="0"/>
              <a:t>Mutácie v </a:t>
            </a:r>
            <a:r>
              <a:rPr lang="sk-SK" b="1" dirty="0"/>
              <a:t>génovom komplexe DSPP</a:t>
            </a:r>
            <a:r>
              <a:rPr lang="sk-SK" dirty="0"/>
              <a:t> (</a:t>
            </a:r>
            <a:r>
              <a:rPr lang="sk-SK" dirty="0" err="1"/>
              <a:t>dentin</a:t>
            </a:r>
            <a:r>
              <a:rPr lang="sk-SK" dirty="0"/>
              <a:t> </a:t>
            </a:r>
            <a:r>
              <a:rPr lang="sk-SK" dirty="0" err="1"/>
              <a:t>sialofosfoproteín</a:t>
            </a:r>
            <a:r>
              <a:rPr lang="sk-SK" dirty="0"/>
              <a:t>)</a:t>
            </a:r>
          </a:p>
          <a:p>
            <a:pPr marL="285750" indent="-285750">
              <a:buFont typeface="Arial" panose="020B0604020202020204" pitchFamily="34" charset="0"/>
              <a:buChar char="•"/>
            </a:pPr>
            <a:r>
              <a:rPr lang="sk-SK" dirty="0" err="1"/>
              <a:t>Autozómovo</a:t>
            </a:r>
            <a:r>
              <a:rPr lang="sk-SK" dirty="0"/>
              <a:t> dominantná dedičnosť</a:t>
            </a:r>
          </a:p>
          <a:p>
            <a:pPr marL="285750" indent="-285750">
              <a:buFont typeface="Arial" panose="020B0604020202020204" pitchFamily="34" charset="0"/>
              <a:buChar char="•"/>
            </a:pPr>
            <a:r>
              <a:rPr lang="sk-SK" dirty="0"/>
              <a:t>Môže byť súčasťou syndrómov: </a:t>
            </a:r>
            <a:r>
              <a:rPr lang="sk-SK" b="1" dirty="0" err="1"/>
              <a:t>osteogenesis</a:t>
            </a:r>
            <a:r>
              <a:rPr lang="sk-SK" b="1" dirty="0"/>
              <a:t> </a:t>
            </a:r>
            <a:r>
              <a:rPr lang="sk-SK" b="1" dirty="0" err="1"/>
              <a:t>imperfecta</a:t>
            </a:r>
            <a:r>
              <a:rPr lang="sk-SK" b="1" dirty="0"/>
              <a:t>, </a:t>
            </a:r>
            <a:r>
              <a:rPr lang="sk-SK" b="1" dirty="0" err="1"/>
              <a:t>Ehlers-Danlos</a:t>
            </a:r>
            <a:endParaRPr lang="sk-SK" b="1" dirty="0"/>
          </a:p>
          <a:p>
            <a:pPr marL="285750" indent="-285750">
              <a:buFont typeface="Arial" panose="020B0604020202020204" pitchFamily="34" charset="0"/>
              <a:buChar char="•"/>
            </a:pPr>
            <a:r>
              <a:rPr lang="sk-SK" dirty="0"/>
              <a:t>Sporadické mutácie tiež možné</a:t>
            </a:r>
          </a:p>
        </p:txBody>
      </p:sp>
      <p:sp>
        <p:nvSpPr>
          <p:cNvPr id="11" name="BlokTextu 10">
            <a:extLst>
              <a:ext uri="{FF2B5EF4-FFF2-40B4-BE49-F238E27FC236}">
                <a16:creationId xmlns:a16="http://schemas.microsoft.com/office/drawing/2014/main" id="{B3BFE614-48B6-01CD-90B6-F92CC3102535}"/>
              </a:ext>
            </a:extLst>
          </p:cNvPr>
          <p:cNvSpPr txBox="1"/>
          <p:nvPr/>
        </p:nvSpPr>
        <p:spPr>
          <a:xfrm>
            <a:off x="5102352" y="6144769"/>
            <a:ext cx="6199632" cy="369332"/>
          </a:xfrm>
          <a:prstGeom prst="rect">
            <a:avLst/>
          </a:prstGeom>
          <a:noFill/>
        </p:spPr>
        <p:txBody>
          <a:bodyPr wrap="square" rtlCol="0">
            <a:spAutoFit/>
          </a:bodyPr>
          <a:lstStyle/>
          <a:p>
            <a:r>
              <a:rPr lang="sk-SK" dirty="0"/>
              <a:t>https://onlinelibrary.wiley.com/doi/full/10.1002/mgg3.375</a:t>
            </a:r>
          </a:p>
        </p:txBody>
      </p:sp>
    </p:spTree>
    <p:extLst>
      <p:ext uri="{BB962C8B-B14F-4D97-AF65-F5344CB8AC3E}">
        <p14:creationId xmlns:p14="http://schemas.microsoft.com/office/powerpoint/2010/main" val="554744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115B6-31F5-BEA5-D818-E501CB6322B7}"/>
            </a:ext>
          </a:extLst>
        </p:cNvPr>
        <p:cNvGrpSpPr/>
        <p:nvPr/>
      </p:nvGrpSpPr>
      <p:grpSpPr>
        <a:xfrm>
          <a:off x="0" y="0"/>
          <a:ext cx="0" cy="0"/>
          <a:chOff x="0" y="0"/>
          <a:chExt cx="0" cy="0"/>
        </a:xfrm>
      </p:grpSpPr>
      <p:sp>
        <p:nvSpPr>
          <p:cNvPr id="4" name="Zástupný text 3">
            <a:extLst>
              <a:ext uri="{FF2B5EF4-FFF2-40B4-BE49-F238E27FC236}">
                <a16:creationId xmlns:a16="http://schemas.microsoft.com/office/drawing/2014/main" id="{91A3A5AD-4FA9-07A0-C9B7-E15812676B54}"/>
              </a:ext>
            </a:extLst>
          </p:cNvPr>
          <p:cNvSpPr>
            <a:spLocks noGrp="1"/>
          </p:cNvSpPr>
          <p:nvPr>
            <p:ph type="body" sz="half" idx="2"/>
          </p:nvPr>
        </p:nvSpPr>
        <p:spPr>
          <a:xfrm>
            <a:off x="839788" y="4066850"/>
            <a:ext cx="3932237" cy="2277626"/>
          </a:xfrm>
        </p:spPr>
        <p:txBody>
          <a:bodyPr/>
          <a:lstStyle/>
          <a:p>
            <a:pPr marL="285750" indent="-285750">
              <a:buFont typeface="Arial" panose="020B0604020202020204" pitchFamily="34" charset="0"/>
              <a:buChar char="•"/>
            </a:pPr>
            <a:r>
              <a:rPr lang="sk-SK" dirty="0"/>
              <a:t>Abnormálny vývoj </a:t>
            </a:r>
            <a:r>
              <a:rPr lang="sk-SK" dirty="0" err="1"/>
              <a:t>odontoblastov</a:t>
            </a:r>
            <a:r>
              <a:rPr lang="sk-SK" dirty="0"/>
              <a:t> → porucha ukladania </a:t>
            </a:r>
            <a:r>
              <a:rPr lang="sk-SK" dirty="0" err="1"/>
              <a:t>dentínu</a:t>
            </a:r>
            <a:endParaRPr lang="sk-SK" dirty="0"/>
          </a:p>
          <a:p>
            <a:pPr marL="285750" indent="-285750">
              <a:buFont typeface="Arial" panose="020B0604020202020204" pitchFamily="34" charset="0"/>
              <a:buChar char="•"/>
            </a:pPr>
            <a:r>
              <a:rPr lang="pt-BR" dirty="0"/>
              <a:t>Hypomineralizácia a nepravidelná dentínová matrix</a:t>
            </a:r>
            <a:endParaRPr lang="sk-SK" dirty="0"/>
          </a:p>
          <a:p>
            <a:pPr marL="285750" indent="-285750">
              <a:buFont typeface="Arial" panose="020B0604020202020204" pitchFamily="34" charset="0"/>
              <a:buChar char="•"/>
            </a:pPr>
            <a:r>
              <a:rPr lang="sk-SK" dirty="0"/>
              <a:t>Znížená pevnosť, zlá väzba na sklovinu</a:t>
            </a:r>
          </a:p>
          <a:p>
            <a:pPr marL="285750" indent="-285750">
              <a:buFont typeface="Arial" panose="020B0604020202020204" pitchFamily="34" charset="0"/>
              <a:buChar char="•"/>
            </a:pPr>
            <a:r>
              <a:rPr lang="sk-SK" dirty="0" err="1"/>
              <a:t>Obliterácia</a:t>
            </a:r>
            <a:r>
              <a:rPr lang="sk-SK" dirty="0"/>
              <a:t> pulpy a koreňových kanálikov</a:t>
            </a:r>
          </a:p>
          <a:p>
            <a:pPr marL="285750" indent="-285750">
              <a:buFont typeface="Arial" panose="020B0604020202020204" pitchFamily="34" charset="0"/>
              <a:buChar char="•"/>
            </a:pPr>
            <a:r>
              <a:rPr lang="sk-SK" dirty="0"/>
              <a:t>Rýchle opotrebovanie korunky zuba</a:t>
            </a:r>
          </a:p>
        </p:txBody>
      </p:sp>
      <p:sp>
        <p:nvSpPr>
          <p:cNvPr id="8" name="Zástupný objekt pre obrázok 7">
            <a:extLst>
              <a:ext uri="{FF2B5EF4-FFF2-40B4-BE49-F238E27FC236}">
                <a16:creationId xmlns:a16="http://schemas.microsoft.com/office/drawing/2014/main" id="{F1CA0710-8AE4-CF88-F875-000AFEA86EEF}"/>
              </a:ext>
            </a:extLst>
          </p:cNvPr>
          <p:cNvSpPr>
            <a:spLocks noGrp="1"/>
          </p:cNvSpPr>
          <p:nvPr>
            <p:ph type="pic" idx="1"/>
          </p:nvPr>
        </p:nvSpPr>
        <p:spPr/>
      </p:sp>
      <p:pic>
        <p:nvPicPr>
          <p:cNvPr id="10" name="Obrázok 9">
            <a:extLst>
              <a:ext uri="{FF2B5EF4-FFF2-40B4-BE49-F238E27FC236}">
                <a16:creationId xmlns:a16="http://schemas.microsoft.com/office/drawing/2014/main" id="{CF83E256-C4B0-4902-C79B-7D079910878F}"/>
              </a:ext>
            </a:extLst>
          </p:cNvPr>
          <p:cNvPicPr>
            <a:picLocks noChangeAspect="1"/>
          </p:cNvPicPr>
          <p:nvPr/>
        </p:nvPicPr>
        <p:blipFill>
          <a:blip r:embed="rId2"/>
          <a:stretch>
            <a:fillRect/>
          </a:stretch>
        </p:blipFill>
        <p:spPr>
          <a:xfrm>
            <a:off x="3002314" y="217684"/>
            <a:ext cx="9092486" cy="3791416"/>
          </a:xfrm>
          <a:prstGeom prst="rect">
            <a:avLst/>
          </a:prstGeom>
        </p:spPr>
      </p:pic>
      <p:sp>
        <p:nvSpPr>
          <p:cNvPr id="2" name="Nadpis 1">
            <a:extLst>
              <a:ext uri="{FF2B5EF4-FFF2-40B4-BE49-F238E27FC236}">
                <a16:creationId xmlns:a16="http://schemas.microsoft.com/office/drawing/2014/main" id="{C7E7D5EE-7B34-68D5-34B4-A76421F4851A}"/>
              </a:ext>
            </a:extLst>
          </p:cNvPr>
          <p:cNvSpPr>
            <a:spLocks noGrp="1"/>
          </p:cNvSpPr>
          <p:nvPr>
            <p:ph type="title"/>
          </p:nvPr>
        </p:nvSpPr>
        <p:spPr>
          <a:xfrm>
            <a:off x="309436" y="457200"/>
            <a:ext cx="3932237" cy="1170432"/>
          </a:xfrm>
        </p:spPr>
        <p:txBody>
          <a:bodyPr/>
          <a:lstStyle/>
          <a:p>
            <a:r>
              <a:rPr lang="sk-SK" dirty="0" err="1"/>
              <a:t>Dentinogenesis</a:t>
            </a:r>
            <a:r>
              <a:rPr lang="sk-SK" dirty="0"/>
              <a:t> </a:t>
            </a:r>
            <a:r>
              <a:rPr lang="sk-SK" dirty="0" err="1"/>
              <a:t>imperfecta</a:t>
            </a:r>
            <a:endParaRPr lang="sk-SK" dirty="0"/>
          </a:p>
        </p:txBody>
      </p:sp>
      <p:sp>
        <p:nvSpPr>
          <p:cNvPr id="11" name="BlokTextu 10">
            <a:extLst>
              <a:ext uri="{FF2B5EF4-FFF2-40B4-BE49-F238E27FC236}">
                <a16:creationId xmlns:a16="http://schemas.microsoft.com/office/drawing/2014/main" id="{DD9DAD22-E5B7-9B77-32E1-32E7F5D148E4}"/>
              </a:ext>
            </a:extLst>
          </p:cNvPr>
          <p:cNvSpPr txBox="1"/>
          <p:nvPr/>
        </p:nvSpPr>
        <p:spPr>
          <a:xfrm>
            <a:off x="6208294" y="4778841"/>
            <a:ext cx="3493008" cy="649250"/>
          </a:xfrm>
          <a:prstGeom prst="rect">
            <a:avLst/>
          </a:prstGeom>
          <a:noFill/>
        </p:spPr>
        <p:txBody>
          <a:bodyPr wrap="square" rtlCol="0">
            <a:spAutoFit/>
          </a:bodyPr>
          <a:lstStyle/>
          <a:p>
            <a:r>
              <a:rPr lang="sk-SK" dirty="0"/>
              <a:t>https://www.intechopen.com/chapters/88964</a:t>
            </a:r>
          </a:p>
        </p:txBody>
      </p:sp>
    </p:spTree>
    <p:extLst>
      <p:ext uri="{BB962C8B-B14F-4D97-AF65-F5344CB8AC3E}">
        <p14:creationId xmlns:p14="http://schemas.microsoft.com/office/powerpoint/2010/main" val="17543113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26AA3-3446-D398-6BCC-A0EBDB57F00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54758CB-3006-E431-431E-6BD3FE02AA48}"/>
              </a:ext>
            </a:extLst>
          </p:cNvPr>
          <p:cNvSpPr>
            <a:spLocks noGrp="1"/>
          </p:cNvSpPr>
          <p:nvPr>
            <p:ph type="title"/>
          </p:nvPr>
        </p:nvSpPr>
        <p:spPr>
          <a:xfrm>
            <a:off x="839788" y="457200"/>
            <a:ext cx="3932237" cy="1170432"/>
          </a:xfrm>
        </p:spPr>
        <p:txBody>
          <a:bodyPr/>
          <a:lstStyle/>
          <a:p>
            <a:r>
              <a:rPr lang="sk-SK" dirty="0" err="1"/>
              <a:t>Dentinogenesis</a:t>
            </a:r>
            <a:r>
              <a:rPr lang="sk-SK" dirty="0"/>
              <a:t> </a:t>
            </a:r>
            <a:r>
              <a:rPr lang="sk-SK" dirty="0" err="1"/>
              <a:t>imperfecta</a:t>
            </a:r>
            <a:endParaRPr lang="sk-SK" dirty="0"/>
          </a:p>
        </p:txBody>
      </p:sp>
      <p:pic>
        <p:nvPicPr>
          <p:cNvPr id="6" name="Zástupný objekt pre obrázok 5">
            <a:extLst>
              <a:ext uri="{FF2B5EF4-FFF2-40B4-BE49-F238E27FC236}">
                <a16:creationId xmlns:a16="http://schemas.microsoft.com/office/drawing/2014/main" id="{87B95823-46C7-141B-E562-EBE8DF9E76F5}"/>
              </a:ext>
            </a:extLst>
          </p:cNvPr>
          <p:cNvPicPr>
            <a:picLocks noGrp="1" noChangeAspect="1"/>
          </p:cNvPicPr>
          <p:nvPr>
            <p:ph type="pic" idx="1"/>
          </p:nvPr>
        </p:nvPicPr>
        <p:blipFill>
          <a:blip r:embed="rId2"/>
          <a:srcRect t="5685" b="5685"/>
          <a:stretch/>
        </p:blipFill>
        <p:spPr>
          <a:xfrm>
            <a:off x="4499623" y="457200"/>
            <a:ext cx="7527269" cy="5943600"/>
          </a:xfrm>
          <a:prstGeom prst="rect">
            <a:avLst/>
          </a:prstGeom>
        </p:spPr>
      </p:pic>
      <p:sp>
        <p:nvSpPr>
          <p:cNvPr id="4" name="Zástupný text 3">
            <a:extLst>
              <a:ext uri="{FF2B5EF4-FFF2-40B4-BE49-F238E27FC236}">
                <a16:creationId xmlns:a16="http://schemas.microsoft.com/office/drawing/2014/main" id="{39102072-4754-597B-5C2E-2DCCEACFCD6D}"/>
              </a:ext>
            </a:extLst>
          </p:cNvPr>
          <p:cNvSpPr>
            <a:spLocks noGrp="1"/>
          </p:cNvSpPr>
          <p:nvPr>
            <p:ph type="body" sz="half" idx="2"/>
          </p:nvPr>
        </p:nvSpPr>
        <p:spPr/>
        <p:txBody>
          <a:bodyPr/>
          <a:lstStyle/>
          <a:p>
            <a:pPr marL="285750" indent="-285750">
              <a:buFont typeface="Arial" panose="020B0604020202020204" pitchFamily="34" charset="0"/>
              <a:buChar char="•"/>
            </a:pPr>
            <a:r>
              <a:rPr lang="sk-SK" dirty="0"/>
              <a:t>Zuby sfarbené: modrosivé, jantárovo-hnedé, priesvitné</a:t>
            </a:r>
          </a:p>
          <a:p>
            <a:pPr marL="285750" indent="-285750">
              <a:buFont typeface="Arial" panose="020B0604020202020204" pitchFamily="34" charset="0"/>
              <a:buChar char="•"/>
            </a:pPr>
            <a:r>
              <a:rPr lang="sk-SK" dirty="0"/>
              <a:t>Korunky krátke, zubaté, ľahko sa odlamujú</a:t>
            </a:r>
          </a:p>
          <a:p>
            <a:pPr marL="285750" indent="-285750">
              <a:buFont typeface="Arial" panose="020B0604020202020204" pitchFamily="34" charset="0"/>
              <a:buChar char="•"/>
            </a:pPr>
            <a:r>
              <a:rPr lang="sk-SK" dirty="0"/>
              <a:t>Zvýšená </a:t>
            </a:r>
            <a:r>
              <a:rPr lang="sk-SK" dirty="0" err="1"/>
              <a:t>kazivosť</a:t>
            </a:r>
            <a:r>
              <a:rPr lang="sk-SK" dirty="0"/>
              <a:t> a citlivosť</a:t>
            </a:r>
          </a:p>
          <a:p>
            <a:pPr marL="285750" indent="-285750">
              <a:buFont typeface="Arial" panose="020B0604020202020204" pitchFamily="34" charset="0"/>
              <a:buChar char="•"/>
            </a:pPr>
            <a:r>
              <a:rPr lang="sk-SK" dirty="0"/>
              <a:t>Röntgen: zúžené alebo chýbajúce pulpy, krátke korene</a:t>
            </a:r>
          </a:p>
          <a:p>
            <a:pPr marL="285750" indent="-285750">
              <a:buFont typeface="Arial" panose="020B0604020202020204" pitchFamily="34" charset="0"/>
              <a:buChar char="•"/>
            </a:pPr>
            <a:r>
              <a:rPr lang="sk-SK" dirty="0"/>
              <a:t>Estetické a funkčné problémy už v detstve</a:t>
            </a:r>
          </a:p>
        </p:txBody>
      </p:sp>
      <p:sp>
        <p:nvSpPr>
          <p:cNvPr id="7" name="BlokTextu 6">
            <a:extLst>
              <a:ext uri="{FF2B5EF4-FFF2-40B4-BE49-F238E27FC236}">
                <a16:creationId xmlns:a16="http://schemas.microsoft.com/office/drawing/2014/main" id="{25E8B7D7-5A75-42AB-7D86-DBAA0803C203}"/>
              </a:ext>
            </a:extLst>
          </p:cNvPr>
          <p:cNvSpPr txBox="1"/>
          <p:nvPr/>
        </p:nvSpPr>
        <p:spPr>
          <a:xfrm>
            <a:off x="1059402" y="5161019"/>
            <a:ext cx="3493008" cy="649250"/>
          </a:xfrm>
          <a:prstGeom prst="rect">
            <a:avLst/>
          </a:prstGeom>
          <a:noFill/>
        </p:spPr>
        <p:txBody>
          <a:bodyPr wrap="square" rtlCol="0">
            <a:spAutoFit/>
          </a:bodyPr>
          <a:lstStyle/>
          <a:p>
            <a:r>
              <a:rPr lang="sk-SK" dirty="0"/>
              <a:t>https://www.intechopen.com/chapters/88964</a:t>
            </a:r>
          </a:p>
        </p:txBody>
      </p:sp>
    </p:spTree>
    <p:extLst>
      <p:ext uri="{BB962C8B-B14F-4D97-AF65-F5344CB8AC3E}">
        <p14:creationId xmlns:p14="http://schemas.microsoft.com/office/powerpoint/2010/main" val="1774316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dpis 1">
            <a:extLst>
              <a:ext uri="{FF2B5EF4-FFF2-40B4-BE49-F238E27FC236}">
                <a16:creationId xmlns:a16="http://schemas.microsoft.com/office/drawing/2014/main" id="{B778353C-C4A9-B782-A767-1A9868A39C5A}"/>
              </a:ext>
            </a:extLst>
          </p:cNvPr>
          <p:cNvSpPr>
            <a:spLocks noGrp="1" noChangeArrowheads="1"/>
          </p:cNvSpPr>
          <p:nvPr>
            <p:ph type="title"/>
          </p:nvPr>
        </p:nvSpPr>
        <p:spPr/>
        <p:txBody>
          <a:bodyPr/>
          <a:lstStyle/>
          <a:p>
            <a:r>
              <a:rPr lang="sk-SK" altLang="sk-SK"/>
              <a:t>Disorders of tooth development and eruption</a:t>
            </a:r>
          </a:p>
        </p:txBody>
      </p:sp>
      <p:sp>
        <p:nvSpPr>
          <p:cNvPr id="80899" name="Zástupný symbol obsahu 2">
            <a:extLst>
              <a:ext uri="{FF2B5EF4-FFF2-40B4-BE49-F238E27FC236}">
                <a16:creationId xmlns:a16="http://schemas.microsoft.com/office/drawing/2014/main" id="{7D702455-E0D6-7243-8C90-D0CD27B794AB}"/>
              </a:ext>
            </a:extLst>
          </p:cNvPr>
          <p:cNvSpPr>
            <a:spLocks noGrp="1" noChangeArrowheads="1"/>
          </p:cNvSpPr>
          <p:nvPr>
            <p:ph idx="1"/>
          </p:nvPr>
        </p:nvSpPr>
        <p:spPr>
          <a:xfrm>
            <a:off x="1847850" y="2362200"/>
            <a:ext cx="8591550" cy="3733800"/>
          </a:xfrm>
        </p:spPr>
        <p:txBody>
          <a:bodyPr/>
          <a:lstStyle/>
          <a:p>
            <a:r>
              <a:rPr lang="sk-SK" altLang="sk-SK" sz="2000"/>
              <a:t>Disturbances in tooth eruption</a:t>
            </a:r>
          </a:p>
          <a:p>
            <a:pPr lvl="2"/>
            <a:r>
              <a:rPr lang="sk-SK" altLang="sk-SK"/>
              <a:t>late</a:t>
            </a:r>
          </a:p>
          <a:p>
            <a:pPr lvl="2"/>
            <a:r>
              <a:rPr lang="sk-SK" altLang="sk-SK"/>
              <a:t>obstructed</a:t>
            </a:r>
          </a:p>
          <a:p>
            <a:pPr lvl="2"/>
            <a:r>
              <a:rPr lang="sk-SK" altLang="sk-SK"/>
              <a:t>premature</a:t>
            </a:r>
          </a:p>
        </p:txBody>
      </p:sp>
      <p:pic>
        <p:nvPicPr>
          <p:cNvPr id="80900" name="Picture 2" descr="C:\Users\eva\Desktop\487228_134740540056475_137852916_n.jpg">
            <a:extLst>
              <a:ext uri="{FF2B5EF4-FFF2-40B4-BE49-F238E27FC236}">
                <a16:creationId xmlns:a16="http://schemas.microsoft.com/office/drawing/2014/main" id="{F87ABC34-692D-33D0-F227-3E64F8188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275" y="3068639"/>
            <a:ext cx="24463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F77F4005-64DA-541B-7B9B-8CD795637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15888"/>
            <a:ext cx="1379538"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321B01AD-AA42-9556-792A-210D97A1E92F}"/>
              </a:ext>
            </a:extLst>
          </p:cNvPr>
          <p:cNvSpPr>
            <a:spLocks noGrp="1" noChangeArrowheads="1"/>
          </p:cNvSpPr>
          <p:nvPr>
            <p:ph type="title"/>
          </p:nvPr>
        </p:nvSpPr>
        <p:spPr>
          <a:xfrm>
            <a:off x="3143250" y="476250"/>
            <a:ext cx="4751388" cy="865188"/>
          </a:xfrm>
        </p:spPr>
        <p:txBody>
          <a:bodyPr/>
          <a:lstStyle/>
          <a:p>
            <a:pPr eaLnBrk="1" hangingPunct="1"/>
            <a:r>
              <a:rPr lang="sk-SK" altLang="sk-SK" b="1"/>
              <a:t>Dental caries</a:t>
            </a:r>
            <a:endParaRPr lang="cs-CZ" altLang="sk-SK" b="1"/>
          </a:p>
        </p:txBody>
      </p:sp>
      <p:sp>
        <p:nvSpPr>
          <p:cNvPr id="10244" name="Rectangle 3">
            <a:extLst>
              <a:ext uri="{FF2B5EF4-FFF2-40B4-BE49-F238E27FC236}">
                <a16:creationId xmlns:a16="http://schemas.microsoft.com/office/drawing/2014/main" id="{EDF03B3F-E1B1-DC34-102D-8A6BEA121A9D}"/>
              </a:ext>
            </a:extLst>
          </p:cNvPr>
          <p:cNvSpPr>
            <a:spLocks noGrp="1" noChangeArrowheads="1"/>
          </p:cNvSpPr>
          <p:nvPr>
            <p:ph type="body" idx="1"/>
          </p:nvPr>
        </p:nvSpPr>
        <p:spPr>
          <a:xfrm>
            <a:off x="2743200" y="1295400"/>
            <a:ext cx="7772400" cy="4114800"/>
          </a:xfrm>
        </p:spPr>
        <p:txBody>
          <a:bodyPr>
            <a:normAutofit fontScale="92500" lnSpcReduction="10000"/>
          </a:bodyPr>
          <a:lstStyle/>
          <a:p>
            <a:pPr eaLnBrk="1" hangingPunct="1">
              <a:spcBef>
                <a:spcPct val="0"/>
              </a:spcBef>
              <a:buSzTx/>
              <a:buFontTx/>
              <a:buNone/>
            </a:pPr>
            <a:endParaRPr lang="sk-SK" altLang="sk-SK" sz="1600" b="1"/>
          </a:p>
          <a:p>
            <a:pPr eaLnBrk="1" hangingPunct="1">
              <a:lnSpc>
                <a:spcPct val="80000"/>
              </a:lnSpc>
            </a:pPr>
            <a:r>
              <a:rPr lang="en-US" altLang="sk-SK" sz="1800"/>
              <a:t>tooth decay, cavity </a:t>
            </a:r>
          </a:p>
          <a:p>
            <a:pPr eaLnBrk="1" hangingPunct="1">
              <a:lnSpc>
                <a:spcPct val="80000"/>
              </a:lnSpc>
            </a:pPr>
            <a:r>
              <a:rPr lang="en-US" altLang="sk-SK" sz="1800"/>
              <a:t>damage of the heard tooth structure (enamel, dentin, cementum)</a:t>
            </a:r>
          </a:p>
          <a:p>
            <a:pPr eaLnBrk="1" hangingPunct="1">
              <a:lnSpc>
                <a:spcPct val="80000"/>
              </a:lnSpc>
            </a:pPr>
            <a:endParaRPr lang="en-US" altLang="sk-SK" sz="1800"/>
          </a:p>
          <a:p>
            <a:pPr eaLnBrk="1" hangingPunct="1">
              <a:lnSpc>
                <a:spcPct val="80000"/>
              </a:lnSpc>
              <a:buFontTx/>
              <a:buNone/>
            </a:pPr>
            <a:r>
              <a:rPr lang="en-US" altLang="sk-SK" sz="1800"/>
              <a:t>Cause</a:t>
            </a:r>
          </a:p>
          <a:p>
            <a:pPr eaLnBrk="1" hangingPunct="1">
              <a:lnSpc>
                <a:spcPct val="80000"/>
              </a:lnSpc>
            </a:pPr>
            <a:r>
              <a:rPr lang="en-US" altLang="sk-SK" sz="1800"/>
              <a:t>bacteria: Streptococus muttant, Lactobacillus...</a:t>
            </a:r>
          </a:p>
          <a:p>
            <a:pPr eaLnBrk="1" hangingPunct="1">
              <a:lnSpc>
                <a:spcPct val="80000"/>
              </a:lnSpc>
            </a:pPr>
            <a:endParaRPr lang="en-US" altLang="sk-SK" sz="1800"/>
          </a:p>
          <a:p>
            <a:pPr eaLnBrk="1" hangingPunct="1">
              <a:lnSpc>
                <a:spcPct val="80000"/>
              </a:lnSpc>
              <a:buFontTx/>
              <a:buNone/>
            </a:pPr>
            <a:r>
              <a:rPr lang="en-US" altLang="sk-SK" sz="1800"/>
              <a:t>Risk factors</a:t>
            </a:r>
          </a:p>
          <a:p>
            <a:pPr eaLnBrk="1" hangingPunct="1">
              <a:lnSpc>
                <a:spcPct val="80000"/>
              </a:lnSpc>
            </a:pPr>
            <a:r>
              <a:rPr lang="en-US" altLang="sk-SK" sz="1800"/>
              <a:t>sugar: saccharine, starch, glucose, fructose – converted by bacterias into lactic acid</a:t>
            </a:r>
          </a:p>
          <a:p>
            <a:pPr eaLnBrk="1" hangingPunct="1">
              <a:lnSpc>
                <a:spcPct val="80000"/>
              </a:lnSpc>
            </a:pPr>
            <a:r>
              <a:rPr lang="en-US" altLang="sk-SK" sz="1800"/>
              <a:t>Bacteria + acid + food debris + saliva </a:t>
            </a:r>
            <a:r>
              <a:rPr lang="en-US" altLang="sk-SK" sz="1800">
                <a:sym typeface="Symbol" panose="05050102010706020507" pitchFamily="18" charset="2"/>
              </a:rPr>
              <a:t></a:t>
            </a:r>
            <a:r>
              <a:rPr lang="en-US" altLang="sk-SK" sz="1800"/>
              <a:t> plaque </a:t>
            </a:r>
            <a:r>
              <a:rPr lang="en-US" altLang="sk-SK" sz="1800">
                <a:sym typeface="Symbol" panose="05050102010706020507" pitchFamily="18" charset="2"/>
              </a:rPr>
              <a:t></a:t>
            </a:r>
            <a:r>
              <a:rPr lang="en-US" altLang="sk-SK" sz="1800"/>
              <a:t>  mineralization into tartar</a:t>
            </a:r>
          </a:p>
          <a:p>
            <a:pPr eaLnBrk="1" hangingPunct="1">
              <a:lnSpc>
                <a:spcPct val="80000"/>
              </a:lnSpc>
            </a:pPr>
            <a:endParaRPr lang="en-US" altLang="sk-SK" sz="1800"/>
          </a:p>
          <a:p>
            <a:pPr eaLnBrk="1" hangingPunct="1">
              <a:lnSpc>
                <a:spcPct val="80000"/>
              </a:lnSpc>
              <a:buFontTx/>
              <a:buNone/>
            </a:pPr>
            <a:r>
              <a:rPr lang="en-US" altLang="sk-SK" sz="1800"/>
              <a:t>Signs, symptoms and consequences</a:t>
            </a:r>
          </a:p>
          <a:p>
            <a:pPr eaLnBrk="1" hangingPunct="1">
              <a:lnSpc>
                <a:spcPct val="80000"/>
              </a:lnSpc>
            </a:pPr>
            <a:r>
              <a:rPr lang="en-US" altLang="sk-SK" sz="1800"/>
              <a:t>pain, infection, loss of tooth</a:t>
            </a:r>
          </a:p>
          <a:p>
            <a:pPr eaLnBrk="1" hangingPunct="1">
              <a:lnSpc>
                <a:spcPct val="80000"/>
              </a:lnSpc>
            </a:pPr>
            <a:endParaRPr lang="en-US" altLang="sk-SK" sz="1800"/>
          </a:p>
        </p:txBody>
      </p:sp>
      <p:pic>
        <p:nvPicPr>
          <p:cNvPr id="10245" name="Picture 5">
            <a:extLst>
              <a:ext uri="{FF2B5EF4-FFF2-40B4-BE49-F238E27FC236}">
                <a16:creationId xmlns:a16="http://schemas.microsoft.com/office/drawing/2014/main" id="{75F9A17C-1D81-F4C7-2C12-88C7A344B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326" y="4437063"/>
            <a:ext cx="266382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Nadpis 1">
            <a:extLst>
              <a:ext uri="{FF2B5EF4-FFF2-40B4-BE49-F238E27FC236}">
                <a16:creationId xmlns:a16="http://schemas.microsoft.com/office/drawing/2014/main" id="{06F7095C-C921-35BC-48F3-79E3B178A431}"/>
              </a:ext>
            </a:extLst>
          </p:cNvPr>
          <p:cNvSpPr>
            <a:spLocks noGrp="1" noChangeArrowheads="1"/>
          </p:cNvSpPr>
          <p:nvPr>
            <p:ph type="title"/>
          </p:nvPr>
        </p:nvSpPr>
        <p:spPr/>
        <p:txBody>
          <a:bodyPr/>
          <a:lstStyle/>
          <a:p>
            <a:r>
              <a:rPr lang="sk-SK" altLang="sk-SK"/>
              <a:t>Disorders of tooth development and eruption</a:t>
            </a:r>
          </a:p>
        </p:txBody>
      </p:sp>
      <p:sp>
        <p:nvSpPr>
          <p:cNvPr id="81923" name="Zástupný text 2">
            <a:extLst>
              <a:ext uri="{FF2B5EF4-FFF2-40B4-BE49-F238E27FC236}">
                <a16:creationId xmlns:a16="http://schemas.microsoft.com/office/drawing/2014/main" id="{B03795D5-5A40-81B2-CD63-13A9B8DE76B8}"/>
              </a:ext>
            </a:extLst>
          </p:cNvPr>
          <p:cNvSpPr>
            <a:spLocks noGrp="1" noChangeArrowheads="1"/>
          </p:cNvSpPr>
          <p:nvPr>
            <p:ph type="body" idx="1"/>
          </p:nvPr>
        </p:nvSpPr>
        <p:spPr>
          <a:xfrm>
            <a:off x="1981200" y="1535114"/>
            <a:ext cx="4040188" cy="454025"/>
          </a:xfrm>
        </p:spPr>
        <p:txBody>
          <a:bodyPr/>
          <a:lstStyle/>
          <a:p>
            <a:r>
              <a:rPr lang="sk-SK" altLang="sk-SK"/>
              <a:t>neonatal teeth</a:t>
            </a:r>
          </a:p>
        </p:txBody>
      </p:sp>
      <p:sp>
        <p:nvSpPr>
          <p:cNvPr id="81924" name="Zástupný objekt pre obsah 3">
            <a:extLst>
              <a:ext uri="{FF2B5EF4-FFF2-40B4-BE49-F238E27FC236}">
                <a16:creationId xmlns:a16="http://schemas.microsoft.com/office/drawing/2014/main" id="{3467CED5-BFE4-8488-589F-819481172258}"/>
              </a:ext>
            </a:extLst>
          </p:cNvPr>
          <p:cNvSpPr>
            <a:spLocks noGrp="1" noChangeArrowheads="1"/>
          </p:cNvSpPr>
          <p:nvPr>
            <p:ph sz="half" idx="2"/>
          </p:nvPr>
        </p:nvSpPr>
        <p:spPr>
          <a:xfrm>
            <a:off x="1981200" y="2430464"/>
            <a:ext cx="4040188" cy="3951287"/>
          </a:xfrm>
        </p:spPr>
        <p:txBody>
          <a:bodyPr/>
          <a:lstStyle/>
          <a:p>
            <a:r>
              <a:rPr lang="sk-SK" altLang="sk-SK"/>
              <a:t>at birth</a:t>
            </a:r>
          </a:p>
        </p:txBody>
      </p:sp>
      <p:sp>
        <p:nvSpPr>
          <p:cNvPr id="81925" name="Zástupný text 4">
            <a:extLst>
              <a:ext uri="{FF2B5EF4-FFF2-40B4-BE49-F238E27FC236}">
                <a16:creationId xmlns:a16="http://schemas.microsoft.com/office/drawing/2014/main" id="{869C3D23-0806-2626-7091-16952AEE2B82}"/>
              </a:ext>
            </a:extLst>
          </p:cNvPr>
          <p:cNvSpPr>
            <a:spLocks noGrp="1" noChangeArrowheads="1"/>
          </p:cNvSpPr>
          <p:nvPr>
            <p:ph type="body" sz="quarter" idx="3"/>
          </p:nvPr>
        </p:nvSpPr>
        <p:spPr>
          <a:xfrm>
            <a:off x="6169026" y="1535114"/>
            <a:ext cx="4041775" cy="454025"/>
          </a:xfrm>
        </p:spPr>
        <p:txBody>
          <a:bodyPr/>
          <a:lstStyle/>
          <a:p>
            <a:r>
              <a:rPr lang="sk-SK" altLang="sk-SK"/>
              <a:t>natal teeth</a:t>
            </a:r>
          </a:p>
        </p:txBody>
      </p:sp>
      <p:sp>
        <p:nvSpPr>
          <p:cNvPr id="81926" name="Zástupný objekt pre obsah 5">
            <a:extLst>
              <a:ext uri="{FF2B5EF4-FFF2-40B4-BE49-F238E27FC236}">
                <a16:creationId xmlns:a16="http://schemas.microsoft.com/office/drawing/2014/main" id="{50BE4095-32C3-C256-B259-8B2633AE6322}"/>
              </a:ext>
            </a:extLst>
          </p:cNvPr>
          <p:cNvSpPr>
            <a:spLocks noGrp="1" noChangeArrowheads="1"/>
          </p:cNvSpPr>
          <p:nvPr>
            <p:ph sz="quarter" idx="4"/>
          </p:nvPr>
        </p:nvSpPr>
        <p:spPr>
          <a:xfrm>
            <a:off x="6169026" y="2430464"/>
            <a:ext cx="4041775" cy="3951287"/>
          </a:xfrm>
        </p:spPr>
        <p:txBody>
          <a:bodyPr/>
          <a:lstStyle/>
          <a:p>
            <a:r>
              <a:rPr lang="sk-SK" altLang="sk-SK"/>
              <a:t>up to 1st month</a:t>
            </a:r>
          </a:p>
        </p:txBody>
      </p:sp>
      <p:pic>
        <p:nvPicPr>
          <p:cNvPr id="81927" name="Obrázok 9">
            <a:extLst>
              <a:ext uri="{FF2B5EF4-FFF2-40B4-BE49-F238E27FC236}">
                <a16:creationId xmlns:a16="http://schemas.microsoft.com/office/drawing/2014/main" id="{70CB4903-BBE5-D18C-B0A2-BC3D06C8F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26" y="2962276"/>
            <a:ext cx="41624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BlokTextu 10">
            <a:extLst>
              <a:ext uri="{FF2B5EF4-FFF2-40B4-BE49-F238E27FC236}">
                <a16:creationId xmlns:a16="http://schemas.microsoft.com/office/drawing/2014/main" id="{B935EA2A-ADBA-C97B-AFE7-ABD9F6ECFB71}"/>
              </a:ext>
            </a:extLst>
          </p:cNvPr>
          <p:cNvSpPr txBox="1">
            <a:spLocks noChangeArrowheads="1"/>
          </p:cNvSpPr>
          <p:nvPr/>
        </p:nvSpPr>
        <p:spPr bwMode="auto">
          <a:xfrm>
            <a:off x="1889126" y="6092825"/>
            <a:ext cx="87788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sk-SK" altLang="sk-SK" sz="1600">
                <a:latin typeface="Times New Roman" panose="02020603050405020304" pitchFamily="18" charset="0"/>
                <a:hlinkClick r:id="rId3"/>
              </a:rPr>
              <a:t>https://www.researchgate.net/publication/285588021_Natal_and_neonatal_teeth_Literature_review_and_report_of_seven_cases_in_a_Nigerian_Tertiary_Hospital/figures?lo=1</a:t>
            </a:r>
            <a:r>
              <a:rPr lang="sk-SK" altLang="sk-SK" sz="1600">
                <a:latin typeface="Times New Roman" panose="02020603050405020304" pitchFamily="18" charset="0"/>
              </a:rPr>
              <a:t> </a:t>
            </a:r>
          </a:p>
        </p:txBody>
      </p:sp>
      <p:pic>
        <p:nvPicPr>
          <p:cNvPr id="81929" name="Obrázok 11">
            <a:extLst>
              <a:ext uri="{FF2B5EF4-FFF2-40B4-BE49-F238E27FC236}">
                <a16:creationId xmlns:a16="http://schemas.microsoft.com/office/drawing/2014/main" id="{25D8BB22-D4AD-B4FC-24B3-DA7115A60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189" y="3090863"/>
            <a:ext cx="433387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dpis 1">
            <a:extLst>
              <a:ext uri="{FF2B5EF4-FFF2-40B4-BE49-F238E27FC236}">
                <a16:creationId xmlns:a16="http://schemas.microsoft.com/office/drawing/2014/main" id="{8A95E9DF-3215-2010-2E64-7EC77BBBC865}"/>
              </a:ext>
            </a:extLst>
          </p:cNvPr>
          <p:cNvSpPr>
            <a:spLocks noGrp="1"/>
          </p:cNvSpPr>
          <p:nvPr>
            <p:ph type="ctrTitle"/>
          </p:nvPr>
        </p:nvSpPr>
        <p:spPr/>
        <p:txBody>
          <a:bodyPr/>
          <a:lstStyle/>
          <a:p>
            <a:pPr eaLnBrk="1" hangingPunct="1"/>
            <a:r>
              <a:rPr lang="sk-SK" altLang="sk-SK" sz="2800" b="1"/>
              <a:t>Ústna dutina a jazyk</a:t>
            </a:r>
          </a:p>
        </p:txBody>
      </p:sp>
      <p:sp>
        <p:nvSpPr>
          <p:cNvPr id="3" name="Podnadpis 2">
            <a:extLst>
              <a:ext uri="{FF2B5EF4-FFF2-40B4-BE49-F238E27FC236}">
                <a16:creationId xmlns:a16="http://schemas.microsoft.com/office/drawing/2014/main" id="{EBFA1608-7CAC-EC82-774D-0135D608EF07}"/>
              </a:ext>
            </a:extLst>
          </p:cNvPr>
          <p:cNvSpPr>
            <a:spLocks noGrp="1"/>
          </p:cNvSpPr>
          <p:nvPr>
            <p:ph type="subTitle" idx="1"/>
          </p:nvPr>
        </p:nvSpPr>
        <p:spPr/>
        <p:txBody>
          <a:bodyPr rtlCol="0">
            <a:normAutofit/>
          </a:bodyPr>
          <a:lstStyle/>
          <a:p>
            <a:pPr>
              <a:defRPr/>
            </a:pPr>
            <a:endParaRPr lang="sk-SK"/>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a:extLst>
              <a:ext uri="{FF2B5EF4-FFF2-40B4-BE49-F238E27FC236}">
                <a16:creationId xmlns:a16="http://schemas.microsoft.com/office/drawing/2014/main" id="{234F397B-B40A-4C26-8EBC-4145EF49BEBB}"/>
              </a:ext>
            </a:extLst>
          </p:cNvPr>
          <p:cNvSpPr>
            <a:spLocks noGrp="1"/>
          </p:cNvSpPr>
          <p:nvPr>
            <p:ph type="title"/>
          </p:nvPr>
        </p:nvSpPr>
        <p:spPr>
          <a:xfrm>
            <a:off x="1981200" y="274638"/>
            <a:ext cx="8229600" cy="417512"/>
          </a:xfrm>
        </p:spPr>
        <p:txBody>
          <a:bodyPr>
            <a:normAutofit fontScale="90000"/>
          </a:bodyPr>
          <a:lstStyle/>
          <a:p>
            <a:r>
              <a:rPr lang="sk-SK" altLang="sk-SK" sz="2800" b="1"/>
              <a:t>Ústna dutina a jazyk</a:t>
            </a:r>
            <a:endParaRPr lang="sk-SK" altLang="sk-SK" sz="2800"/>
          </a:p>
        </p:txBody>
      </p:sp>
      <p:sp>
        <p:nvSpPr>
          <p:cNvPr id="3075" name="Zástupný symbol obsahu 3">
            <a:extLst>
              <a:ext uri="{FF2B5EF4-FFF2-40B4-BE49-F238E27FC236}">
                <a16:creationId xmlns:a16="http://schemas.microsoft.com/office/drawing/2014/main" id="{ABB86CF2-1B7D-11B1-66D8-5D19FA271A54}"/>
              </a:ext>
            </a:extLst>
          </p:cNvPr>
          <p:cNvSpPr>
            <a:spLocks noGrp="1"/>
          </p:cNvSpPr>
          <p:nvPr>
            <p:ph sz="half" idx="2"/>
          </p:nvPr>
        </p:nvSpPr>
        <p:spPr>
          <a:xfrm>
            <a:off x="1981200" y="1052513"/>
            <a:ext cx="4040188" cy="5073650"/>
          </a:xfrm>
        </p:spPr>
        <p:txBody>
          <a:bodyPr/>
          <a:lstStyle/>
          <a:p>
            <a:r>
              <a:rPr lang="sk-SK" altLang="sk-SK" sz="2000"/>
              <a:t>Ústna dutina je vstupnou bránou ľudského organizmu.</a:t>
            </a:r>
          </a:p>
          <a:p>
            <a:r>
              <a:rPr lang="sk-SK" altLang="sk-SK" sz="2000"/>
              <a:t>Odzrkadľuje stav jednotlivých orgánov ľudského tela</a:t>
            </a:r>
          </a:p>
          <a:p>
            <a:r>
              <a:rPr lang="sk-SK" altLang="sk-SK" sz="2000"/>
              <a:t>Normálna sliznica dutiny ústnej je bledá, ružová, hladká</a:t>
            </a:r>
          </a:p>
          <a:p>
            <a:r>
              <a:rPr lang="sk-SK" altLang="sk-SK" sz="2000"/>
              <a:t>Zmeny znamenajú súbor odchýliek, ktoré sa odlišujú od normálneho vzhľadu a štruktúry, prítomného u zdravého jedinca</a:t>
            </a:r>
          </a:p>
          <a:p>
            <a:r>
              <a:rPr lang="sk-SK" altLang="sk-SK" sz="2000"/>
              <a:t>Interindividuálne a intraindividuálne zmeny</a:t>
            </a:r>
          </a:p>
          <a:p>
            <a:endParaRPr lang="sk-SK" altLang="sk-SK" sz="2000"/>
          </a:p>
        </p:txBody>
      </p:sp>
      <p:sp>
        <p:nvSpPr>
          <p:cNvPr id="3076" name="Zástupný symbol textu 4">
            <a:extLst>
              <a:ext uri="{FF2B5EF4-FFF2-40B4-BE49-F238E27FC236}">
                <a16:creationId xmlns:a16="http://schemas.microsoft.com/office/drawing/2014/main" id="{1F5FFC2E-1D2F-29AC-E02A-2AFA0793E763}"/>
              </a:ext>
            </a:extLst>
          </p:cNvPr>
          <p:cNvSpPr>
            <a:spLocks noGrp="1"/>
          </p:cNvSpPr>
          <p:nvPr>
            <p:ph type="body" sz="quarter" idx="3"/>
          </p:nvPr>
        </p:nvSpPr>
        <p:spPr>
          <a:xfrm>
            <a:off x="6240464" y="1052514"/>
            <a:ext cx="4041775" cy="2663825"/>
          </a:xfrm>
        </p:spPr>
        <p:txBody>
          <a:bodyPr/>
          <a:lstStyle/>
          <a:p>
            <a:r>
              <a:rPr lang="sk-SK" altLang="sk-SK" sz="2000" b="0"/>
              <a:t>Vek, pohlavie, rasa</a:t>
            </a:r>
          </a:p>
          <a:p>
            <a:r>
              <a:rPr lang="sk-SK" altLang="sk-SK" sz="2000" b="0"/>
              <a:t>Fyziologické stavy (tehotenstvo, menopauza)</a:t>
            </a:r>
          </a:p>
          <a:p>
            <a:r>
              <a:rPr lang="sk-SK" altLang="sk-SK" sz="2000" b="0"/>
              <a:t>Imunita</a:t>
            </a:r>
          </a:p>
          <a:p>
            <a:r>
              <a:rPr lang="sk-SK" altLang="sk-SK" sz="2000" b="0"/>
              <a:t>Pridružené ochorenia</a:t>
            </a:r>
          </a:p>
          <a:p>
            <a:r>
              <a:rPr lang="sk-SK" altLang="sk-SK" sz="2000" b="0"/>
              <a:t>Lieky </a:t>
            </a:r>
          </a:p>
          <a:p>
            <a:endParaRPr lang="sk-SK" altLang="sk-SK"/>
          </a:p>
        </p:txBody>
      </p:sp>
      <p:pic>
        <p:nvPicPr>
          <p:cNvPr id="3077" name="Picture 4" descr="C:\Users\sedlakova\Desktop\thumb.jpg">
            <a:extLst>
              <a:ext uri="{FF2B5EF4-FFF2-40B4-BE49-F238E27FC236}">
                <a16:creationId xmlns:a16="http://schemas.microsoft.com/office/drawing/2014/main" id="{89827854-BB15-0829-DFF0-F40BD9178816}"/>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5880101" y="3644900"/>
            <a:ext cx="4473575" cy="2952750"/>
          </a:xfr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a:extLst>
              <a:ext uri="{FF2B5EF4-FFF2-40B4-BE49-F238E27FC236}">
                <a16:creationId xmlns:a16="http://schemas.microsoft.com/office/drawing/2014/main" id="{CC904C3F-937E-79F7-5005-3D05EBC83D1A}"/>
              </a:ext>
            </a:extLst>
          </p:cNvPr>
          <p:cNvSpPr>
            <a:spLocks noGrp="1"/>
          </p:cNvSpPr>
          <p:nvPr>
            <p:ph type="title"/>
          </p:nvPr>
        </p:nvSpPr>
        <p:spPr>
          <a:xfrm>
            <a:off x="1981200" y="274638"/>
            <a:ext cx="8229600" cy="417512"/>
          </a:xfrm>
        </p:spPr>
        <p:txBody>
          <a:bodyPr>
            <a:normAutofit fontScale="90000"/>
          </a:bodyPr>
          <a:lstStyle/>
          <a:p>
            <a:r>
              <a:rPr lang="sk-SK" altLang="sk-SK" sz="2800" b="1"/>
              <a:t>Ústna dutina a jazyk</a:t>
            </a:r>
            <a:endParaRPr lang="sk-SK" altLang="sk-SK" sz="2800"/>
          </a:p>
        </p:txBody>
      </p:sp>
      <p:sp>
        <p:nvSpPr>
          <p:cNvPr id="4" name="Zástupný symbol obsahu 3">
            <a:extLst>
              <a:ext uri="{FF2B5EF4-FFF2-40B4-BE49-F238E27FC236}">
                <a16:creationId xmlns:a16="http://schemas.microsoft.com/office/drawing/2014/main" id="{3C46EFD0-8738-6DC7-03BD-23F61AD50CE0}"/>
              </a:ext>
            </a:extLst>
          </p:cNvPr>
          <p:cNvSpPr>
            <a:spLocks noGrp="1"/>
          </p:cNvSpPr>
          <p:nvPr>
            <p:ph sz="half" idx="2"/>
          </p:nvPr>
        </p:nvSpPr>
        <p:spPr>
          <a:xfrm>
            <a:off x="1981200" y="1052513"/>
            <a:ext cx="4040188" cy="5073650"/>
          </a:xfrm>
        </p:spPr>
        <p:txBody>
          <a:bodyPr>
            <a:normAutofit fontScale="92500"/>
          </a:bodyPr>
          <a:lstStyle/>
          <a:p>
            <a:pPr>
              <a:defRPr/>
            </a:pPr>
            <a:r>
              <a:rPr lang="sk-SK" b="1" dirty="0"/>
              <a:t>Podľa vzniku: </a:t>
            </a:r>
          </a:p>
          <a:p>
            <a:pPr marL="0" indent="0">
              <a:buNone/>
              <a:defRPr/>
            </a:pPr>
            <a:r>
              <a:rPr lang="sk-SK" dirty="0"/>
              <a:t>Vrodené a získané		</a:t>
            </a:r>
          </a:p>
          <a:p>
            <a:pPr>
              <a:defRPr/>
            </a:pPr>
            <a:r>
              <a:rPr lang="sk-SK" b="1" dirty="0"/>
              <a:t>Podľa priebehu</a:t>
            </a:r>
          </a:p>
          <a:p>
            <a:pPr marL="0" indent="0">
              <a:buNone/>
              <a:defRPr/>
            </a:pPr>
            <a:r>
              <a:rPr lang="sk-SK" dirty="0"/>
              <a:t>Akútne a chronické</a:t>
            </a:r>
          </a:p>
          <a:p>
            <a:pPr>
              <a:defRPr/>
            </a:pPr>
            <a:r>
              <a:rPr lang="sk-SK" b="1" dirty="0"/>
              <a:t>Podľa prejavov:</a:t>
            </a:r>
          </a:p>
          <a:p>
            <a:pPr marL="0" indent="0">
              <a:buNone/>
              <a:defRPr/>
            </a:pPr>
            <a:r>
              <a:rPr lang="sk-SK" dirty="0"/>
              <a:t>Lokalizované (iba v ústnej dutine)</a:t>
            </a:r>
          </a:p>
          <a:p>
            <a:pPr marL="0" indent="0">
              <a:buNone/>
              <a:defRPr/>
            </a:pPr>
            <a:r>
              <a:rPr lang="sk-SK" dirty="0"/>
              <a:t>Systémové (asi 200 ochorení má ako jeden z príznakov zmeny v ústnej dutine)</a:t>
            </a:r>
          </a:p>
          <a:p>
            <a:pPr>
              <a:buFont typeface="Arial" charset="0"/>
              <a:buNone/>
              <a:defRPr/>
            </a:pPr>
            <a:endParaRPr lang="sk-SK" dirty="0"/>
          </a:p>
        </p:txBody>
      </p:sp>
      <p:sp>
        <p:nvSpPr>
          <p:cNvPr id="6" name="Zástupný symbol obsahu 5">
            <a:extLst>
              <a:ext uri="{FF2B5EF4-FFF2-40B4-BE49-F238E27FC236}">
                <a16:creationId xmlns:a16="http://schemas.microsoft.com/office/drawing/2014/main" id="{19366CF4-A6A8-D09F-3886-1474CAAA65D4}"/>
              </a:ext>
            </a:extLst>
          </p:cNvPr>
          <p:cNvSpPr>
            <a:spLocks noGrp="1"/>
          </p:cNvSpPr>
          <p:nvPr>
            <p:ph sz="quarter" idx="4"/>
          </p:nvPr>
        </p:nvSpPr>
        <p:spPr>
          <a:xfrm>
            <a:off x="6167439" y="981075"/>
            <a:ext cx="4041775" cy="5073650"/>
          </a:xfrm>
        </p:spPr>
        <p:txBody>
          <a:bodyPr>
            <a:normAutofit fontScale="92500"/>
          </a:bodyPr>
          <a:lstStyle/>
          <a:p>
            <a:pPr>
              <a:defRPr/>
            </a:pPr>
            <a:r>
              <a:rPr lang="sk-SK" b="1" dirty="0"/>
              <a:t>Podľa etiológie:</a:t>
            </a:r>
            <a:r>
              <a:rPr lang="sk-SK" dirty="0"/>
              <a:t>	</a:t>
            </a:r>
          </a:p>
          <a:p>
            <a:pPr marL="0" indent="0">
              <a:buNone/>
              <a:defRPr/>
            </a:pPr>
            <a:r>
              <a:rPr lang="sk-SK" b="1" dirty="0"/>
              <a:t>Infekčné</a:t>
            </a:r>
            <a:r>
              <a:rPr lang="sk-SK" dirty="0"/>
              <a:t>: Bakteriálne, </a:t>
            </a:r>
            <a:r>
              <a:rPr lang="sk-SK" dirty="0" err="1"/>
              <a:t>mykotické</a:t>
            </a:r>
            <a:r>
              <a:rPr lang="sk-SK" dirty="0"/>
              <a:t>, vírusové</a:t>
            </a:r>
          </a:p>
          <a:p>
            <a:pPr marL="0" indent="0">
              <a:buNone/>
              <a:defRPr/>
            </a:pPr>
            <a:r>
              <a:rPr lang="sk-SK" b="1" dirty="0"/>
              <a:t>Fyzikálne: </a:t>
            </a:r>
            <a:r>
              <a:rPr lang="sk-SK" dirty="0"/>
              <a:t>Mechanické, tepelné, chemické</a:t>
            </a:r>
          </a:p>
          <a:p>
            <a:pPr marL="0" indent="0">
              <a:buNone/>
              <a:defRPr/>
            </a:pPr>
            <a:r>
              <a:rPr lang="sk-SK" b="1" dirty="0" err="1"/>
              <a:t>Autoimunitné</a:t>
            </a:r>
            <a:r>
              <a:rPr lang="sk-SK" b="1" dirty="0"/>
              <a:t> ochorenia</a:t>
            </a:r>
          </a:p>
          <a:p>
            <a:pPr marL="0" indent="0">
              <a:buNone/>
              <a:defRPr/>
            </a:pPr>
            <a:r>
              <a:rPr lang="sk-SK" b="1" dirty="0" err="1"/>
              <a:t>Tumory</a:t>
            </a:r>
            <a:r>
              <a:rPr lang="sk-SK" dirty="0" err="1"/>
              <a:t>-Benígne</a:t>
            </a:r>
            <a:r>
              <a:rPr lang="sk-SK" dirty="0"/>
              <a:t> a malígne</a:t>
            </a:r>
          </a:p>
          <a:p>
            <a:pPr marL="0" indent="0">
              <a:buNone/>
              <a:defRPr/>
            </a:pPr>
            <a:r>
              <a:rPr lang="sk-SK" b="1" dirty="0"/>
              <a:t>Nutričné </a:t>
            </a:r>
            <a:r>
              <a:rPr lang="sk-SK" b="1" dirty="0" err="1"/>
              <a:t>karencie</a:t>
            </a:r>
            <a:r>
              <a:rPr lang="sk-SK" b="1" dirty="0"/>
              <a:t> </a:t>
            </a:r>
            <a:r>
              <a:rPr lang="sk-SK" dirty="0"/>
              <a:t>(B,C vitamín)</a:t>
            </a:r>
            <a:r>
              <a:rPr lang="sk-SK" b="1" dirty="0"/>
              <a:t>	</a:t>
            </a:r>
          </a:p>
          <a:p>
            <a:pPr marL="0" indent="0">
              <a:buNone/>
              <a:defRPr/>
            </a:pPr>
            <a:r>
              <a:rPr lang="sk-SK" b="1" dirty="0" err="1"/>
              <a:t>Intoxikácie</a:t>
            </a:r>
            <a:r>
              <a:rPr lang="sk-SK" dirty="0" err="1"/>
              <a:t>-iatrogénne</a:t>
            </a:r>
            <a:r>
              <a:rPr lang="sk-SK" dirty="0"/>
              <a:t> lieky</a:t>
            </a:r>
            <a:r>
              <a:rPr lang="sk-SK" b="1" dirty="0"/>
              <a:t>,</a:t>
            </a:r>
          </a:p>
          <a:p>
            <a:pPr marL="0" indent="0">
              <a:buNone/>
              <a:defRPr/>
            </a:pPr>
            <a:r>
              <a:rPr lang="sk-SK" dirty="0"/>
              <a:t>otravy ťažkými kovmi</a:t>
            </a:r>
          </a:p>
          <a:p>
            <a:pPr>
              <a:buFont typeface="Arial" charset="0"/>
              <a:buChar char="•"/>
              <a:defRPr/>
            </a:pPr>
            <a:endParaRPr lang="sk-SK"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2CA58582-7516-B7D8-6E9C-D80A15F2014F}"/>
              </a:ext>
            </a:extLst>
          </p:cNvPr>
          <p:cNvSpPr>
            <a:spLocks noGrp="1"/>
          </p:cNvSpPr>
          <p:nvPr>
            <p:ph type="title"/>
          </p:nvPr>
        </p:nvSpPr>
        <p:spPr>
          <a:xfrm>
            <a:off x="1981200" y="274638"/>
            <a:ext cx="8229600" cy="633412"/>
          </a:xfrm>
        </p:spPr>
        <p:txBody>
          <a:bodyPr/>
          <a:lstStyle/>
          <a:p>
            <a:r>
              <a:rPr lang="sk-SK" altLang="sk-SK" sz="2800" b="1"/>
              <a:t>Ústna dutina a jazyk</a:t>
            </a:r>
          </a:p>
        </p:txBody>
      </p:sp>
      <p:sp>
        <p:nvSpPr>
          <p:cNvPr id="3" name="Zástupný symbol obsahu 2">
            <a:extLst>
              <a:ext uri="{FF2B5EF4-FFF2-40B4-BE49-F238E27FC236}">
                <a16:creationId xmlns:a16="http://schemas.microsoft.com/office/drawing/2014/main" id="{5B4CC916-D617-1593-1B1A-656A5A7A839F}"/>
              </a:ext>
            </a:extLst>
          </p:cNvPr>
          <p:cNvSpPr>
            <a:spLocks noGrp="1"/>
          </p:cNvSpPr>
          <p:nvPr>
            <p:ph idx="1"/>
          </p:nvPr>
        </p:nvSpPr>
        <p:spPr>
          <a:xfrm>
            <a:off x="1981200" y="1052513"/>
            <a:ext cx="8229600" cy="5073650"/>
          </a:xfrm>
        </p:spPr>
        <p:txBody>
          <a:bodyPr>
            <a:normAutofit lnSpcReduction="10000"/>
          </a:bodyPr>
          <a:lstStyle/>
          <a:p>
            <a:pPr>
              <a:defRPr/>
            </a:pPr>
            <a:r>
              <a:rPr lang="sk-SK" sz="1800" b="1" dirty="0"/>
              <a:t>Podľa lokalizácie:</a:t>
            </a:r>
          </a:p>
          <a:p>
            <a:pPr marL="0" indent="0">
              <a:buNone/>
              <a:defRPr/>
            </a:pPr>
            <a:r>
              <a:rPr lang="sk-SK" sz="1800" dirty="0"/>
              <a:t>Zmeny pery</a:t>
            </a:r>
          </a:p>
          <a:p>
            <a:pPr marL="0" indent="0">
              <a:buNone/>
              <a:defRPr/>
            </a:pPr>
            <a:r>
              <a:rPr lang="sk-SK" sz="1800" dirty="0"/>
              <a:t>Zmeny sliznice dutiny ústnej a podnebných oblúkov</a:t>
            </a:r>
          </a:p>
          <a:p>
            <a:pPr marL="0" indent="0">
              <a:buNone/>
              <a:defRPr/>
            </a:pPr>
            <a:r>
              <a:rPr lang="sk-SK" sz="1800" dirty="0"/>
              <a:t>Zmeny zubov a ďasna</a:t>
            </a:r>
          </a:p>
          <a:p>
            <a:pPr marL="0" indent="0">
              <a:buNone/>
              <a:defRPr/>
            </a:pPr>
            <a:r>
              <a:rPr lang="sk-SK" sz="1800" dirty="0"/>
              <a:t>Zmeny jazyka</a:t>
            </a:r>
          </a:p>
          <a:p>
            <a:pPr marL="0" indent="0">
              <a:buNone/>
              <a:defRPr/>
            </a:pPr>
            <a:r>
              <a:rPr lang="sk-SK" sz="1800" dirty="0"/>
              <a:t>Zmeny tonzíl</a:t>
            </a:r>
          </a:p>
          <a:p>
            <a:pPr marL="0" indent="0">
              <a:buNone/>
              <a:defRPr/>
            </a:pPr>
            <a:r>
              <a:rPr lang="sk-SK" sz="1800" dirty="0"/>
              <a:t>Zmeny slinných žliaz</a:t>
            </a:r>
          </a:p>
          <a:p>
            <a:pPr marL="0" indent="0">
              <a:buNone/>
              <a:defRPr/>
            </a:pPr>
            <a:endParaRPr lang="sk-SK" sz="1800" dirty="0"/>
          </a:p>
          <a:p>
            <a:pPr marL="0" indent="0">
              <a:defRPr/>
            </a:pPr>
            <a:r>
              <a:rPr lang="sk-SK" sz="1800" dirty="0"/>
              <a:t>    </a:t>
            </a:r>
            <a:r>
              <a:rPr lang="sk-SK" sz="1800" b="1" dirty="0" err="1"/>
              <a:t>Patofyziologické</a:t>
            </a:r>
            <a:r>
              <a:rPr lang="sk-SK" sz="1800" b="1" dirty="0"/>
              <a:t>:</a:t>
            </a:r>
          </a:p>
          <a:p>
            <a:pPr marL="0" indent="0">
              <a:buNone/>
              <a:defRPr/>
            </a:pPr>
            <a:r>
              <a:rPr lang="sk-SK" sz="1800" dirty="0"/>
              <a:t>Vrodené vývojové chyby</a:t>
            </a:r>
          </a:p>
          <a:p>
            <a:pPr marL="0" indent="0">
              <a:buNone/>
              <a:defRPr/>
            </a:pPr>
            <a:r>
              <a:rPr lang="sk-SK" sz="1800" dirty="0"/>
              <a:t>Zápal</a:t>
            </a:r>
          </a:p>
          <a:p>
            <a:pPr marL="0" indent="0">
              <a:buNone/>
              <a:defRPr/>
            </a:pPr>
            <a:r>
              <a:rPr lang="sk-SK" sz="1800" dirty="0" err="1"/>
              <a:t>Karencia</a:t>
            </a:r>
            <a:endParaRPr lang="sk-SK" sz="1800" dirty="0"/>
          </a:p>
          <a:p>
            <a:pPr marL="0" indent="0">
              <a:buNone/>
              <a:defRPr/>
            </a:pPr>
            <a:r>
              <a:rPr lang="sk-SK" sz="1800" dirty="0" err="1"/>
              <a:t>Leukoplakia</a:t>
            </a:r>
            <a:r>
              <a:rPr lang="sk-SK" sz="1800" dirty="0"/>
              <a:t> a </a:t>
            </a:r>
            <a:r>
              <a:rPr lang="sk-SK" sz="1800" dirty="0" err="1"/>
              <a:t>erytroplakia</a:t>
            </a:r>
            <a:endParaRPr lang="sk-SK" sz="1800" dirty="0"/>
          </a:p>
          <a:p>
            <a:pPr marL="0" indent="0">
              <a:buNone/>
              <a:defRPr/>
            </a:pPr>
            <a:r>
              <a:rPr lang="sk-SK" sz="1800" dirty="0" err="1"/>
              <a:t>Hyperpigmentácie</a:t>
            </a:r>
            <a:endParaRPr lang="sk-SK" sz="1800" dirty="0"/>
          </a:p>
          <a:p>
            <a:pPr marL="0" indent="0">
              <a:buNone/>
              <a:defRPr/>
            </a:pPr>
            <a:endParaRPr lang="sk-SK" sz="1800" dirty="0"/>
          </a:p>
          <a:p>
            <a:pPr marL="0" indent="0">
              <a:buNone/>
              <a:defRPr/>
            </a:pPr>
            <a:endParaRPr lang="sk-SK" sz="1800" dirty="0"/>
          </a:p>
          <a:p>
            <a:pPr marL="0" indent="0">
              <a:buNone/>
              <a:defRPr/>
            </a:pPr>
            <a:endParaRPr lang="sk-SK" sz="1800" dirty="0"/>
          </a:p>
        </p:txBody>
      </p:sp>
      <p:pic>
        <p:nvPicPr>
          <p:cNvPr id="5124" name="Picture 5" descr="C:\Users\sedlakova\Desktop\zuby-dutina-stn-n.jpg">
            <a:extLst>
              <a:ext uri="{FF2B5EF4-FFF2-40B4-BE49-F238E27FC236}">
                <a16:creationId xmlns:a16="http://schemas.microsoft.com/office/drawing/2014/main" id="{F6C5C7C5-97F6-5085-C82C-204BAE16A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9" y="2420939"/>
            <a:ext cx="537368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a:extLst>
              <a:ext uri="{FF2B5EF4-FFF2-40B4-BE49-F238E27FC236}">
                <a16:creationId xmlns:a16="http://schemas.microsoft.com/office/drawing/2014/main" id="{65E3666D-BC21-982F-A960-A3D9DED7F9E1}"/>
              </a:ext>
            </a:extLst>
          </p:cNvPr>
          <p:cNvSpPr>
            <a:spLocks noGrp="1"/>
          </p:cNvSpPr>
          <p:nvPr>
            <p:ph type="title"/>
          </p:nvPr>
        </p:nvSpPr>
        <p:spPr>
          <a:xfrm>
            <a:off x="1981200" y="274639"/>
            <a:ext cx="8229600" cy="777875"/>
          </a:xfrm>
        </p:spPr>
        <p:txBody>
          <a:bodyPr/>
          <a:lstStyle/>
          <a:p>
            <a:r>
              <a:rPr lang="sk-SK" altLang="sk-SK" sz="2800" b="1"/>
              <a:t>Ústna dutina a jazyk</a:t>
            </a:r>
          </a:p>
        </p:txBody>
      </p:sp>
      <p:pic>
        <p:nvPicPr>
          <p:cNvPr id="6147" name="Picture 4" descr="C:\Users\sedlakova\Desktop\ústan dutina\razštep5.jpg">
            <a:extLst>
              <a:ext uri="{FF2B5EF4-FFF2-40B4-BE49-F238E27FC236}">
                <a16:creationId xmlns:a16="http://schemas.microsoft.com/office/drawing/2014/main" id="{3B438563-22F0-1E89-F873-98F0A2B87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3" y="1125538"/>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 descr="C:\Users\sedlakova\Desktop\razštep 1.jpg">
            <a:extLst>
              <a:ext uri="{FF2B5EF4-FFF2-40B4-BE49-F238E27FC236}">
                <a16:creationId xmlns:a16="http://schemas.microsoft.com/office/drawing/2014/main" id="{DA8A65C8-3BED-3A7A-A6DA-26EE859A72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92314" y="4005264"/>
            <a:ext cx="4103687" cy="1785937"/>
          </a:xfrm>
          <a:noFill/>
        </p:spPr>
      </p:pic>
      <p:sp>
        <p:nvSpPr>
          <p:cNvPr id="6149" name="Obdĺžnik 5">
            <a:extLst>
              <a:ext uri="{FF2B5EF4-FFF2-40B4-BE49-F238E27FC236}">
                <a16:creationId xmlns:a16="http://schemas.microsoft.com/office/drawing/2014/main" id="{BFC23FF1-A3EC-5B0F-B84F-503C9D56935A}"/>
              </a:ext>
            </a:extLst>
          </p:cNvPr>
          <p:cNvSpPr>
            <a:spLocks noChangeArrowheads="1"/>
          </p:cNvSpPr>
          <p:nvPr/>
        </p:nvSpPr>
        <p:spPr bwMode="auto">
          <a:xfrm>
            <a:off x="1774825" y="908051"/>
            <a:ext cx="4572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k-SK" altLang="sk-SK" sz="1800" b="1" dirty="0"/>
              <a:t>Vrodené vývojové chyby</a:t>
            </a:r>
          </a:p>
          <a:p>
            <a:pPr eaLnBrk="1" hangingPunct="1">
              <a:spcBef>
                <a:spcPct val="0"/>
              </a:spcBef>
              <a:buFont typeface="Arial" panose="020B0604020202020204" pitchFamily="34" charset="0"/>
              <a:buNone/>
            </a:pPr>
            <a:r>
              <a:rPr lang="sk-SK" altLang="sk-SK" sz="1800" dirty="0"/>
              <a:t>-na podklade kompletného alebo nekompletného neuzatvorenia rastových štrbín </a:t>
            </a:r>
          </a:p>
          <a:p>
            <a:pPr eaLnBrk="1" hangingPunct="1">
              <a:spcBef>
                <a:spcPct val="0"/>
              </a:spcBef>
              <a:buFontTx/>
              <a:buChar char="-"/>
            </a:pPr>
            <a:r>
              <a:rPr lang="sk-SK" altLang="sk-SK" sz="1800" dirty="0"/>
              <a:t>Chemické alebo mechanické poškodenie počas </a:t>
            </a:r>
            <a:r>
              <a:rPr lang="sk-SK" altLang="sk-SK" sz="1800" dirty="0" err="1"/>
              <a:t>intrauterinného</a:t>
            </a:r>
            <a:r>
              <a:rPr lang="sk-SK" altLang="sk-SK" sz="1800" dirty="0"/>
              <a:t> vývoja</a:t>
            </a:r>
          </a:p>
          <a:p>
            <a:pPr eaLnBrk="1" hangingPunct="1">
              <a:spcBef>
                <a:spcPct val="0"/>
              </a:spcBef>
              <a:buFontTx/>
              <a:buChar char="-"/>
            </a:pPr>
            <a:r>
              <a:rPr lang="sk-SK" altLang="sk-SK" sz="1800" dirty="0"/>
              <a:t>Nadmerný alebo neadekvátny vývoj niektorej časti skeletu DÚ</a:t>
            </a:r>
          </a:p>
          <a:p>
            <a:pPr eaLnBrk="1" hangingPunct="1">
              <a:spcBef>
                <a:spcPct val="0"/>
              </a:spcBef>
              <a:buFontTx/>
              <a:buChar char="-"/>
            </a:pPr>
            <a:r>
              <a:rPr lang="sk-SK" altLang="sk-SK" sz="1800" dirty="0"/>
              <a:t>Genetický defekt (genetické syndrómy)</a:t>
            </a:r>
          </a:p>
          <a:p>
            <a:pPr eaLnBrk="1" hangingPunct="1">
              <a:spcBef>
                <a:spcPct val="0"/>
              </a:spcBef>
              <a:buFontTx/>
              <a:buChar char="-"/>
            </a:pPr>
            <a:endParaRPr lang="sk-SK" altLang="sk-SK" sz="1800" dirty="0"/>
          </a:p>
          <a:p>
            <a:pPr eaLnBrk="1" hangingPunct="1">
              <a:spcBef>
                <a:spcPct val="0"/>
              </a:spcBef>
              <a:buFontTx/>
              <a:buChar char="-"/>
            </a:pPr>
            <a:endParaRPr lang="sk-SK" altLang="sk-SK" sz="1800" dirty="0"/>
          </a:p>
        </p:txBody>
      </p:sp>
      <p:pic>
        <p:nvPicPr>
          <p:cNvPr id="6150" name="Picture 3" descr="C:\Users\sedlakova\Desktop\cleft_palate.jpg">
            <a:extLst>
              <a:ext uri="{FF2B5EF4-FFF2-40B4-BE49-F238E27FC236}">
                <a16:creationId xmlns:a16="http://schemas.microsoft.com/office/drawing/2014/main" id="{2B9B57B2-04DB-1554-509C-77ED6A1EA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1" y="3789363"/>
            <a:ext cx="3529013"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D4A15F6D-8945-A991-C0F6-BB768872F657}"/>
              </a:ext>
            </a:extLst>
          </p:cNvPr>
          <p:cNvSpPr>
            <a:spLocks noGrp="1"/>
          </p:cNvSpPr>
          <p:nvPr>
            <p:ph type="title"/>
          </p:nvPr>
        </p:nvSpPr>
        <p:spPr>
          <a:xfrm>
            <a:off x="1981200" y="274639"/>
            <a:ext cx="8229600" cy="490537"/>
          </a:xfrm>
        </p:spPr>
        <p:txBody>
          <a:bodyPr/>
          <a:lstStyle/>
          <a:p>
            <a:r>
              <a:rPr lang="sk-SK" altLang="sk-SK" sz="2800" b="1"/>
              <a:t>Ústna dutina a jazyk</a:t>
            </a:r>
          </a:p>
        </p:txBody>
      </p:sp>
      <p:sp>
        <p:nvSpPr>
          <p:cNvPr id="3" name="Zástupný symbol obsahu 2">
            <a:extLst>
              <a:ext uri="{FF2B5EF4-FFF2-40B4-BE49-F238E27FC236}">
                <a16:creationId xmlns:a16="http://schemas.microsoft.com/office/drawing/2014/main" id="{3F926291-6D9E-E144-BC79-D237062CB70A}"/>
              </a:ext>
            </a:extLst>
          </p:cNvPr>
          <p:cNvSpPr>
            <a:spLocks noGrp="1"/>
          </p:cNvSpPr>
          <p:nvPr>
            <p:ph idx="1"/>
          </p:nvPr>
        </p:nvSpPr>
        <p:spPr>
          <a:xfrm>
            <a:off x="1981200" y="1052513"/>
            <a:ext cx="8229600" cy="5073650"/>
          </a:xfrm>
        </p:spPr>
        <p:txBody>
          <a:bodyPr/>
          <a:lstStyle/>
          <a:p>
            <a:pPr>
              <a:buFont typeface="Arial" charset="0"/>
              <a:buChar char="•"/>
              <a:defRPr/>
            </a:pPr>
            <a:r>
              <a:rPr lang="sk-SK" sz="2400" b="1" dirty="0"/>
              <a:t>Diagnóza</a:t>
            </a:r>
          </a:p>
          <a:p>
            <a:pPr>
              <a:buFont typeface="Arial" charset="0"/>
              <a:buNone/>
              <a:defRPr/>
            </a:pPr>
            <a:r>
              <a:rPr lang="sk-SK" sz="2000" dirty="0"/>
              <a:t>- </a:t>
            </a:r>
            <a:r>
              <a:rPr lang="sk-SK" sz="2000" dirty="0" err="1"/>
              <a:t>Anamnéza-rodinná</a:t>
            </a:r>
            <a:r>
              <a:rPr lang="sk-SK" sz="2000" dirty="0"/>
              <a:t>, osobná</a:t>
            </a:r>
          </a:p>
          <a:p>
            <a:pPr>
              <a:buFont typeface="Arial" charset="0"/>
              <a:buNone/>
              <a:defRPr/>
            </a:pPr>
            <a:r>
              <a:rPr lang="sk-SK" sz="2000" dirty="0"/>
              <a:t>- Pracovné prostredie</a:t>
            </a:r>
          </a:p>
          <a:p>
            <a:pPr>
              <a:buFont typeface="Arial" charset="0"/>
              <a:buNone/>
              <a:defRPr/>
            </a:pPr>
            <a:r>
              <a:rPr lang="sk-SK" sz="2000" dirty="0"/>
              <a:t>- Fyzikálne vyšetrenie</a:t>
            </a:r>
          </a:p>
          <a:p>
            <a:pPr>
              <a:buFont typeface="Arial" charset="0"/>
              <a:buNone/>
              <a:defRPr/>
            </a:pPr>
            <a:r>
              <a:rPr lang="sk-SK" sz="2000" dirty="0"/>
              <a:t>- Laboratórne vyšetrenia</a:t>
            </a:r>
          </a:p>
          <a:p>
            <a:pPr marL="0" indent="0">
              <a:buNone/>
              <a:defRPr/>
            </a:pPr>
            <a:r>
              <a:rPr lang="sk-SK" sz="2000" dirty="0"/>
              <a:t>KO s diferenciálnym rozpočtom, </a:t>
            </a:r>
          </a:p>
          <a:p>
            <a:pPr marL="0" indent="0">
              <a:buNone/>
              <a:defRPr/>
            </a:pPr>
            <a:r>
              <a:rPr lang="sk-SK" sz="2000" dirty="0" err="1"/>
              <a:t>hemostáza</a:t>
            </a:r>
            <a:r>
              <a:rPr lang="sk-SK" sz="2000" dirty="0"/>
              <a:t>, FW, základná biochémia, </a:t>
            </a:r>
            <a:r>
              <a:rPr lang="sk-SK" sz="2000" dirty="0" err="1"/>
              <a:t>hCG</a:t>
            </a:r>
            <a:r>
              <a:rPr lang="sk-SK" sz="2000" dirty="0"/>
              <a:t> na graviditu, anémia, </a:t>
            </a:r>
          </a:p>
          <a:p>
            <a:pPr marL="0" indent="0">
              <a:buNone/>
              <a:defRPr/>
            </a:pPr>
            <a:r>
              <a:rPr lang="sk-SK" sz="2000" dirty="0" err="1"/>
              <a:t>toxikológia</a:t>
            </a:r>
            <a:r>
              <a:rPr lang="sk-SK" sz="2000" dirty="0"/>
              <a:t>, stery, výtery, herpetické vírusy, endokrinológia, </a:t>
            </a:r>
            <a:r>
              <a:rPr lang="sk-SK" sz="2000" dirty="0" err="1"/>
              <a:t>autoprotilátky</a:t>
            </a:r>
            <a:r>
              <a:rPr lang="sk-SK" sz="2000" dirty="0"/>
              <a:t>, </a:t>
            </a:r>
            <a:r>
              <a:rPr lang="sk-SK" sz="2000" dirty="0" err="1"/>
              <a:t>onkomarkery</a:t>
            </a:r>
            <a:r>
              <a:rPr lang="sk-SK" sz="2000" dirty="0"/>
              <a:t>, </a:t>
            </a:r>
          </a:p>
          <a:p>
            <a:pPr marL="0" indent="0">
              <a:buNone/>
              <a:defRPr/>
            </a:pPr>
            <a:r>
              <a:rPr lang="sk-SK" sz="2000" dirty="0"/>
              <a:t>CT/MR hlavy</a:t>
            </a:r>
          </a:p>
          <a:p>
            <a:pPr marL="0" indent="0">
              <a:buNone/>
              <a:defRPr/>
            </a:pPr>
            <a:r>
              <a:rPr lang="sk-SK" sz="2000" dirty="0"/>
              <a:t>-konziliárne vyšetrenia</a:t>
            </a:r>
          </a:p>
          <a:p>
            <a:pPr marL="0" indent="0">
              <a:buNone/>
              <a:defRPr/>
            </a:pPr>
            <a:r>
              <a:rPr lang="sk-SK" sz="2000" dirty="0"/>
              <a:t>-ORL, genetika, GIT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A151C989-3BB8-A0C2-49D1-E630A46C09D2}"/>
              </a:ext>
            </a:extLst>
          </p:cNvPr>
          <p:cNvSpPr>
            <a:spLocks noGrp="1"/>
          </p:cNvSpPr>
          <p:nvPr>
            <p:ph type="title"/>
          </p:nvPr>
        </p:nvSpPr>
        <p:spPr>
          <a:xfrm>
            <a:off x="1981200" y="274638"/>
            <a:ext cx="8229600" cy="633412"/>
          </a:xfrm>
        </p:spPr>
        <p:txBody>
          <a:bodyPr/>
          <a:lstStyle/>
          <a:p>
            <a:r>
              <a:rPr lang="sk-SK" altLang="sk-SK" sz="2800" b="1"/>
              <a:t>Ústna dutina a jazyk</a:t>
            </a:r>
          </a:p>
        </p:txBody>
      </p:sp>
      <p:sp>
        <p:nvSpPr>
          <p:cNvPr id="3" name="Zástupný symbol obsahu 2">
            <a:extLst>
              <a:ext uri="{FF2B5EF4-FFF2-40B4-BE49-F238E27FC236}">
                <a16:creationId xmlns:a16="http://schemas.microsoft.com/office/drawing/2014/main" id="{86FDF874-EF35-8F11-875A-81DBA7FF5FEA}"/>
              </a:ext>
            </a:extLst>
          </p:cNvPr>
          <p:cNvSpPr>
            <a:spLocks noGrp="1"/>
          </p:cNvSpPr>
          <p:nvPr>
            <p:ph idx="1"/>
          </p:nvPr>
        </p:nvSpPr>
        <p:spPr/>
        <p:txBody>
          <a:bodyPr/>
          <a:lstStyle/>
          <a:p>
            <a:pPr>
              <a:defRPr/>
            </a:pPr>
            <a:r>
              <a:rPr lang="sk-SK" sz="1800" b="1" dirty="0"/>
              <a:t>Podľa lokalizácie:</a:t>
            </a:r>
          </a:p>
          <a:p>
            <a:pPr marL="0" indent="0">
              <a:buNone/>
              <a:defRPr/>
            </a:pPr>
            <a:r>
              <a:rPr lang="sk-SK" sz="1800" b="1" dirty="0"/>
              <a:t>Zmeny pery</a:t>
            </a:r>
          </a:p>
          <a:p>
            <a:pPr marL="0" indent="0">
              <a:buNone/>
              <a:defRPr/>
            </a:pPr>
            <a:r>
              <a:rPr lang="sk-SK" sz="1800" dirty="0"/>
              <a:t>Zmeny sliznice dutiny ústnej a podnebných oblúkov</a:t>
            </a:r>
          </a:p>
          <a:p>
            <a:pPr marL="0" indent="0">
              <a:buNone/>
              <a:defRPr/>
            </a:pPr>
            <a:r>
              <a:rPr lang="sk-SK" sz="1800" dirty="0"/>
              <a:t>Zmeny zubov a ďasna</a:t>
            </a:r>
          </a:p>
          <a:p>
            <a:pPr marL="0" indent="0">
              <a:buNone/>
              <a:defRPr/>
            </a:pPr>
            <a:r>
              <a:rPr lang="sk-SK" sz="1800" dirty="0"/>
              <a:t>Zmeny jazyka</a:t>
            </a:r>
          </a:p>
          <a:p>
            <a:pPr marL="0" indent="0">
              <a:buNone/>
              <a:defRPr/>
            </a:pPr>
            <a:r>
              <a:rPr lang="sk-SK" sz="1800" dirty="0"/>
              <a:t>Zmeny tonzíl</a:t>
            </a:r>
          </a:p>
          <a:p>
            <a:pPr marL="0" indent="0">
              <a:buNone/>
              <a:defRPr/>
            </a:pPr>
            <a:r>
              <a:rPr lang="sk-SK" sz="1800" dirty="0"/>
              <a:t>Zmeny slinných žliaz</a:t>
            </a:r>
          </a:p>
        </p:txBody>
      </p:sp>
      <p:pic>
        <p:nvPicPr>
          <p:cNvPr id="12292" name="Picture 5" descr="C:\Users\sedlakova\Desktop\zuby-dutina-stn-n.jpg">
            <a:extLst>
              <a:ext uri="{FF2B5EF4-FFF2-40B4-BE49-F238E27FC236}">
                <a16:creationId xmlns:a16="http://schemas.microsoft.com/office/drawing/2014/main" id="{F4BB3050-D8E7-B234-24B1-3B02AD236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2852739"/>
            <a:ext cx="51562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9AAD01B0-B4D9-17C0-A852-75F3A148CC6F}"/>
              </a:ext>
            </a:extLst>
          </p:cNvPr>
          <p:cNvSpPr>
            <a:spLocks noGrp="1"/>
          </p:cNvSpPr>
          <p:nvPr>
            <p:ph type="title"/>
          </p:nvPr>
        </p:nvSpPr>
        <p:spPr>
          <a:xfrm>
            <a:off x="1981201" y="273051"/>
            <a:ext cx="3008313" cy="563563"/>
          </a:xfrm>
        </p:spPr>
        <p:txBody>
          <a:bodyPr/>
          <a:lstStyle/>
          <a:p>
            <a:r>
              <a:rPr lang="sk-SK" altLang="sk-SK"/>
              <a:t>Zmeny pier</a:t>
            </a:r>
          </a:p>
        </p:txBody>
      </p:sp>
      <p:sp>
        <p:nvSpPr>
          <p:cNvPr id="13315" name="Zástupný symbol textu 3">
            <a:extLst>
              <a:ext uri="{FF2B5EF4-FFF2-40B4-BE49-F238E27FC236}">
                <a16:creationId xmlns:a16="http://schemas.microsoft.com/office/drawing/2014/main" id="{0B340CF4-AAED-8917-78C4-4802710021CA}"/>
              </a:ext>
            </a:extLst>
          </p:cNvPr>
          <p:cNvSpPr>
            <a:spLocks noGrp="1"/>
          </p:cNvSpPr>
          <p:nvPr>
            <p:ph type="body" sz="half" idx="2"/>
          </p:nvPr>
        </p:nvSpPr>
        <p:spPr>
          <a:xfrm>
            <a:off x="1981201" y="836614"/>
            <a:ext cx="3008313" cy="5761037"/>
          </a:xfrm>
        </p:spPr>
        <p:txBody>
          <a:bodyPr>
            <a:normAutofit lnSpcReduction="10000"/>
          </a:bodyPr>
          <a:lstStyle/>
          <a:p>
            <a:pPr>
              <a:lnSpc>
                <a:spcPct val="80000"/>
              </a:lnSpc>
            </a:pPr>
            <a:r>
              <a:rPr lang="sk-SK" altLang="sk-SK" b="1"/>
              <a:t>Vrodené anomálie</a:t>
            </a:r>
          </a:p>
          <a:p>
            <a:pPr>
              <a:lnSpc>
                <a:spcPct val="80000"/>
              </a:lnSpc>
            </a:pPr>
            <a:r>
              <a:rPr lang="sk-SK" altLang="sk-SK" b="1"/>
              <a:t>Rázštepy perí – cheiloschisis</a:t>
            </a:r>
          </a:p>
          <a:p>
            <a:pPr>
              <a:lnSpc>
                <a:spcPct val="80000"/>
              </a:lnSpc>
            </a:pPr>
            <a:r>
              <a:rPr lang="sk-SK" altLang="sk-SK" b="1"/>
              <a:t>-</a:t>
            </a:r>
            <a:r>
              <a:rPr lang="sk-SK" altLang="sk-SK"/>
              <a:t>Postihnutie hornej pery (1:1 000)</a:t>
            </a:r>
          </a:p>
          <a:p>
            <a:pPr>
              <a:lnSpc>
                <a:spcPct val="80000"/>
              </a:lnSpc>
            </a:pPr>
            <a:r>
              <a:rPr lang="sk-SK" altLang="sk-SK"/>
              <a:t>-Porucha zrastu 1. žiabrového oblúku s čelným laterálnym výbežkom</a:t>
            </a:r>
          </a:p>
          <a:p>
            <a:pPr>
              <a:lnSpc>
                <a:spcPct val="80000"/>
              </a:lnSpc>
            </a:pPr>
            <a:r>
              <a:rPr lang="sk-SK" altLang="sk-SK"/>
              <a:t>-Rôzny stupeň závažnosti, jednostranný alebo obojstranný</a:t>
            </a:r>
          </a:p>
          <a:p>
            <a:pPr>
              <a:lnSpc>
                <a:spcPct val="80000"/>
              </a:lnSpc>
            </a:pPr>
            <a:endParaRPr lang="sk-SK" altLang="sk-SK"/>
          </a:p>
          <a:p>
            <a:pPr>
              <a:lnSpc>
                <a:spcPct val="80000"/>
              </a:lnSpc>
            </a:pPr>
            <a:r>
              <a:rPr lang="sk-SK" altLang="sk-SK"/>
              <a:t>-</a:t>
            </a:r>
            <a:r>
              <a:rPr lang="sk-SK" altLang="sk-SK" b="1"/>
              <a:t>Cheilognathopalatoschisis </a:t>
            </a:r>
            <a:r>
              <a:rPr lang="sk-SK" altLang="sk-SK"/>
              <a:t>– postihnutie perí, podnebia aj čeľuste</a:t>
            </a:r>
          </a:p>
          <a:p>
            <a:pPr>
              <a:lnSpc>
                <a:spcPct val="80000"/>
              </a:lnSpc>
            </a:pPr>
            <a:r>
              <a:rPr lang="sk-SK" altLang="sk-SK"/>
              <a:t>-</a:t>
            </a:r>
            <a:r>
              <a:rPr lang="sk-SK" altLang="sk-SK" b="1"/>
              <a:t>Cheilognatoschisis</a:t>
            </a:r>
          </a:p>
          <a:p>
            <a:pPr>
              <a:lnSpc>
                <a:spcPct val="80000"/>
              </a:lnSpc>
            </a:pPr>
            <a:r>
              <a:rPr lang="sk-SK" altLang="sk-SK"/>
              <a:t>pri rozsiahlych defektoch postihnutia aj hornej čeľuste </a:t>
            </a:r>
          </a:p>
          <a:p>
            <a:pPr>
              <a:lnSpc>
                <a:spcPct val="80000"/>
              </a:lnSpc>
            </a:pPr>
            <a:r>
              <a:rPr lang="sk-SK" altLang="sk-SK" b="1"/>
              <a:t>-Cheilopalatoschisis</a:t>
            </a:r>
            <a:r>
              <a:rPr lang="sk-SK" altLang="sk-SK"/>
              <a:t> – rázštep perí a podnebia, uni- a bilater.</a:t>
            </a:r>
          </a:p>
          <a:p>
            <a:pPr>
              <a:lnSpc>
                <a:spcPct val="80000"/>
              </a:lnSpc>
            </a:pPr>
            <a:r>
              <a:rPr lang="sk-SK" altLang="sk-SK"/>
              <a:t>-</a:t>
            </a:r>
            <a:r>
              <a:rPr lang="sk-SK" altLang="sk-SK" b="1"/>
              <a:t>Palatoschisis</a:t>
            </a:r>
            <a:r>
              <a:rPr lang="sk-SK" altLang="sk-SK"/>
              <a:t> – postihnuté je len podnebie</a:t>
            </a:r>
          </a:p>
          <a:p>
            <a:pPr>
              <a:lnSpc>
                <a:spcPct val="80000"/>
              </a:lnSpc>
            </a:pPr>
            <a:r>
              <a:rPr lang="sk-SK" altLang="sk-SK"/>
              <a:t>-</a:t>
            </a:r>
            <a:r>
              <a:rPr lang="sk-SK" altLang="sk-SK" b="1"/>
              <a:t>Coloboma labii </a:t>
            </a:r>
            <a:r>
              <a:rPr lang="sk-SK" altLang="sk-SK"/>
              <a:t>– neúplny rázštep perí</a:t>
            </a:r>
          </a:p>
          <a:p>
            <a:pPr>
              <a:lnSpc>
                <a:spcPct val="80000"/>
              </a:lnSpc>
            </a:pPr>
            <a:r>
              <a:rPr lang="sk-SK" altLang="sk-SK"/>
              <a:t>-</a:t>
            </a:r>
            <a:r>
              <a:rPr lang="sk-SK" altLang="sk-SK" b="1"/>
              <a:t>Labium leprinum</a:t>
            </a:r>
            <a:r>
              <a:rPr lang="sk-SK" altLang="sk-SK"/>
              <a:t> (zajačí pysk) rázštep presahujúci peru až k nosnému otvoru</a:t>
            </a:r>
          </a:p>
        </p:txBody>
      </p:sp>
      <p:pic>
        <p:nvPicPr>
          <p:cNvPr id="13316" name="Picture 2" descr="C:\Users\sedlakova\Desktop\rázštep1.png">
            <a:extLst>
              <a:ext uri="{FF2B5EF4-FFF2-40B4-BE49-F238E27FC236}">
                <a16:creationId xmlns:a16="http://schemas.microsoft.com/office/drawing/2014/main" id="{42D68A27-C356-102F-8975-50715ED712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19738" y="333376"/>
            <a:ext cx="2520950" cy="1800225"/>
          </a:xfrm>
          <a:noFill/>
        </p:spPr>
      </p:pic>
      <p:pic>
        <p:nvPicPr>
          <p:cNvPr id="13317" name="Picture 3" descr="C:\Users\sedlakova\Desktop\razštep4.png">
            <a:extLst>
              <a:ext uri="{FF2B5EF4-FFF2-40B4-BE49-F238E27FC236}">
                <a16:creationId xmlns:a16="http://schemas.microsoft.com/office/drawing/2014/main" id="{B4D1172A-5446-A697-BBBD-977E02517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875" y="4221163"/>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descr="C:\Users\sedlakova\Desktop\razštep2.png">
            <a:extLst>
              <a:ext uri="{FF2B5EF4-FFF2-40B4-BE49-F238E27FC236}">
                <a16:creationId xmlns:a16="http://schemas.microsoft.com/office/drawing/2014/main" id="{7EC5D847-6179-219D-6E68-E2BE7C255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526" y="1844676"/>
            <a:ext cx="37814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5" descr="C:\Users\sedlakova\Desktop\razštep3.jpg">
            <a:extLst>
              <a:ext uri="{FF2B5EF4-FFF2-40B4-BE49-F238E27FC236}">
                <a16:creationId xmlns:a16="http://schemas.microsoft.com/office/drawing/2014/main" id="{935742DB-2436-46DF-46B9-64F80AF3E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276" y="2708275"/>
            <a:ext cx="2695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6" descr="C:\Users\sedlakova\Desktop\razštep5.jpg">
            <a:extLst>
              <a:ext uri="{FF2B5EF4-FFF2-40B4-BE49-F238E27FC236}">
                <a16:creationId xmlns:a16="http://schemas.microsoft.com/office/drawing/2014/main" id="{E4C48DAA-901B-2689-801E-091008AB81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1488" y="4581525"/>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a:extLst>
              <a:ext uri="{FF2B5EF4-FFF2-40B4-BE49-F238E27FC236}">
                <a16:creationId xmlns:a16="http://schemas.microsoft.com/office/drawing/2014/main" id="{1832C912-E010-57D0-13A4-9708D547BA2A}"/>
              </a:ext>
            </a:extLst>
          </p:cNvPr>
          <p:cNvSpPr>
            <a:spLocks noGrp="1"/>
          </p:cNvSpPr>
          <p:nvPr>
            <p:ph type="title"/>
          </p:nvPr>
        </p:nvSpPr>
        <p:spPr>
          <a:xfrm>
            <a:off x="1981201" y="273051"/>
            <a:ext cx="3008313" cy="492125"/>
          </a:xfrm>
        </p:spPr>
        <p:txBody>
          <a:bodyPr>
            <a:normAutofit fontScale="90000"/>
          </a:bodyPr>
          <a:lstStyle/>
          <a:p>
            <a:r>
              <a:rPr lang="sk-SK" altLang="sk-SK"/>
              <a:t>Zmeny pier</a:t>
            </a:r>
          </a:p>
        </p:txBody>
      </p:sp>
      <p:sp>
        <p:nvSpPr>
          <p:cNvPr id="4" name="Zástupný symbol textu 3">
            <a:extLst>
              <a:ext uri="{FF2B5EF4-FFF2-40B4-BE49-F238E27FC236}">
                <a16:creationId xmlns:a16="http://schemas.microsoft.com/office/drawing/2014/main" id="{CBAAE828-2F4A-1B9F-C5AF-5BDC50258287}"/>
              </a:ext>
            </a:extLst>
          </p:cNvPr>
          <p:cNvSpPr>
            <a:spLocks noGrp="1"/>
          </p:cNvSpPr>
          <p:nvPr>
            <p:ph type="body" sz="half" idx="2"/>
          </p:nvPr>
        </p:nvSpPr>
        <p:spPr>
          <a:xfrm>
            <a:off x="1981201" y="765176"/>
            <a:ext cx="3008313" cy="5903913"/>
          </a:xfrm>
        </p:spPr>
        <p:txBody>
          <a:bodyPr/>
          <a:lstStyle/>
          <a:p>
            <a:pPr marL="285750" indent="-285750">
              <a:buFont typeface="Wingdings" pitchFamily="2" charset="2"/>
              <a:buChar char="§"/>
              <a:defRPr/>
            </a:pPr>
            <a:r>
              <a:rPr lang="sk-SK" b="1" dirty="0"/>
              <a:t>Zväčšené pery, edémy (</a:t>
            </a:r>
            <a:r>
              <a:rPr lang="sk-SK" b="1" dirty="0" err="1"/>
              <a:t>makrochelia</a:t>
            </a:r>
            <a:r>
              <a:rPr lang="sk-SK" b="1" dirty="0"/>
              <a:t>)</a:t>
            </a:r>
          </a:p>
          <a:p>
            <a:pPr>
              <a:buFont typeface="Arial" charset="0"/>
              <a:buNone/>
              <a:defRPr/>
            </a:pPr>
            <a:r>
              <a:rPr lang="sk-SK" dirty="0"/>
              <a:t>-</a:t>
            </a:r>
            <a:r>
              <a:rPr lang="sk-SK" sz="1800" dirty="0" err="1"/>
              <a:t>akromegália</a:t>
            </a:r>
            <a:endParaRPr lang="sk-SK" sz="1800" dirty="0"/>
          </a:p>
          <a:p>
            <a:pPr>
              <a:buFont typeface="Arial" charset="0"/>
              <a:buNone/>
              <a:defRPr/>
            </a:pPr>
            <a:r>
              <a:rPr lang="sk-SK" sz="1800" dirty="0"/>
              <a:t>-</a:t>
            </a:r>
            <a:r>
              <a:rPr lang="sk-SK" sz="1800" b="1" dirty="0" err="1"/>
              <a:t>Downov</a:t>
            </a:r>
            <a:r>
              <a:rPr lang="sk-SK" sz="1800" b="1" dirty="0"/>
              <a:t> syndróm</a:t>
            </a:r>
          </a:p>
          <a:p>
            <a:pPr>
              <a:buFont typeface="Arial" charset="0"/>
              <a:buNone/>
              <a:defRPr/>
            </a:pPr>
            <a:r>
              <a:rPr lang="sk-SK" sz="1800" dirty="0"/>
              <a:t>-Alergická reakcia</a:t>
            </a:r>
          </a:p>
          <a:p>
            <a:pPr>
              <a:buFont typeface="Arial" charset="0"/>
              <a:buNone/>
              <a:defRPr/>
            </a:pPr>
            <a:r>
              <a:rPr lang="sk-SK" sz="1800" b="1" dirty="0"/>
              <a:t>-</a:t>
            </a:r>
            <a:r>
              <a:rPr lang="sk-SK" sz="1800" b="1" dirty="0" err="1"/>
              <a:t>kongenitálna</a:t>
            </a:r>
            <a:r>
              <a:rPr lang="sk-SK" sz="1800" b="1" dirty="0"/>
              <a:t> novorodenecká </a:t>
            </a:r>
            <a:r>
              <a:rPr lang="sk-SK" sz="1800" b="1" dirty="0" err="1"/>
              <a:t>hypotyreóza</a:t>
            </a:r>
            <a:endParaRPr lang="sk-SK" sz="1800" b="1" dirty="0"/>
          </a:p>
          <a:p>
            <a:pPr>
              <a:buFont typeface="Arial" charset="0"/>
              <a:buNone/>
              <a:defRPr/>
            </a:pPr>
            <a:r>
              <a:rPr lang="sk-SK" sz="1800" dirty="0"/>
              <a:t>-kozmetika, úder, lieky potraviny</a:t>
            </a:r>
          </a:p>
          <a:p>
            <a:pPr>
              <a:buFont typeface="Arial" charset="0"/>
              <a:buNone/>
              <a:defRPr/>
            </a:pPr>
            <a:r>
              <a:rPr lang="sk-SK" sz="1800" dirty="0"/>
              <a:t>-</a:t>
            </a:r>
            <a:r>
              <a:rPr lang="sk-SK" sz="1800" b="1" dirty="0" err="1"/>
              <a:t>Melkerssonov-Rosenthalov</a:t>
            </a:r>
            <a:r>
              <a:rPr lang="sk-SK" sz="1800" b="1" dirty="0"/>
              <a:t> </a:t>
            </a:r>
            <a:r>
              <a:rPr lang="sk-SK" sz="1800" b="1" dirty="0" err="1"/>
              <a:t>sy</a:t>
            </a:r>
            <a:endParaRPr lang="sk-SK" sz="1800" b="1" dirty="0"/>
          </a:p>
          <a:p>
            <a:pPr>
              <a:buFont typeface="Arial" charset="0"/>
              <a:buNone/>
              <a:defRPr/>
            </a:pPr>
            <a:r>
              <a:rPr lang="sk-SK" sz="1800" dirty="0"/>
              <a:t>(n. trigeminus obrna, lingua </a:t>
            </a:r>
            <a:r>
              <a:rPr lang="sk-SK" sz="1800" dirty="0" err="1"/>
              <a:t>plicata</a:t>
            </a:r>
            <a:r>
              <a:rPr lang="sk-SK" sz="1800" dirty="0"/>
              <a:t>)</a:t>
            </a:r>
          </a:p>
        </p:txBody>
      </p:sp>
      <p:pic>
        <p:nvPicPr>
          <p:cNvPr id="14340" name="Picture 2" descr="C:\Users\sedlakova\Desktop\kučerenko.png">
            <a:extLst>
              <a:ext uri="{FF2B5EF4-FFF2-40B4-BE49-F238E27FC236}">
                <a16:creationId xmlns:a16="http://schemas.microsoft.com/office/drawing/2014/main" id="{2CA1E510-A536-887C-E18B-387E566F8D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48300" y="2565401"/>
            <a:ext cx="2808288" cy="1584325"/>
          </a:xfrm>
          <a:noFill/>
        </p:spPr>
      </p:pic>
      <p:pic>
        <p:nvPicPr>
          <p:cNvPr id="14341" name="Picture 3" descr="C:\Users\sedlakova\Desktop\images0TLMM94U.jpg">
            <a:extLst>
              <a:ext uri="{FF2B5EF4-FFF2-40B4-BE49-F238E27FC236}">
                <a16:creationId xmlns:a16="http://schemas.microsoft.com/office/drawing/2014/main" id="{03FD8AF6-8830-8C3A-928A-C365207A1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476250"/>
            <a:ext cx="25336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C:\Users\sedlakova\Desktop\imagesFCOYY0U4.jpg">
            <a:extLst>
              <a:ext uri="{FF2B5EF4-FFF2-40B4-BE49-F238E27FC236}">
                <a16:creationId xmlns:a16="http://schemas.microsoft.com/office/drawing/2014/main" id="{E4AA7554-7E07-0D7C-B27A-6042A6C89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5238" y="476251"/>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descr="C:\Users\sedlakova\Desktop\pera.png">
            <a:extLst>
              <a:ext uri="{FF2B5EF4-FFF2-40B4-BE49-F238E27FC236}">
                <a16:creationId xmlns:a16="http://schemas.microsoft.com/office/drawing/2014/main" id="{2C4596DE-AD79-6B6F-A33A-BCA6D05CBE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026" y="2420939"/>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BF0C79-D03E-3954-7798-97420F0D9DDA}"/>
              </a:ext>
            </a:extLst>
          </p:cNvPr>
          <p:cNvSpPr>
            <a:spLocks noGrp="1"/>
          </p:cNvSpPr>
          <p:nvPr>
            <p:ph type="title"/>
          </p:nvPr>
        </p:nvSpPr>
        <p:spPr>
          <a:xfrm>
            <a:off x="839788" y="457200"/>
            <a:ext cx="3932237" cy="822960"/>
          </a:xfrm>
        </p:spPr>
        <p:txBody>
          <a:bodyPr/>
          <a:lstStyle/>
          <a:p>
            <a:r>
              <a:rPr lang="sk-SK" dirty="0"/>
              <a:t>Zubný kaz</a:t>
            </a:r>
          </a:p>
        </p:txBody>
      </p:sp>
      <p:pic>
        <p:nvPicPr>
          <p:cNvPr id="5" name="Zástupný objekt pre obrázok 4">
            <a:extLst>
              <a:ext uri="{FF2B5EF4-FFF2-40B4-BE49-F238E27FC236}">
                <a16:creationId xmlns:a16="http://schemas.microsoft.com/office/drawing/2014/main" id="{CC1E3D7C-DE51-B8CA-DD64-9344F6187A80}"/>
              </a:ext>
            </a:extLst>
          </p:cNvPr>
          <p:cNvPicPr>
            <a:picLocks noGrp="1" noChangeAspect="1"/>
          </p:cNvPicPr>
          <p:nvPr>
            <p:ph type="pic" idx="1"/>
          </p:nvPr>
        </p:nvPicPr>
        <p:blipFill>
          <a:blip r:embed="rId2"/>
          <a:srcRect l="1420" r="1420"/>
          <a:stretch>
            <a:fillRect/>
          </a:stretch>
        </p:blipFill>
        <p:spPr>
          <a:xfrm>
            <a:off x="4901184" y="132544"/>
            <a:ext cx="7125706" cy="5626522"/>
          </a:xfrm>
          <a:prstGeom prst="rect">
            <a:avLst/>
          </a:prstGeom>
        </p:spPr>
      </p:pic>
      <p:sp>
        <p:nvSpPr>
          <p:cNvPr id="4" name="Zástupný text 3">
            <a:extLst>
              <a:ext uri="{FF2B5EF4-FFF2-40B4-BE49-F238E27FC236}">
                <a16:creationId xmlns:a16="http://schemas.microsoft.com/office/drawing/2014/main" id="{426CD4DF-2AED-9268-AD45-8CA4099D098A}"/>
              </a:ext>
            </a:extLst>
          </p:cNvPr>
          <p:cNvSpPr>
            <a:spLocks noGrp="1"/>
          </p:cNvSpPr>
          <p:nvPr>
            <p:ph type="body" sz="half" idx="2"/>
          </p:nvPr>
        </p:nvSpPr>
        <p:spPr>
          <a:xfrm>
            <a:off x="839788" y="1463040"/>
            <a:ext cx="3932237" cy="4405948"/>
          </a:xfrm>
        </p:spPr>
        <p:txBody>
          <a:bodyPr/>
          <a:lstStyle/>
          <a:p>
            <a:pPr marL="182563" indent="-182563">
              <a:buFont typeface="Arial" panose="020B0604020202020204" pitchFamily="34" charset="0"/>
              <a:buChar char="•"/>
            </a:pPr>
            <a:r>
              <a:rPr lang="sk-SK" dirty="0"/>
              <a:t>Deštrukcia tvrdých zubných tkanív (skloviny, </a:t>
            </a:r>
            <a:r>
              <a:rPr lang="sk-SK" dirty="0" err="1"/>
              <a:t>dentínu</a:t>
            </a:r>
            <a:r>
              <a:rPr lang="sk-SK" dirty="0"/>
              <a:t>) spôsobená bakteriálnym metabolizmom cukrov</a:t>
            </a:r>
          </a:p>
          <a:p>
            <a:r>
              <a:rPr lang="sk-SK" dirty="0"/>
              <a:t>• Význam pre stomatológiu:</a:t>
            </a:r>
          </a:p>
          <a:p>
            <a:r>
              <a:rPr lang="sk-SK" dirty="0"/>
              <a:t>   - bolesť a citlivosť zubov</a:t>
            </a:r>
          </a:p>
          <a:p>
            <a:r>
              <a:rPr lang="sk-SK" dirty="0"/>
              <a:t>   - riziko zápalu pulpy</a:t>
            </a:r>
          </a:p>
          <a:p>
            <a:r>
              <a:rPr lang="sk-SK" dirty="0"/>
              <a:t>   - vplyv na estetiku a funkciu zhryzu</a:t>
            </a:r>
          </a:p>
          <a:p>
            <a:endParaRPr lang="sk-SK" dirty="0"/>
          </a:p>
        </p:txBody>
      </p:sp>
      <p:sp>
        <p:nvSpPr>
          <p:cNvPr id="6" name="BlokTextu 5">
            <a:extLst>
              <a:ext uri="{FF2B5EF4-FFF2-40B4-BE49-F238E27FC236}">
                <a16:creationId xmlns:a16="http://schemas.microsoft.com/office/drawing/2014/main" id="{6EC839BA-91AB-036E-EEBD-B64D5BAC9165}"/>
              </a:ext>
            </a:extLst>
          </p:cNvPr>
          <p:cNvSpPr txBox="1"/>
          <p:nvPr/>
        </p:nvSpPr>
        <p:spPr>
          <a:xfrm>
            <a:off x="195072" y="5734238"/>
            <a:ext cx="11801856" cy="1169551"/>
          </a:xfrm>
          <a:prstGeom prst="rect">
            <a:avLst/>
          </a:prstGeom>
          <a:noFill/>
        </p:spPr>
        <p:txBody>
          <a:bodyPr wrap="square" rtlCol="0">
            <a:spAutoFit/>
          </a:bodyPr>
          <a:lstStyle/>
          <a:p>
            <a:r>
              <a:rPr lang="en-US" sz="1400" dirty="0"/>
              <a:t>The unquestionable oldest evidence of caries comes from a fossil found in 1921 in Broken </a:t>
            </a:r>
            <a:r>
              <a:rPr lang="en-US" sz="1400" dirty="0" err="1"/>
              <a:t>Hill,Northern</a:t>
            </a:r>
            <a:r>
              <a:rPr lang="en-US" sz="1400" dirty="0"/>
              <a:t> Rhodesia (Zambia) during the exploration of a zinc mine. The specimen </a:t>
            </a:r>
            <a:r>
              <a:rPr lang="en-US" sz="1400" dirty="0" err="1"/>
              <a:t>denominatedBroken</a:t>
            </a:r>
            <a:r>
              <a:rPr lang="en-US" sz="1400" dirty="0"/>
              <a:t> Hill 1, a Homo rhodesiensis cranium (African version of the Homo </a:t>
            </a:r>
            <a:r>
              <a:rPr lang="en-US" sz="1400" dirty="0" err="1"/>
              <a:t>heidelberguensis</a:t>
            </a:r>
            <a:r>
              <a:rPr lang="sk-SK" sz="1400" dirty="0"/>
              <a:t> </a:t>
            </a:r>
            <a:r>
              <a:rPr lang="en-US" sz="1400" dirty="0"/>
              <a:t>650,000-160,000 BP) shows extensive dental caries and coronal destruction. </a:t>
            </a:r>
            <a:br>
              <a:rPr lang="en-US" sz="1400" dirty="0"/>
            </a:br>
            <a:r>
              <a:rPr lang="en-US" sz="1400" i="1" dirty="0"/>
              <a:t>(PDF) Caries Through Time: An Anthropological Overview</a:t>
            </a:r>
            <a:r>
              <a:rPr lang="en-US" sz="1400" dirty="0"/>
              <a:t>. Available from:</a:t>
            </a:r>
            <a:r>
              <a:rPr lang="sk-SK" sz="1400" dirty="0"/>
              <a:t> </a:t>
            </a:r>
            <a:r>
              <a:rPr lang="en-US" sz="1400" dirty="0">
                <a:hlinkClick r:id="rId3"/>
              </a:rPr>
              <a:t>https://www.researchgate.net/publication/221928541_Caries_Through_Time_An_Anthropological_Overview</a:t>
            </a:r>
            <a:r>
              <a:rPr lang="en-US" sz="1400" dirty="0"/>
              <a:t> [accessed Sep 05 2025].</a:t>
            </a:r>
            <a:endParaRPr lang="sk-SK" sz="1400" dirty="0"/>
          </a:p>
        </p:txBody>
      </p:sp>
    </p:spTree>
    <p:extLst>
      <p:ext uri="{BB962C8B-B14F-4D97-AF65-F5344CB8AC3E}">
        <p14:creationId xmlns:p14="http://schemas.microsoft.com/office/powerpoint/2010/main" val="4018643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a:extLst>
              <a:ext uri="{FF2B5EF4-FFF2-40B4-BE49-F238E27FC236}">
                <a16:creationId xmlns:a16="http://schemas.microsoft.com/office/drawing/2014/main" id="{7C71AA82-437A-DC58-F691-FE993464894A}"/>
              </a:ext>
            </a:extLst>
          </p:cNvPr>
          <p:cNvSpPr>
            <a:spLocks noGrp="1"/>
          </p:cNvSpPr>
          <p:nvPr>
            <p:ph type="title"/>
          </p:nvPr>
        </p:nvSpPr>
        <p:spPr>
          <a:xfrm>
            <a:off x="1981200" y="274638"/>
            <a:ext cx="8229600" cy="633412"/>
          </a:xfrm>
        </p:spPr>
        <p:txBody>
          <a:bodyPr/>
          <a:lstStyle/>
          <a:p>
            <a:r>
              <a:rPr lang="sk-SK" altLang="sk-SK" sz="2800" b="1"/>
              <a:t>Ústna dutina a jazyk</a:t>
            </a:r>
          </a:p>
        </p:txBody>
      </p:sp>
      <p:sp>
        <p:nvSpPr>
          <p:cNvPr id="3" name="Zástupný symbol obsahu 2">
            <a:extLst>
              <a:ext uri="{FF2B5EF4-FFF2-40B4-BE49-F238E27FC236}">
                <a16:creationId xmlns:a16="http://schemas.microsoft.com/office/drawing/2014/main" id="{AA2856E2-E911-D83D-FFDC-A1325EC1A748}"/>
              </a:ext>
            </a:extLst>
          </p:cNvPr>
          <p:cNvSpPr>
            <a:spLocks noGrp="1"/>
          </p:cNvSpPr>
          <p:nvPr>
            <p:ph idx="1"/>
          </p:nvPr>
        </p:nvSpPr>
        <p:spPr/>
        <p:txBody>
          <a:bodyPr/>
          <a:lstStyle/>
          <a:p>
            <a:pPr>
              <a:defRPr/>
            </a:pPr>
            <a:r>
              <a:rPr lang="sk-SK" sz="1800" b="1" dirty="0"/>
              <a:t>Podľa lokalizácie:</a:t>
            </a:r>
          </a:p>
          <a:p>
            <a:pPr marL="0" indent="0">
              <a:buNone/>
              <a:defRPr/>
            </a:pPr>
            <a:r>
              <a:rPr lang="sk-SK" sz="1800" dirty="0"/>
              <a:t>Zmeny pery</a:t>
            </a:r>
          </a:p>
          <a:p>
            <a:pPr marL="0" indent="0">
              <a:buNone/>
              <a:defRPr/>
            </a:pPr>
            <a:r>
              <a:rPr lang="sk-SK" sz="1800" b="1" dirty="0"/>
              <a:t>Zmeny sliznice dutiny ústnej a podnebných oblúkov</a:t>
            </a:r>
          </a:p>
          <a:p>
            <a:pPr marL="0" indent="0">
              <a:buNone/>
              <a:defRPr/>
            </a:pPr>
            <a:r>
              <a:rPr lang="sk-SK" sz="1800" dirty="0"/>
              <a:t>Zmeny zubov a ďasna</a:t>
            </a:r>
          </a:p>
          <a:p>
            <a:pPr marL="0" indent="0">
              <a:buNone/>
              <a:defRPr/>
            </a:pPr>
            <a:r>
              <a:rPr lang="sk-SK" sz="1800" dirty="0"/>
              <a:t>Zmeny jazyka</a:t>
            </a:r>
          </a:p>
          <a:p>
            <a:pPr marL="0" indent="0">
              <a:buNone/>
              <a:defRPr/>
            </a:pPr>
            <a:r>
              <a:rPr lang="sk-SK" sz="1800" dirty="0"/>
              <a:t>Zmeny tonzíl</a:t>
            </a:r>
          </a:p>
          <a:p>
            <a:pPr marL="0" indent="0">
              <a:buNone/>
              <a:defRPr/>
            </a:pPr>
            <a:r>
              <a:rPr lang="sk-SK" sz="1800" dirty="0"/>
              <a:t>Zmeny slinných žliaz</a:t>
            </a:r>
          </a:p>
        </p:txBody>
      </p:sp>
      <p:pic>
        <p:nvPicPr>
          <p:cNvPr id="18436" name="Picture 5" descr="C:\Users\sedlakova\Desktop\zuby-dutina-stn-n.jpg">
            <a:extLst>
              <a:ext uri="{FF2B5EF4-FFF2-40B4-BE49-F238E27FC236}">
                <a16:creationId xmlns:a16="http://schemas.microsoft.com/office/drawing/2014/main" id="{5D25F5FA-2E0D-A3F2-4F78-C80F65CBB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2852739"/>
            <a:ext cx="51562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a:extLst>
              <a:ext uri="{FF2B5EF4-FFF2-40B4-BE49-F238E27FC236}">
                <a16:creationId xmlns:a16="http://schemas.microsoft.com/office/drawing/2014/main" id="{B17E1363-662A-0C4D-1F85-3FD14162769C}"/>
              </a:ext>
            </a:extLst>
          </p:cNvPr>
          <p:cNvSpPr>
            <a:spLocks noGrp="1"/>
          </p:cNvSpPr>
          <p:nvPr>
            <p:ph type="title"/>
          </p:nvPr>
        </p:nvSpPr>
        <p:spPr>
          <a:xfrm>
            <a:off x="823913" y="476251"/>
            <a:ext cx="4176712" cy="563563"/>
          </a:xfrm>
        </p:spPr>
        <p:txBody>
          <a:bodyPr>
            <a:normAutofit fontScale="90000"/>
          </a:bodyPr>
          <a:lstStyle/>
          <a:p>
            <a:r>
              <a:rPr lang="sk-SK" altLang="sk-SK" dirty="0"/>
              <a:t>Sliznica DÚ, podnebné oblúky a mandle</a:t>
            </a:r>
          </a:p>
        </p:txBody>
      </p:sp>
      <p:sp>
        <p:nvSpPr>
          <p:cNvPr id="19459" name="Zástupný symbol textu 3">
            <a:extLst>
              <a:ext uri="{FF2B5EF4-FFF2-40B4-BE49-F238E27FC236}">
                <a16:creationId xmlns:a16="http://schemas.microsoft.com/office/drawing/2014/main" id="{F22F9249-3A6C-5AEE-7BC6-3E76E4805BB7}"/>
              </a:ext>
            </a:extLst>
          </p:cNvPr>
          <p:cNvSpPr>
            <a:spLocks noGrp="1"/>
          </p:cNvSpPr>
          <p:nvPr>
            <p:ph type="body" sz="half" idx="2"/>
          </p:nvPr>
        </p:nvSpPr>
        <p:spPr>
          <a:xfrm>
            <a:off x="1992313" y="1125539"/>
            <a:ext cx="3008312" cy="5360987"/>
          </a:xfrm>
        </p:spPr>
        <p:txBody>
          <a:bodyPr>
            <a:normAutofit/>
          </a:bodyPr>
          <a:lstStyle/>
          <a:p>
            <a:r>
              <a:rPr lang="sk-SK" altLang="sk-SK" sz="1800" b="1" dirty="0"/>
              <a:t>Vrodené</a:t>
            </a:r>
          </a:p>
          <a:p>
            <a:pPr marL="285750" indent="-285750">
              <a:buFont typeface="Arial" panose="020B0604020202020204" pitchFamily="34" charset="0"/>
              <a:buChar char="•"/>
            </a:pPr>
            <a:r>
              <a:rPr lang="sk-SK" altLang="sk-SK" dirty="0" err="1"/>
              <a:t>Fordyceova</a:t>
            </a:r>
            <a:r>
              <a:rPr lang="sk-SK" altLang="sk-SK" dirty="0"/>
              <a:t> choroba </a:t>
            </a:r>
          </a:p>
          <a:p>
            <a:r>
              <a:rPr lang="sk-SK" altLang="sk-SK" dirty="0"/>
              <a:t>(</a:t>
            </a:r>
            <a:r>
              <a:rPr lang="sk-SK" altLang="sk-SK" dirty="0" err="1"/>
              <a:t>heterotopia</a:t>
            </a:r>
            <a:r>
              <a:rPr lang="sk-SK" altLang="sk-SK" dirty="0"/>
              <a:t> mazových </a:t>
            </a:r>
            <a:r>
              <a:rPr lang="sk-SK" altLang="sk-SK" dirty="0" err="1"/>
              <a:t>apokrinných</a:t>
            </a:r>
            <a:r>
              <a:rPr lang="sk-SK" altLang="sk-SK" dirty="0"/>
              <a:t> žliaz)</a:t>
            </a:r>
          </a:p>
          <a:p>
            <a:endParaRPr lang="sk-SK" altLang="sk-SK" dirty="0"/>
          </a:p>
          <a:p>
            <a:endParaRPr lang="sk-SK" altLang="sk-SK" dirty="0"/>
          </a:p>
        </p:txBody>
      </p:sp>
      <p:sp>
        <p:nvSpPr>
          <p:cNvPr id="3" name="Zástupný objekt pre obsah 2">
            <a:extLst>
              <a:ext uri="{FF2B5EF4-FFF2-40B4-BE49-F238E27FC236}">
                <a16:creationId xmlns:a16="http://schemas.microsoft.com/office/drawing/2014/main" id="{6CA70D17-9472-331E-647A-3B088C745588}"/>
              </a:ext>
            </a:extLst>
          </p:cNvPr>
          <p:cNvSpPr>
            <a:spLocks noGrp="1"/>
          </p:cNvSpPr>
          <p:nvPr>
            <p:ph idx="1"/>
          </p:nvPr>
        </p:nvSpPr>
        <p:spPr/>
        <p:txBody>
          <a:bodyPr/>
          <a:lstStyle/>
          <a:p>
            <a:endParaRPr lang="sk-SK"/>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a:extLst>
              <a:ext uri="{FF2B5EF4-FFF2-40B4-BE49-F238E27FC236}">
                <a16:creationId xmlns:a16="http://schemas.microsoft.com/office/drawing/2014/main" id="{88F92E8C-36E5-8E05-AFFB-11316272B609}"/>
              </a:ext>
            </a:extLst>
          </p:cNvPr>
          <p:cNvSpPr>
            <a:spLocks noGrp="1"/>
          </p:cNvSpPr>
          <p:nvPr>
            <p:ph type="title"/>
          </p:nvPr>
        </p:nvSpPr>
        <p:spPr>
          <a:xfrm>
            <a:off x="1981200" y="274638"/>
            <a:ext cx="8229600" cy="633412"/>
          </a:xfrm>
        </p:spPr>
        <p:txBody>
          <a:bodyPr/>
          <a:lstStyle/>
          <a:p>
            <a:r>
              <a:rPr lang="sk-SK" altLang="sk-SK" sz="2800" b="1"/>
              <a:t>Ústna dutina a jazyk</a:t>
            </a:r>
          </a:p>
        </p:txBody>
      </p:sp>
      <p:sp>
        <p:nvSpPr>
          <p:cNvPr id="3" name="Zástupný symbol obsahu 2">
            <a:extLst>
              <a:ext uri="{FF2B5EF4-FFF2-40B4-BE49-F238E27FC236}">
                <a16:creationId xmlns:a16="http://schemas.microsoft.com/office/drawing/2014/main" id="{888BDF43-DA69-3B86-8FAA-04B3168B47D6}"/>
              </a:ext>
            </a:extLst>
          </p:cNvPr>
          <p:cNvSpPr>
            <a:spLocks noGrp="1"/>
          </p:cNvSpPr>
          <p:nvPr>
            <p:ph idx="1"/>
          </p:nvPr>
        </p:nvSpPr>
        <p:spPr/>
        <p:txBody>
          <a:bodyPr/>
          <a:lstStyle/>
          <a:p>
            <a:pPr>
              <a:defRPr/>
            </a:pPr>
            <a:r>
              <a:rPr lang="sk-SK" sz="1800" b="1" dirty="0"/>
              <a:t>Podľa lokalizácie:</a:t>
            </a:r>
          </a:p>
          <a:p>
            <a:pPr marL="0" indent="0">
              <a:buNone/>
              <a:defRPr/>
            </a:pPr>
            <a:r>
              <a:rPr lang="sk-SK" sz="1800" dirty="0"/>
              <a:t>Zmeny pery</a:t>
            </a:r>
          </a:p>
          <a:p>
            <a:pPr marL="0" indent="0">
              <a:buNone/>
              <a:defRPr/>
            </a:pPr>
            <a:r>
              <a:rPr lang="sk-SK" sz="1800" dirty="0"/>
              <a:t>Zmeny sliznice dutiny ústnej a podnebných oblúkov</a:t>
            </a:r>
          </a:p>
          <a:p>
            <a:pPr marL="0" indent="0">
              <a:buNone/>
              <a:defRPr/>
            </a:pPr>
            <a:r>
              <a:rPr lang="sk-SK" sz="1800" b="1" dirty="0"/>
              <a:t>Zmeny zubov a ďasna</a:t>
            </a:r>
          </a:p>
          <a:p>
            <a:pPr marL="0" indent="0">
              <a:buNone/>
              <a:defRPr/>
            </a:pPr>
            <a:r>
              <a:rPr lang="sk-SK" sz="1800" dirty="0"/>
              <a:t>Zmeny jazyka</a:t>
            </a:r>
          </a:p>
          <a:p>
            <a:pPr marL="0" indent="0">
              <a:buNone/>
              <a:defRPr/>
            </a:pPr>
            <a:r>
              <a:rPr lang="sk-SK" sz="1800" dirty="0"/>
              <a:t>Zmeny tonzíl</a:t>
            </a:r>
          </a:p>
          <a:p>
            <a:pPr marL="0" indent="0">
              <a:buNone/>
              <a:defRPr/>
            </a:pPr>
            <a:r>
              <a:rPr lang="sk-SK" sz="1800" dirty="0"/>
              <a:t>Zmeny slinných žliaz</a:t>
            </a:r>
          </a:p>
        </p:txBody>
      </p:sp>
      <p:pic>
        <p:nvPicPr>
          <p:cNvPr id="21508" name="Picture 5" descr="C:\Users\sedlakova\Desktop\zuby-dutina-stn-n.jpg">
            <a:extLst>
              <a:ext uri="{FF2B5EF4-FFF2-40B4-BE49-F238E27FC236}">
                <a16:creationId xmlns:a16="http://schemas.microsoft.com/office/drawing/2014/main" id="{485C48D6-F7AC-0145-08AD-7C85FF8F3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2852739"/>
            <a:ext cx="51562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a:extLst>
              <a:ext uri="{FF2B5EF4-FFF2-40B4-BE49-F238E27FC236}">
                <a16:creationId xmlns:a16="http://schemas.microsoft.com/office/drawing/2014/main" id="{0FD1F00A-C6D3-90CD-7055-E3DC0B8660B1}"/>
              </a:ext>
            </a:extLst>
          </p:cNvPr>
          <p:cNvSpPr>
            <a:spLocks noGrp="1"/>
          </p:cNvSpPr>
          <p:nvPr>
            <p:ph type="title"/>
          </p:nvPr>
        </p:nvSpPr>
        <p:spPr>
          <a:xfrm>
            <a:off x="1981201" y="273050"/>
            <a:ext cx="3008313" cy="635000"/>
          </a:xfrm>
        </p:spPr>
        <p:txBody>
          <a:bodyPr>
            <a:normAutofit fontScale="90000"/>
          </a:bodyPr>
          <a:lstStyle/>
          <a:p>
            <a:r>
              <a:rPr lang="sk-SK" altLang="sk-SK"/>
              <a:t>Zuby, skelet DÚ a ďasná</a:t>
            </a:r>
          </a:p>
        </p:txBody>
      </p:sp>
      <p:sp>
        <p:nvSpPr>
          <p:cNvPr id="22531" name="Zástupný symbol textu 3">
            <a:extLst>
              <a:ext uri="{FF2B5EF4-FFF2-40B4-BE49-F238E27FC236}">
                <a16:creationId xmlns:a16="http://schemas.microsoft.com/office/drawing/2014/main" id="{88967089-9815-4F83-11C3-A4DBC172F32D}"/>
              </a:ext>
            </a:extLst>
          </p:cNvPr>
          <p:cNvSpPr>
            <a:spLocks noGrp="1"/>
          </p:cNvSpPr>
          <p:nvPr>
            <p:ph type="body" sz="half" idx="2"/>
          </p:nvPr>
        </p:nvSpPr>
        <p:spPr>
          <a:xfrm>
            <a:off x="1981201" y="1052514"/>
            <a:ext cx="3008313" cy="5400675"/>
          </a:xfrm>
        </p:spPr>
        <p:txBody>
          <a:bodyPr>
            <a:normAutofit fontScale="92500" lnSpcReduction="10000"/>
          </a:bodyPr>
          <a:lstStyle/>
          <a:p>
            <a:r>
              <a:rPr lang="sk-SK" altLang="sk-SK" sz="1800" b="1"/>
              <a:t>Palatoschisis</a:t>
            </a:r>
          </a:p>
          <a:p>
            <a:r>
              <a:rPr lang="sk-SK" altLang="sk-SK" sz="1800"/>
              <a:t>-rázštep tvrdého podnebia</a:t>
            </a:r>
          </a:p>
          <a:p>
            <a:r>
              <a:rPr lang="sk-SK" altLang="sk-SK" sz="1800" b="1"/>
              <a:t>Uranoschisis</a:t>
            </a:r>
          </a:p>
          <a:p>
            <a:r>
              <a:rPr lang="sk-SK" altLang="sk-SK" sz="1800"/>
              <a:t>-rázštep mäkkého podnebia</a:t>
            </a:r>
          </a:p>
          <a:p>
            <a:r>
              <a:rPr lang="sk-SK" altLang="sk-SK" sz="1800"/>
              <a:t>-huhňavá reč (rinolalia)</a:t>
            </a:r>
          </a:p>
          <a:p>
            <a:r>
              <a:rPr lang="sk-SK" altLang="sk-SK" sz="1800" b="1"/>
              <a:t>Gnatoschisis</a:t>
            </a:r>
          </a:p>
          <a:p>
            <a:r>
              <a:rPr lang="sk-SK" altLang="sk-SK" sz="1800"/>
              <a:t>-rázštep čeľuste</a:t>
            </a:r>
          </a:p>
          <a:p>
            <a:endParaRPr lang="sk-SK" altLang="sk-SK" sz="1800"/>
          </a:p>
          <a:p>
            <a:r>
              <a:rPr lang="sk-SK" altLang="sk-SK" sz="1800" b="1"/>
              <a:t>Makrostomia</a:t>
            </a:r>
          </a:p>
          <a:p>
            <a:r>
              <a:rPr lang="sk-SK" altLang="sk-SK" sz="1800" b="1"/>
              <a:t>Mikrostomia</a:t>
            </a:r>
          </a:p>
          <a:p>
            <a:r>
              <a:rPr lang="sk-SK" altLang="sk-SK" sz="1800"/>
              <a:t>-výrazne malá dutina ústna</a:t>
            </a:r>
          </a:p>
          <a:p>
            <a:endParaRPr lang="sk-SK" altLang="sk-SK" sz="1800"/>
          </a:p>
          <a:p>
            <a:r>
              <a:rPr lang="sk-SK" altLang="sk-SK" sz="1800" b="1"/>
              <a:t>Makrognatia-brada</a:t>
            </a:r>
          </a:p>
          <a:p>
            <a:r>
              <a:rPr lang="sk-SK" altLang="sk-SK" sz="1800" b="1"/>
              <a:t>Mikrognatia</a:t>
            </a:r>
          </a:p>
          <a:p>
            <a:endParaRPr lang="sk-SK" altLang="sk-SK" sz="1800" b="1"/>
          </a:p>
          <a:p>
            <a:r>
              <a:rPr lang="sk-SK" altLang="sk-SK" sz="1800" b="1"/>
              <a:t>Makroglosia-jazyk</a:t>
            </a:r>
          </a:p>
        </p:txBody>
      </p:sp>
      <p:pic>
        <p:nvPicPr>
          <p:cNvPr id="22532" name="Picture 5" descr="C:\Users\sedlakova\Desktop\palatochisis.png">
            <a:extLst>
              <a:ext uri="{FF2B5EF4-FFF2-40B4-BE49-F238E27FC236}">
                <a16:creationId xmlns:a16="http://schemas.microsoft.com/office/drawing/2014/main" id="{CB512D0D-FD54-02DD-ACD5-7C34ACDB2C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43700" y="476250"/>
            <a:ext cx="3168650" cy="2089150"/>
          </a:xfrm>
          <a:noFill/>
        </p:spPr>
      </p:pic>
      <p:pic>
        <p:nvPicPr>
          <p:cNvPr id="22533" name="Picture 6" descr="C:\Users\sedlakova\Desktop\mala-brada-300x200.jpg">
            <a:extLst>
              <a:ext uri="{FF2B5EF4-FFF2-40B4-BE49-F238E27FC236}">
                <a16:creationId xmlns:a16="http://schemas.microsoft.com/office/drawing/2014/main" id="{2E6694DC-E356-DFBB-C75B-0FCB1AA48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2636838"/>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C:\Users\sedlakova\Desktop\makrostomia.png">
            <a:extLst>
              <a:ext uri="{FF2B5EF4-FFF2-40B4-BE49-F238E27FC236}">
                <a16:creationId xmlns:a16="http://schemas.microsoft.com/office/drawing/2014/main" id="{73BBA43F-B923-FAA9-8F9B-D8D110DE54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663" y="3068639"/>
            <a:ext cx="22669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C:\Users\sedlakova\Desktop\jazyk veľký.png">
            <a:extLst>
              <a:ext uri="{FF2B5EF4-FFF2-40B4-BE49-F238E27FC236}">
                <a16:creationId xmlns:a16="http://schemas.microsoft.com/office/drawing/2014/main" id="{BC4A7A15-6B18-0D9C-572B-8EFAD9CD80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2038" y="4797425"/>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C:\Users\sedlakova\Desktop\progenia.jpg">
            <a:extLst>
              <a:ext uri="{FF2B5EF4-FFF2-40B4-BE49-F238E27FC236}">
                <a16:creationId xmlns:a16="http://schemas.microsoft.com/office/drawing/2014/main" id="{45078C98-032A-1960-9090-CDE5534EA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363538"/>
            <a:ext cx="367188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C:\Users\sedlakova\Desktop\progenia 2.jpg">
            <a:extLst>
              <a:ext uri="{FF2B5EF4-FFF2-40B4-BE49-F238E27FC236}">
                <a16:creationId xmlns:a16="http://schemas.microsoft.com/office/drawing/2014/main" id="{8A055FC3-1450-18FD-6952-9F7D73C61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9" y="3473450"/>
            <a:ext cx="3455987"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C:\Users\sedlakova\Desktop\ZL pred 1.jpg">
            <a:extLst>
              <a:ext uri="{FF2B5EF4-FFF2-40B4-BE49-F238E27FC236}">
                <a16:creationId xmlns:a16="http://schemas.microsoft.com/office/drawing/2014/main" id="{A1FF502E-447F-70C7-B6CB-02C447115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5" y="546101"/>
            <a:ext cx="4738688"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a:extLst>
              <a:ext uri="{FF2B5EF4-FFF2-40B4-BE49-F238E27FC236}">
                <a16:creationId xmlns:a16="http://schemas.microsoft.com/office/drawing/2014/main" id="{B3D5561B-E5DA-9F67-A0C4-DB71298A6418}"/>
              </a:ext>
            </a:extLst>
          </p:cNvPr>
          <p:cNvSpPr>
            <a:spLocks noGrp="1"/>
          </p:cNvSpPr>
          <p:nvPr>
            <p:ph type="title"/>
          </p:nvPr>
        </p:nvSpPr>
        <p:spPr>
          <a:xfrm>
            <a:off x="1981201" y="273051"/>
            <a:ext cx="3008313" cy="563563"/>
          </a:xfrm>
        </p:spPr>
        <p:txBody>
          <a:bodyPr/>
          <a:lstStyle/>
          <a:p>
            <a:r>
              <a:rPr lang="sk-SK" altLang="sk-SK"/>
              <a:t>Zuby</a:t>
            </a:r>
          </a:p>
        </p:txBody>
      </p:sp>
      <p:sp>
        <p:nvSpPr>
          <p:cNvPr id="24579" name="Zástupný symbol textu 3">
            <a:extLst>
              <a:ext uri="{FF2B5EF4-FFF2-40B4-BE49-F238E27FC236}">
                <a16:creationId xmlns:a16="http://schemas.microsoft.com/office/drawing/2014/main" id="{A945B833-84FA-9780-46AD-A29CAE6CB639}"/>
              </a:ext>
            </a:extLst>
          </p:cNvPr>
          <p:cNvSpPr>
            <a:spLocks noGrp="1"/>
          </p:cNvSpPr>
          <p:nvPr>
            <p:ph type="body" sz="half" idx="2"/>
          </p:nvPr>
        </p:nvSpPr>
        <p:spPr>
          <a:xfrm>
            <a:off x="1981201" y="981075"/>
            <a:ext cx="3008313" cy="5543550"/>
          </a:xfrm>
        </p:spPr>
        <p:txBody>
          <a:bodyPr>
            <a:normAutofit fontScale="85000" lnSpcReduction="20000"/>
          </a:bodyPr>
          <a:lstStyle/>
          <a:p>
            <a:r>
              <a:rPr lang="sk-SK" altLang="sk-SK" sz="1800" b="1"/>
              <a:t>Hutchinsonove zuby (lues)</a:t>
            </a:r>
          </a:p>
          <a:p>
            <a:r>
              <a:rPr lang="sk-SK" altLang="sk-SK"/>
              <a:t>-vykrojené rezacie plochy</a:t>
            </a:r>
          </a:p>
          <a:p>
            <a:r>
              <a:rPr lang="sk-SK" altLang="sk-SK"/>
              <a:t>-vrodený lues</a:t>
            </a:r>
          </a:p>
          <a:p>
            <a:endParaRPr lang="sk-SK" altLang="sk-SK"/>
          </a:p>
          <a:p>
            <a:r>
              <a:rPr lang="sk-SK" altLang="sk-SK" sz="1800" b="1"/>
              <a:t>Žlté zuby (TTC)</a:t>
            </a:r>
          </a:p>
          <a:p>
            <a:endParaRPr lang="sk-SK" altLang="sk-SK"/>
          </a:p>
          <a:p>
            <a:r>
              <a:rPr lang="sk-SK" altLang="sk-SK" sz="1800" b="1"/>
              <a:t>Kariézne zuby, </a:t>
            </a:r>
          </a:p>
          <a:p>
            <a:r>
              <a:rPr lang="sk-SK" altLang="sk-SK"/>
              <a:t>defektné, slabé</a:t>
            </a:r>
          </a:p>
          <a:p>
            <a:r>
              <a:rPr lang="sk-SK" altLang="sk-SK"/>
              <a:t>-výživa, hygiena, deficit D</a:t>
            </a:r>
          </a:p>
          <a:p>
            <a:endParaRPr lang="sk-SK" altLang="sk-SK"/>
          </a:p>
          <a:p>
            <a:r>
              <a:rPr lang="sk-SK" altLang="sk-SK" sz="1800" b="1"/>
              <a:t>Zubný plak</a:t>
            </a:r>
          </a:p>
          <a:p>
            <a:r>
              <a:rPr lang="sk-SK" altLang="sk-SK"/>
              <a:t>-usadeniny biele až žltohnedé po okrajoch alveolárnych výbežkoch</a:t>
            </a:r>
          </a:p>
          <a:p>
            <a:r>
              <a:rPr lang="sk-SK" altLang="sk-SK"/>
              <a:t>-zbytky jedla, baktérie</a:t>
            </a:r>
          </a:p>
          <a:p>
            <a:endParaRPr lang="sk-SK" altLang="sk-SK"/>
          </a:p>
          <a:p>
            <a:r>
              <a:rPr lang="sk-SK" altLang="sk-SK" sz="1800" b="1"/>
              <a:t>Zubný kameň</a:t>
            </a:r>
          </a:p>
          <a:p>
            <a:r>
              <a:rPr lang="sk-SK" altLang="sk-SK"/>
              <a:t>-zatvrdnutie zubného plaku</a:t>
            </a:r>
          </a:p>
          <a:p>
            <a:r>
              <a:rPr lang="sk-SK" altLang="sk-SK"/>
              <a:t>-nedostatočná hygiena</a:t>
            </a:r>
          </a:p>
          <a:p>
            <a:r>
              <a:rPr lang="sk-SK" altLang="sk-SK"/>
              <a:t>-odhalovanie zubných krčkov</a:t>
            </a:r>
          </a:p>
          <a:p>
            <a:r>
              <a:rPr lang="sk-SK" altLang="sk-SK"/>
              <a:t>-parodontitída, parodontóza</a:t>
            </a:r>
          </a:p>
          <a:p>
            <a:endParaRPr lang="sk-SK" altLang="sk-SK"/>
          </a:p>
          <a:p>
            <a:endParaRPr lang="sk-SK" altLang="sk-SK"/>
          </a:p>
          <a:p>
            <a:endParaRPr lang="sk-SK" altLang="sk-SK"/>
          </a:p>
        </p:txBody>
      </p:sp>
      <p:pic>
        <p:nvPicPr>
          <p:cNvPr id="24580" name="Picture 5" descr="C:\Users\sedlakova\Desktop\imagesZU68OT7A.jpg">
            <a:extLst>
              <a:ext uri="{FF2B5EF4-FFF2-40B4-BE49-F238E27FC236}">
                <a16:creationId xmlns:a16="http://schemas.microsoft.com/office/drawing/2014/main" id="{AE3E8801-F7DC-1EA9-8B75-00031D507E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824788" y="2557463"/>
            <a:ext cx="2527300" cy="1655762"/>
          </a:xfrm>
          <a:noFill/>
        </p:spPr>
      </p:pic>
      <p:pic>
        <p:nvPicPr>
          <p:cNvPr id="24581" name="Picture 6" descr="C:\Users\sedlakova\Desktop\images.jpg">
            <a:extLst>
              <a:ext uri="{FF2B5EF4-FFF2-40B4-BE49-F238E27FC236}">
                <a16:creationId xmlns:a16="http://schemas.microsoft.com/office/drawing/2014/main" id="{2C7AA4F7-0E18-4C50-96A2-EF86CD3FF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226" y="4868863"/>
            <a:ext cx="36480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C:\Users\sedlakova\Desktop\lues.png">
            <a:extLst>
              <a:ext uri="{FF2B5EF4-FFF2-40B4-BE49-F238E27FC236}">
                <a16:creationId xmlns:a16="http://schemas.microsoft.com/office/drawing/2014/main" id="{CFDAC1AE-D099-9C20-4EC2-BE801FA24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1" y="476251"/>
            <a:ext cx="212407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C:\Users\sedlakova\Desktop\žlté zuby.png">
            <a:extLst>
              <a:ext uri="{FF2B5EF4-FFF2-40B4-BE49-F238E27FC236}">
                <a16:creationId xmlns:a16="http://schemas.microsoft.com/office/drawing/2014/main" id="{E67C3F67-A067-E3D6-C2D1-7FF720D8D0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8889" y="2555876"/>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a:extLst>
              <a:ext uri="{FF2B5EF4-FFF2-40B4-BE49-F238E27FC236}">
                <a16:creationId xmlns:a16="http://schemas.microsoft.com/office/drawing/2014/main" id="{176C778D-19BB-42A9-C631-35F489AF0A07}"/>
              </a:ext>
            </a:extLst>
          </p:cNvPr>
          <p:cNvSpPr>
            <a:spLocks noGrp="1"/>
          </p:cNvSpPr>
          <p:nvPr>
            <p:ph type="title"/>
          </p:nvPr>
        </p:nvSpPr>
        <p:spPr>
          <a:xfrm>
            <a:off x="1981201" y="273051"/>
            <a:ext cx="3008313" cy="563563"/>
          </a:xfrm>
        </p:spPr>
        <p:txBody>
          <a:bodyPr/>
          <a:lstStyle/>
          <a:p>
            <a:r>
              <a:rPr lang="sk-SK" altLang="sk-SK"/>
              <a:t>Gingíva</a:t>
            </a:r>
          </a:p>
        </p:txBody>
      </p:sp>
      <p:sp>
        <p:nvSpPr>
          <p:cNvPr id="27651" name="Zástupný symbol textu 3">
            <a:extLst>
              <a:ext uri="{FF2B5EF4-FFF2-40B4-BE49-F238E27FC236}">
                <a16:creationId xmlns:a16="http://schemas.microsoft.com/office/drawing/2014/main" id="{98E55992-411F-8A2A-92AC-773230FA9FAF}"/>
              </a:ext>
            </a:extLst>
          </p:cNvPr>
          <p:cNvSpPr>
            <a:spLocks noGrp="1"/>
          </p:cNvSpPr>
          <p:nvPr>
            <p:ph type="body" sz="half" idx="2"/>
          </p:nvPr>
        </p:nvSpPr>
        <p:spPr>
          <a:xfrm>
            <a:off x="1981201" y="836614"/>
            <a:ext cx="3008313" cy="5616575"/>
          </a:xfrm>
        </p:spPr>
        <p:txBody>
          <a:bodyPr>
            <a:normAutofit/>
          </a:bodyPr>
          <a:lstStyle/>
          <a:p>
            <a:r>
              <a:rPr lang="sk-SK" altLang="sk-SK" sz="1800" b="1" dirty="0" err="1"/>
              <a:t>Epulis</a:t>
            </a:r>
            <a:endParaRPr lang="sk-SK" altLang="sk-SK" sz="1800" b="1" dirty="0"/>
          </a:p>
          <a:p>
            <a:r>
              <a:rPr lang="sk-SK" altLang="sk-SK" dirty="0"/>
              <a:t>-benígny, </a:t>
            </a:r>
            <a:r>
              <a:rPr lang="sk-SK" altLang="sk-SK" dirty="0" err="1"/>
              <a:t>polyploiný</a:t>
            </a:r>
            <a:r>
              <a:rPr lang="sk-SK" altLang="sk-SK" dirty="0"/>
              <a:t> útvar</a:t>
            </a:r>
          </a:p>
          <a:p>
            <a:r>
              <a:rPr lang="sk-SK" altLang="sk-SK" dirty="0"/>
              <a:t>-solitárna lézia, rôzna histológia</a:t>
            </a:r>
          </a:p>
          <a:p>
            <a:r>
              <a:rPr lang="sk-SK" altLang="sk-SK" dirty="0"/>
              <a:t>-u tehotných</a:t>
            </a:r>
          </a:p>
        </p:txBody>
      </p:sp>
      <p:pic>
        <p:nvPicPr>
          <p:cNvPr id="27653" name="Picture 6" descr="epulis">
            <a:extLst>
              <a:ext uri="{FF2B5EF4-FFF2-40B4-BE49-F238E27FC236}">
                <a16:creationId xmlns:a16="http://schemas.microsoft.com/office/drawing/2014/main" id="{7DB33D00-FCDC-4445-5285-A86B7D6B3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859" y="398512"/>
            <a:ext cx="326072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ok 3">
            <a:extLst>
              <a:ext uri="{FF2B5EF4-FFF2-40B4-BE49-F238E27FC236}">
                <a16:creationId xmlns:a16="http://schemas.microsoft.com/office/drawing/2014/main" id="{E822C74E-CB4E-82EC-8156-A4070EE01748}"/>
              </a:ext>
            </a:extLst>
          </p:cNvPr>
          <p:cNvPicPr>
            <a:picLocks noChangeAspect="1"/>
          </p:cNvPicPr>
          <p:nvPr/>
        </p:nvPicPr>
        <p:blipFill>
          <a:blip r:embed="rId3"/>
          <a:stretch>
            <a:fillRect/>
          </a:stretch>
        </p:blipFill>
        <p:spPr>
          <a:xfrm>
            <a:off x="712270" y="2582463"/>
            <a:ext cx="4799998" cy="3716570"/>
          </a:xfrm>
          <a:prstGeom prst="rect">
            <a:avLst/>
          </a:prstGeom>
        </p:spPr>
      </p:pic>
      <p:pic>
        <p:nvPicPr>
          <p:cNvPr id="5" name="Obrázok 4">
            <a:extLst>
              <a:ext uri="{FF2B5EF4-FFF2-40B4-BE49-F238E27FC236}">
                <a16:creationId xmlns:a16="http://schemas.microsoft.com/office/drawing/2014/main" id="{FE8D09FA-C236-44F6-0C9A-922F8FB72DCE}"/>
              </a:ext>
            </a:extLst>
          </p:cNvPr>
          <p:cNvPicPr>
            <a:picLocks noChangeAspect="1"/>
          </p:cNvPicPr>
          <p:nvPr/>
        </p:nvPicPr>
        <p:blipFill>
          <a:blip r:embed="rId4"/>
          <a:stretch>
            <a:fillRect/>
          </a:stretch>
        </p:blipFill>
        <p:spPr>
          <a:xfrm>
            <a:off x="6417545" y="2582463"/>
            <a:ext cx="4689136" cy="3795074"/>
          </a:xfrm>
          <a:prstGeom prst="rect">
            <a:avLst/>
          </a:prstGeom>
        </p:spPr>
      </p:pic>
      <p:sp>
        <p:nvSpPr>
          <p:cNvPr id="6" name="BlokTextu 5">
            <a:extLst>
              <a:ext uri="{FF2B5EF4-FFF2-40B4-BE49-F238E27FC236}">
                <a16:creationId xmlns:a16="http://schemas.microsoft.com/office/drawing/2014/main" id="{E4C99811-9B03-0246-EAF8-F0F0744EDF8E}"/>
              </a:ext>
            </a:extLst>
          </p:cNvPr>
          <p:cNvSpPr txBox="1"/>
          <p:nvPr/>
        </p:nvSpPr>
        <p:spPr>
          <a:xfrm>
            <a:off x="972152" y="6377537"/>
            <a:ext cx="4610501" cy="461665"/>
          </a:xfrm>
          <a:prstGeom prst="rect">
            <a:avLst/>
          </a:prstGeom>
          <a:noFill/>
        </p:spPr>
        <p:txBody>
          <a:bodyPr wrap="square" rtlCol="0">
            <a:spAutoFit/>
          </a:bodyPr>
          <a:lstStyle/>
          <a:p>
            <a:r>
              <a:rPr lang="sk-SK" sz="800" dirty="0"/>
              <a:t>https://www.elsevier.es/en-revista-revista-portuguesa-estomatologia-medicina-dentaria-e-cirurgia-maxilofacial-330-articulo-treatment-epulis-fissuratum-with-carbon-dioxide-laser-S1646289011000057#imagen-8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a:extLst>
              <a:ext uri="{FF2B5EF4-FFF2-40B4-BE49-F238E27FC236}">
                <a16:creationId xmlns:a16="http://schemas.microsoft.com/office/drawing/2014/main" id="{173120B4-36DF-E07C-7100-352D3C8EF7AE}"/>
              </a:ext>
            </a:extLst>
          </p:cNvPr>
          <p:cNvSpPr>
            <a:spLocks noGrp="1"/>
          </p:cNvSpPr>
          <p:nvPr>
            <p:ph type="title"/>
          </p:nvPr>
        </p:nvSpPr>
        <p:spPr>
          <a:xfrm>
            <a:off x="1981200" y="274638"/>
            <a:ext cx="8229600" cy="633412"/>
          </a:xfrm>
        </p:spPr>
        <p:txBody>
          <a:bodyPr/>
          <a:lstStyle/>
          <a:p>
            <a:r>
              <a:rPr lang="sk-SK" altLang="sk-SK" sz="2800" b="1"/>
              <a:t>Ústna dutina a jazyk</a:t>
            </a:r>
          </a:p>
        </p:txBody>
      </p:sp>
      <p:sp>
        <p:nvSpPr>
          <p:cNvPr id="3" name="Zástupný symbol obsahu 2">
            <a:extLst>
              <a:ext uri="{FF2B5EF4-FFF2-40B4-BE49-F238E27FC236}">
                <a16:creationId xmlns:a16="http://schemas.microsoft.com/office/drawing/2014/main" id="{E2A5F31E-8181-4EC9-9BA7-5EE00BC8E278}"/>
              </a:ext>
            </a:extLst>
          </p:cNvPr>
          <p:cNvSpPr>
            <a:spLocks noGrp="1"/>
          </p:cNvSpPr>
          <p:nvPr>
            <p:ph idx="1"/>
          </p:nvPr>
        </p:nvSpPr>
        <p:spPr/>
        <p:txBody>
          <a:bodyPr/>
          <a:lstStyle/>
          <a:p>
            <a:pPr>
              <a:defRPr/>
            </a:pPr>
            <a:r>
              <a:rPr lang="sk-SK" sz="1800" b="1" dirty="0"/>
              <a:t>Podľa lokalizácie:</a:t>
            </a:r>
          </a:p>
          <a:p>
            <a:pPr marL="0" indent="0">
              <a:buNone/>
              <a:defRPr/>
            </a:pPr>
            <a:r>
              <a:rPr lang="sk-SK" sz="1800" dirty="0"/>
              <a:t>Zmeny pery</a:t>
            </a:r>
          </a:p>
          <a:p>
            <a:pPr marL="0" indent="0">
              <a:buNone/>
              <a:defRPr/>
            </a:pPr>
            <a:r>
              <a:rPr lang="sk-SK" sz="1800" dirty="0"/>
              <a:t>Zmeny sliznice dutiny ústnej a podnebných oblúkov</a:t>
            </a:r>
          </a:p>
          <a:p>
            <a:pPr marL="0" indent="0">
              <a:buNone/>
              <a:defRPr/>
            </a:pPr>
            <a:r>
              <a:rPr lang="sk-SK" sz="1800" dirty="0"/>
              <a:t>Zmeny zubov a ďasna</a:t>
            </a:r>
          </a:p>
          <a:p>
            <a:pPr marL="0" indent="0">
              <a:buNone/>
              <a:defRPr/>
            </a:pPr>
            <a:r>
              <a:rPr lang="sk-SK" sz="1800" b="1" dirty="0"/>
              <a:t>Zmeny jazyka</a:t>
            </a:r>
          </a:p>
          <a:p>
            <a:pPr marL="0" indent="0">
              <a:buNone/>
              <a:defRPr/>
            </a:pPr>
            <a:r>
              <a:rPr lang="sk-SK" sz="1800" dirty="0"/>
              <a:t>Zmeny tonzíl</a:t>
            </a:r>
          </a:p>
          <a:p>
            <a:pPr marL="0" indent="0">
              <a:buNone/>
              <a:defRPr/>
            </a:pPr>
            <a:r>
              <a:rPr lang="sk-SK" sz="1800" dirty="0"/>
              <a:t>Zmeny slinných žliaz</a:t>
            </a:r>
          </a:p>
        </p:txBody>
      </p:sp>
      <p:pic>
        <p:nvPicPr>
          <p:cNvPr id="28676" name="Picture 5" descr="C:\Users\sedlakova\Desktop\zuby-dutina-stn-n.jpg">
            <a:extLst>
              <a:ext uri="{FF2B5EF4-FFF2-40B4-BE49-F238E27FC236}">
                <a16:creationId xmlns:a16="http://schemas.microsoft.com/office/drawing/2014/main" id="{C3ADA136-A4FF-A9A8-BD34-E63C7BF8C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2852739"/>
            <a:ext cx="51562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a:extLst>
              <a:ext uri="{FF2B5EF4-FFF2-40B4-BE49-F238E27FC236}">
                <a16:creationId xmlns:a16="http://schemas.microsoft.com/office/drawing/2014/main" id="{91ADCBC1-C867-AE42-ABA5-0BDF67A496AE}"/>
              </a:ext>
            </a:extLst>
          </p:cNvPr>
          <p:cNvSpPr>
            <a:spLocks noGrp="1"/>
          </p:cNvSpPr>
          <p:nvPr>
            <p:ph type="title"/>
          </p:nvPr>
        </p:nvSpPr>
        <p:spPr>
          <a:xfrm>
            <a:off x="1981200" y="274639"/>
            <a:ext cx="8229600" cy="706437"/>
          </a:xfrm>
        </p:spPr>
        <p:txBody>
          <a:bodyPr/>
          <a:lstStyle/>
          <a:p>
            <a:pPr eaLnBrk="1" hangingPunct="1"/>
            <a:r>
              <a:rPr lang="sk-SK" altLang="sk-SK" sz="2800" b="1"/>
              <a:t>Jazyk-povrch</a:t>
            </a:r>
          </a:p>
        </p:txBody>
      </p:sp>
      <p:sp>
        <p:nvSpPr>
          <p:cNvPr id="29699" name="Zástupný symbol obsahu 2">
            <a:extLst>
              <a:ext uri="{FF2B5EF4-FFF2-40B4-BE49-F238E27FC236}">
                <a16:creationId xmlns:a16="http://schemas.microsoft.com/office/drawing/2014/main" id="{D4739492-38B5-C30F-4ECC-D05736D5C33C}"/>
              </a:ext>
            </a:extLst>
          </p:cNvPr>
          <p:cNvSpPr>
            <a:spLocks noGrp="1"/>
          </p:cNvSpPr>
          <p:nvPr>
            <p:ph sz="half" idx="1"/>
          </p:nvPr>
        </p:nvSpPr>
        <p:spPr>
          <a:xfrm>
            <a:off x="1981200" y="981075"/>
            <a:ext cx="4038600" cy="5145088"/>
          </a:xfrm>
        </p:spPr>
        <p:txBody>
          <a:bodyPr/>
          <a:lstStyle/>
          <a:p>
            <a:pPr eaLnBrk="1" hangingPunct="1"/>
            <a:r>
              <a:rPr lang="sk-SK" altLang="sk-SK" sz="2000" b="1"/>
              <a:t>Lingua plicata</a:t>
            </a:r>
          </a:p>
          <a:p>
            <a:pPr eaLnBrk="1" hangingPunct="1"/>
            <a:r>
              <a:rPr lang="sk-SK" altLang="sk-SK" sz="2000"/>
              <a:t>Patologicky rozbrázdený, nebolestivý</a:t>
            </a:r>
          </a:p>
          <a:p>
            <a:pPr eaLnBrk="1" hangingPunct="1"/>
            <a:r>
              <a:rPr lang="sk-SK" altLang="sk-SK" sz="2000"/>
              <a:t>Na podklade vývojovej poruchy</a:t>
            </a:r>
          </a:p>
          <a:p>
            <a:pPr eaLnBrk="1" hangingPunct="1"/>
            <a:r>
              <a:rPr lang="sk-SK" altLang="sk-SK" sz="2000"/>
              <a:t>Downov syndróm</a:t>
            </a:r>
          </a:p>
          <a:p>
            <a:pPr eaLnBrk="1" hangingPunct="1"/>
            <a:r>
              <a:rPr lang="sk-SK" altLang="sk-SK" sz="2000"/>
              <a:t>Melkersson-Rosenthal</a:t>
            </a:r>
          </a:p>
        </p:txBody>
      </p:sp>
      <p:pic>
        <p:nvPicPr>
          <p:cNvPr id="29700" name="Picture 2" descr="C:\Users\sedlakova\Desktop\lingua plicata.png">
            <a:extLst>
              <a:ext uri="{FF2B5EF4-FFF2-40B4-BE49-F238E27FC236}">
                <a16:creationId xmlns:a16="http://schemas.microsoft.com/office/drawing/2014/main" id="{95A69A03-5D41-B3C8-CA76-75165803F2D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543926" y="908050"/>
            <a:ext cx="1787525" cy="2000250"/>
          </a:xfrm>
          <a:noFill/>
        </p:spPr>
      </p:pic>
      <p:pic>
        <p:nvPicPr>
          <p:cNvPr id="29701" name="Picture 3" descr="C:\Users\sedlakova\Desktop\M-R syndróm.jpg">
            <a:extLst>
              <a:ext uri="{FF2B5EF4-FFF2-40B4-BE49-F238E27FC236}">
                <a16:creationId xmlns:a16="http://schemas.microsoft.com/office/drawing/2014/main" id="{B8BBE057-E9A0-7F1D-9C6F-4A28D0B3D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3079751"/>
            <a:ext cx="43084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4" descr="C:\Users\sedlakova\Desktop\lingua plicata 2.png">
            <a:extLst>
              <a:ext uri="{FF2B5EF4-FFF2-40B4-BE49-F238E27FC236}">
                <a16:creationId xmlns:a16="http://schemas.microsoft.com/office/drawing/2014/main" id="{1BCF347C-37E0-FE26-4740-01C498569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1" y="908050"/>
            <a:ext cx="21431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a:extLst>
              <a:ext uri="{FF2B5EF4-FFF2-40B4-BE49-F238E27FC236}">
                <a16:creationId xmlns:a16="http://schemas.microsoft.com/office/drawing/2014/main" id="{AADABE6F-30EA-ECF6-449B-44118267BC71}"/>
              </a:ext>
            </a:extLst>
          </p:cNvPr>
          <p:cNvSpPr>
            <a:spLocks noGrp="1"/>
          </p:cNvSpPr>
          <p:nvPr>
            <p:ph type="title"/>
          </p:nvPr>
        </p:nvSpPr>
        <p:spPr>
          <a:xfrm>
            <a:off x="1981200" y="274639"/>
            <a:ext cx="8229600" cy="561975"/>
          </a:xfrm>
        </p:spPr>
        <p:txBody>
          <a:bodyPr/>
          <a:lstStyle/>
          <a:p>
            <a:pPr eaLnBrk="1" hangingPunct="1"/>
            <a:r>
              <a:rPr lang="sk-SK" altLang="sk-SK" sz="2800" b="1"/>
              <a:t>Jazyk-povrch</a:t>
            </a:r>
          </a:p>
        </p:txBody>
      </p:sp>
      <p:sp>
        <p:nvSpPr>
          <p:cNvPr id="30723" name="Zástupný symbol obsahu 2">
            <a:extLst>
              <a:ext uri="{FF2B5EF4-FFF2-40B4-BE49-F238E27FC236}">
                <a16:creationId xmlns:a16="http://schemas.microsoft.com/office/drawing/2014/main" id="{6013A29C-4299-6E7F-E196-E30B8AF47E8E}"/>
              </a:ext>
            </a:extLst>
          </p:cNvPr>
          <p:cNvSpPr>
            <a:spLocks noGrp="1"/>
          </p:cNvSpPr>
          <p:nvPr>
            <p:ph sz="half" idx="1"/>
          </p:nvPr>
        </p:nvSpPr>
        <p:spPr>
          <a:xfrm>
            <a:off x="1981200" y="1125539"/>
            <a:ext cx="4038600" cy="5000625"/>
          </a:xfrm>
        </p:spPr>
        <p:txBody>
          <a:bodyPr/>
          <a:lstStyle/>
          <a:p>
            <a:pPr eaLnBrk="1" hangingPunct="1"/>
            <a:r>
              <a:rPr lang="sk-SK" altLang="sk-SK" sz="2000" b="1"/>
              <a:t>Lingua geographica</a:t>
            </a:r>
          </a:p>
          <a:p>
            <a:pPr eaLnBrk="1" hangingPunct="1"/>
            <a:r>
              <a:rPr lang="sk-SK" altLang="sk-SK" sz="2000"/>
              <a:t>Červené vyhladené mapovité ložiská s bielym okrajom</a:t>
            </a:r>
          </a:p>
          <a:p>
            <a:pPr eaLnBrk="1" hangingPunct="1"/>
            <a:r>
              <a:rPr lang="sk-SK" altLang="sk-SK" sz="2000"/>
              <a:t>Benígne etiologicky nejasné</a:t>
            </a:r>
          </a:p>
          <a:p>
            <a:pPr eaLnBrk="1" hangingPunct="1"/>
            <a:r>
              <a:rPr lang="sk-SK" altLang="sk-SK" sz="2000"/>
              <a:t>Psoriáza</a:t>
            </a:r>
          </a:p>
          <a:p>
            <a:pPr eaLnBrk="1" hangingPunct="1"/>
            <a:r>
              <a:rPr lang="sk-SK" altLang="sk-SK" sz="2000"/>
              <a:t>Reiterova spondylartritída (uretritída, konjuktivitída, artritída)</a:t>
            </a:r>
          </a:p>
        </p:txBody>
      </p:sp>
      <p:pic>
        <p:nvPicPr>
          <p:cNvPr id="30724" name="Picture 2" descr="C:\Users\sedlakova\Desktop\2 lingua geografica.png">
            <a:extLst>
              <a:ext uri="{FF2B5EF4-FFF2-40B4-BE49-F238E27FC236}">
                <a16:creationId xmlns:a16="http://schemas.microsoft.com/office/drawing/2014/main" id="{51250585-3DEB-5415-47F2-101303F7666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1" y="1196976"/>
            <a:ext cx="4176713" cy="2663825"/>
          </a:xfrm>
          <a:noFill/>
        </p:spPr>
      </p:pic>
      <p:pic>
        <p:nvPicPr>
          <p:cNvPr id="30725" name="Picture 3" descr="C:\Users\sedlakova\Desktop\lingua geografica.png">
            <a:extLst>
              <a:ext uri="{FF2B5EF4-FFF2-40B4-BE49-F238E27FC236}">
                <a16:creationId xmlns:a16="http://schemas.microsoft.com/office/drawing/2014/main" id="{96CCFC38-646D-57E2-51A5-A37449BEB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3" y="4219575"/>
            <a:ext cx="31686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DE944A4-1669-0FD2-D7F4-FEB3DA02D895}"/>
              </a:ext>
            </a:extLst>
          </p:cNvPr>
          <p:cNvSpPr>
            <a:spLocks noGrp="1"/>
          </p:cNvSpPr>
          <p:nvPr>
            <p:ph type="title"/>
          </p:nvPr>
        </p:nvSpPr>
        <p:spPr/>
        <p:txBody>
          <a:bodyPr/>
          <a:lstStyle/>
          <a:p>
            <a:endParaRPr lang="sk-SK"/>
          </a:p>
        </p:txBody>
      </p:sp>
      <p:pic>
        <p:nvPicPr>
          <p:cNvPr id="8" name="Zástupný objekt pre obsah 7">
            <a:extLst>
              <a:ext uri="{FF2B5EF4-FFF2-40B4-BE49-F238E27FC236}">
                <a16:creationId xmlns:a16="http://schemas.microsoft.com/office/drawing/2014/main" id="{FDBADD05-7587-B60A-BB4B-357075FC14CF}"/>
              </a:ext>
            </a:extLst>
          </p:cNvPr>
          <p:cNvPicPr>
            <a:picLocks noGrp="1" noChangeAspect="1"/>
          </p:cNvPicPr>
          <p:nvPr>
            <p:ph idx="1"/>
          </p:nvPr>
        </p:nvPicPr>
        <p:blipFill>
          <a:blip r:embed="rId2"/>
          <a:stretch>
            <a:fillRect/>
          </a:stretch>
        </p:blipFill>
        <p:spPr>
          <a:xfrm>
            <a:off x="5266944" y="1027906"/>
            <a:ext cx="6690868" cy="5189454"/>
          </a:xfrm>
          <a:prstGeom prst="rect">
            <a:avLst/>
          </a:prstGeom>
        </p:spPr>
      </p:pic>
      <p:sp>
        <p:nvSpPr>
          <p:cNvPr id="9" name="BlokTextu 8">
            <a:extLst>
              <a:ext uri="{FF2B5EF4-FFF2-40B4-BE49-F238E27FC236}">
                <a16:creationId xmlns:a16="http://schemas.microsoft.com/office/drawing/2014/main" id="{726D3A9F-BC16-BCCA-BC77-9810E8F85A35}"/>
              </a:ext>
            </a:extLst>
          </p:cNvPr>
          <p:cNvSpPr txBox="1"/>
          <p:nvPr/>
        </p:nvSpPr>
        <p:spPr>
          <a:xfrm>
            <a:off x="838200" y="1901952"/>
            <a:ext cx="4227576" cy="3416320"/>
          </a:xfrm>
          <a:prstGeom prst="rect">
            <a:avLst/>
          </a:prstGeom>
          <a:noFill/>
        </p:spPr>
        <p:txBody>
          <a:bodyPr wrap="square" rtlCol="0">
            <a:spAutoFit/>
          </a:bodyPr>
          <a:lstStyle/>
          <a:p>
            <a:r>
              <a:rPr lang="en-US" dirty="0"/>
              <a:t>Then, the new challenge of oral paleopathology is to determine the impact of farming </a:t>
            </a:r>
            <a:r>
              <a:rPr lang="en-US" dirty="0" err="1"/>
              <a:t>ofdifferent</a:t>
            </a:r>
            <a:r>
              <a:rPr lang="en-US" dirty="0"/>
              <a:t> kinds of crops in different parts of the world by the observation of caries depth </a:t>
            </a:r>
            <a:r>
              <a:rPr lang="en-US" dirty="0" err="1"/>
              <a:t>andlocation</a:t>
            </a:r>
            <a:r>
              <a:rPr lang="en-US" dirty="0"/>
              <a:t> patterns associated with different diet s </a:t>
            </a:r>
            <a:br>
              <a:rPr lang="en-US" dirty="0"/>
            </a:br>
            <a:r>
              <a:rPr lang="en-US" i="1" dirty="0"/>
              <a:t>(PDF) Caries Through Time: An Anthropological Overview</a:t>
            </a:r>
            <a:r>
              <a:rPr lang="en-US" dirty="0"/>
              <a:t>. Available from: </a:t>
            </a:r>
            <a:r>
              <a:rPr lang="en-US" dirty="0">
                <a:hlinkClick r:id="rId3"/>
              </a:rPr>
              <a:t>https://www.researchgate.net/publication/221928541_Caries_Through_Time_An_Anthropological_Overview</a:t>
            </a:r>
            <a:r>
              <a:rPr lang="en-US" dirty="0"/>
              <a:t> [accessed Sep 05 2025].</a:t>
            </a:r>
            <a:endParaRPr lang="sk-SK" dirty="0"/>
          </a:p>
        </p:txBody>
      </p:sp>
    </p:spTree>
    <p:extLst>
      <p:ext uri="{BB962C8B-B14F-4D97-AF65-F5344CB8AC3E}">
        <p14:creationId xmlns:p14="http://schemas.microsoft.com/office/powerpoint/2010/main" val="6750838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a:extLst>
              <a:ext uri="{FF2B5EF4-FFF2-40B4-BE49-F238E27FC236}">
                <a16:creationId xmlns:a16="http://schemas.microsoft.com/office/drawing/2014/main" id="{57D1FD99-6212-6A6D-BAC4-660AA7776670}"/>
              </a:ext>
            </a:extLst>
          </p:cNvPr>
          <p:cNvSpPr>
            <a:spLocks noGrp="1"/>
          </p:cNvSpPr>
          <p:nvPr>
            <p:ph type="title"/>
          </p:nvPr>
        </p:nvSpPr>
        <p:spPr>
          <a:xfrm>
            <a:off x="1981200" y="274638"/>
            <a:ext cx="8229600" cy="633412"/>
          </a:xfrm>
        </p:spPr>
        <p:txBody>
          <a:bodyPr/>
          <a:lstStyle/>
          <a:p>
            <a:pPr eaLnBrk="1" hangingPunct="1"/>
            <a:r>
              <a:rPr lang="sk-SK" altLang="sk-SK" sz="2800" b="1"/>
              <a:t>Jazyk-veľkosť</a:t>
            </a:r>
          </a:p>
        </p:txBody>
      </p:sp>
      <p:sp>
        <p:nvSpPr>
          <p:cNvPr id="31747" name="Zástupný symbol obsahu 2">
            <a:extLst>
              <a:ext uri="{FF2B5EF4-FFF2-40B4-BE49-F238E27FC236}">
                <a16:creationId xmlns:a16="http://schemas.microsoft.com/office/drawing/2014/main" id="{CD2D3890-8E04-C6FE-ADF6-960B9A3CFC5F}"/>
              </a:ext>
            </a:extLst>
          </p:cNvPr>
          <p:cNvSpPr>
            <a:spLocks noGrp="1"/>
          </p:cNvSpPr>
          <p:nvPr>
            <p:ph sz="half" idx="1"/>
          </p:nvPr>
        </p:nvSpPr>
        <p:spPr>
          <a:xfrm>
            <a:off x="1981200" y="981075"/>
            <a:ext cx="4038600" cy="5145088"/>
          </a:xfrm>
        </p:spPr>
        <p:txBody>
          <a:bodyPr>
            <a:normAutofit lnSpcReduction="10000"/>
          </a:bodyPr>
          <a:lstStyle/>
          <a:p>
            <a:pPr eaLnBrk="1" hangingPunct="1"/>
            <a:r>
              <a:rPr lang="sk-SK" altLang="sk-SK" sz="2000" b="1"/>
              <a:t>Makroglosia</a:t>
            </a:r>
          </a:p>
          <a:p>
            <a:pPr eaLnBrk="1" hangingPunct="1"/>
            <a:r>
              <a:rPr lang="sk-SK" altLang="sk-SK" sz="2000"/>
              <a:t>Nápadne zväčšený</a:t>
            </a:r>
          </a:p>
          <a:p>
            <a:pPr eaLnBrk="1" hangingPunct="1"/>
            <a:r>
              <a:rPr lang="sk-SK" altLang="sk-SK" sz="2000"/>
              <a:t>Genetické syndrómy</a:t>
            </a:r>
          </a:p>
          <a:p>
            <a:pPr eaLnBrk="1" hangingPunct="1"/>
            <a:r>
              <a:rPr lang="sk-SK" altLang="sk-SK" sz="2000"/>
              <a:t>Dowvov syndróm</a:t>
            </a:r>
          </a:p>
          <a:p>
            <a:pPr eaLnBrk="1" hangingPunct="1"/>
            <a:r>
              <a:rPr lang="sk-SK" altLang="sk-SK" sz="2000"/>
              <a:t>Kretenizmus (jód↓)</a:t>
            </a:r>
          </a:p>
          <a:p>
            <a:pPr eaLnBrk="1" hangingPunct="1"/>
            <a:r>
              <a:rPr lang="sk-SK" altLang="sk-SK" sz="2000"/>
              <a:t>Akromegália</a:t>
            </a:r>
          </a:p>
          <a:p>
            <a:pPr eaLnBrk="1" hangingPunct="1"/>
            <a:r>
              <a:rPr lang="sk-SK" altLang="sk-SK" sz="2000"/>
              <a:t>Amyloidóza</a:t>
            </a:r>
          </a:p>
          <a:p>
            <a:pPr eaLnBrk="1" hangingPunct="1"/>
            <a:r>
              <a:rPr lang="sk-SK" altLang="sk-SK" sz="2000"/>
              <a:t>Myxedém</a:t>
            </a:r>
          </a:p>
          <a:p>
            <a:pPr eaLnBrk="1" hangingPunct="1"/>
            <a:r>
              <a:rPr lang="sk-SK" altLang="sk-SK" sz="2000"/>
              <a:t>Akútne pri alergickej reakcii</a:t>
            </a:r>
          </a:p>
          <a:p>
            <a:pPr eaLnBrk="1" hangingPunct="1"/>
            <a:endParaRPr lang="sk-SK" altLang="sk-SK" sz="2000"/>
          </a:p>
          <a:p>
            <a:pPr eaLnBrk="1" hangingPunct="1"/>
            <a:r>
              <a:rPr lang="sk-SK" altLang="sk-SK" sz="2000"/>
              <a:t>Lokálne nádory (hemangiom atď))</a:t>
            </a:r>
          </a:p>
          <a:p>
            <a:pPr eaLnBrk="1" hangingPunct="1"/>
            <a:r>
              <a:rPr lang="sk-SK" altLang="sk-SK" sz="2000"/>
              <a:t>Cysty jazyka</a:t>
            </a:r>
          </a:p>
          <a:p>
            <a:pPr eaLnBrk="1" hangingPunct="1"/>
            <a:r>
              <a:rPr lang="sk-SK" altLang="sk-SK" sz="2000"/>
              <a:t>Ductus tyreoglossus</a:t>
            </a:r>
          </a:p>
          <a:p>
            <a:pPr eaLnBrk="1" hangingPunct="1"/>
            <a:endParaRPr lang="sk-SK" altLang="sk-SK" sz="2000"/>
          </a:p>
        </p:txBody>
      </p:sp>
      <p:pic>
        <p:nvPicPr>
          <p:cNvPr id="31748" name="Picture 2" descr="C:\Users\sedlakova\Desktop\makroglosia.jpg">
            <a:extLst>
              <a:ext uri="{FF2B5EF4-FFF2-40B4-BE49-F238E27FC236}">
                <a16:creationId xmlns:a16="http://schemas.microsoft.com/office/drawing/2014/main" id="{751B58B8-95E3-E307-DA85-C98540FE4CB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67438" y="981075"/>
            <a:ext cx="4038600" cy="2266950"/>
          </a:xfrm>
          <a:noFill/>
        </p:spPr>
      </p:pic>
      <p:pic>
        <p:nvPicPr>
          <p:cNvPr id="31749" name="Picture 3" descr="C:\Users\sedlakova\Desktop\2 makroglosia.jpg">
            <a:extLst>
              <a:ext uri="{FF2B5EF4-FFF2-40B4-BE49-F238E27FC236}">
                <a16:creationId xmlns:a16="http://schemas.microsoft.com/office/drawing/2014/main" id="{6F1E47E9-6DC9-2563-B6C2-39FAAF0ED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3357563"/>
            <a:ext cx="401320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ok 10">
            <a:extLst>
              <a:ext uri="{FF2B5EF4-FFF2-40B4-BE49-F238E27FC236}">
                <a16:creationId xmlns:a16="http://schemas.microsoft.com/office/drawing/2014/main" id="{1DEF72B5-68B1-7F73-11F8-9A51B1C037DD}"/>
              </a:ext>
            </a:extLst>
          </p:cNvPr>
          <p:cNvPicPr>
            <a:picLocks noChangeAspect="1"/>
          </p:cNvPicPr>
          <p:nvPr/>
        </p:nvPicPr>
        <p:blipFill>
          <a:blip r:embed="rId2"/>
          <a:stretch>
            <a:fillRect/>
          </a:stretch>
        </p:blipFill>
        <p:spPr>
          <a:xfrm>
            <a:off x="371856" y="2432050"/>
            <a:ext cx="6096000" cy="3429000"/>
          </a:xfrm>
          <a:prstGeom prst="rect">
            <a:avLst/>
          </a:prstGeom>
        </p:spPr>
      </p:pic>
      <p:sp>
        <p:nvSpPr>
          <p:cNvPr id="5" name="Nadpis 4">
            <a:extLst>
              <a:ext uri="{FF2B5EF4-FFF2-40B4-BE49-F238E27FC236}">
                <a16:creationId xmlns:a16="http://schemas.microsoft.com/office/drawing/2014/main" id="{A23BAE13-0FB1-BAF7-9138-600DA1CD9F1C}"/>
              </a:ext>
            </a:extLst>
          </p:cNvPr>
          <p:cNvSpPr>
            <a:spLocks noGrp="1"/>
          </p:cNvSpPr>
          <p:nvPr>
            <p:ph type="title"/>
          </p:nvPr>
        </p:nvSpPr>
        <p:spPr>
          <a:xfrm>
            <a:off x="839788" y="457200"/>
            <a:ext cx="3932237" cy="880712"/>
          </a:xfrm>
        </p:spPr>
        <p:txBody>
          <a:bodyPr/>
          <a:lstStyle/>
          <a:p>
            <a:r>
              <a:rPr lang="sk-SK" dirty="0" err="1"/>
              <a:t>Mikroglosia</a:t>
            </a:r>
            <a:endParaRPr lang="sk-SK" dirty="0"/>
          </a:p>
        </p:txBody>
      </p:sp>
      <p:pic>
        <p:nvPicPr>
          <p:cNvPr id="9" name="Zástupný objekt pre obrázok 8">
            <a:extLst>
              <a:ext uri="{FF2B5EF4-FFF2-40B4-BE49-F238E27FC236}">
                <a16:creationId xmlns:a16="http://schemas.microsoft.com/office/drawing/2014/main" id="{9F834047-B3C4-C14A-4AA9-F5EA4097F1D2}"/>
              </a:ext>
            </a:extLst>
          </p:cNvPr>
          <p:cNvPicPr>
            <a:picLocks noGrp="1" noChangeAspect="1"/>
          </p:cNvPicPr>
          <p:nvPr>
            <p:ph type="pic" idx="1"/>
          </p:nvPr>
        </p:nvPicPr>
        <p:blipFill>
          <a:blip r:embed="rId3"/>
          <a:srcRect l="17022" r="17022"/>
          <a:stretch/>
        </p:blipFill>
        <p:spPr>
          <a:prstGeom prst="rect">
            <a:avLst/>
          </a:prstGeom>
        </p:spPr>
      </p:pic>
      <p:sp>
        <p:nvSpPr>
          <p:cNvPr id="7" name="Zástupný text 6">
            <a:extLst>
              <a:ext uri="{FF2B5EF4-FFF2-40B4-BE49-F238E27FC236}">
                <a16:creationId xmlns:a16="http://schemas.microsoft.com/office/drawing/2014/main" id="{C62AEFD5-1ACF-728D-009E-820E9972CF38}"/>
              </a:ext>
            </a:extLst>
          </p:cNvPr>
          <p:cNvSpPr>
            <a:spLocks noGrp="1"/>
          </p:cNvSpPr>
          <p:nvPr>
            <p:ph type="body" sz="half" idx="2"/>
          </p:nvPr>
        </p:nvSpPr>
        <p:spPr>
          <a:xfrm>
            <a:off x="839788" y="1530417"/>
            <a:ext cx="3932237" cy="4338571"/>
          </a:xfrm>
        </p:spPr>
        <p:txBody>
          <a:bodyPr/>
          <a:lstStyle/>
          <a:p>
            <a:pPr marL="285750" indent="-285750">
              <a:buFont typeface="Arial" panose="020B0604020202020204" pitchFamily="34" charset="0"/>
              <a:buChar char="•"/>
            </a:pPr>
            <a:r>
              <a:rPr lang="sk-SK" dirty="0"/>
              <a:t>zriedkavý defekt</a:t>
            </a:r>
          </a:p>
          <a:p>
            <a:pPr marL="285750" indent="-285750">
              <a:buFont typeface="Arial" panose="020B0604020202020204" pitchFamily="34" charset="0"/>
              <a:buChar char="•"/>
            </a:pPr>
            <a:r>
              <a:rPr lang="sk-SK" dirty="0"/>
              <a:t>referovaných bolo len 50 prípadov celosvetovo</a:t>
            </a:r>
          </a:p>
          <a:p>
            <a:pPr marL="285750" indent="-285750">
              <a:buFont typeface="Arial" panose="020B0604020202020204" pitchFamily="34" charset="0"/>
              <a:buChar char="•"/>
            </a:pPr>
            <a:endParaRPr lang="sk-SK" dirty="0"/>
          </a:p>
        </p:txBody>
      </p:sp>
      <p:sp>
        <p:nvSpPr>
          <p:cNvPr id="10" name="BlokTextu 9">
            <a:extLst>
              <a:ext uri="{FF2B5EF4-FFF2-40B4-BE49-F238E27FC236}">
                <a16:creationId xmlns:a16="http://schemas.microsoft.com/office/drawing/2014/main" id="{1CD3FBEA-AFFA-5584-F99B-2CB06EEFFFA5}"/>
              </a:ext>
            </a:extLst>
          </p:cNvPr>
          <p:cNvSpPr txBox="1"/>
          <p:nvPr/>
        </p:nvSpPr>
        <p:spPr>
          <a:xfrm>
            <a:off x="1188720" y="5980176"/>
            <a:ext cx="9546336" cy="923330"/>
          </a:xfrm>
          <a:prstGeom prst="rect">
            <a:avLst/>
          </a:prstGeom>
          <a:noFill/>
        </p:spPr>
        <p:txBody>
          <a:bodyPr wrap="square" rtlCol="0">
            <a:spAutoFit/>
          </a:bodyPr>
          <a:lstStyle/>
          <a:p>
            <a:r>
              <a:rPr lang="sk-SK" dirty="0">
                <a:hlinkClick r:id="rId4"/>
              </a:rPr>
              <a:t>https://www.youtube.com/watch?v=V6RJFa1tHxI</a:t>
            </a:r>
            <a:endParaRPr lang="sk-SK" dirty="0"/>
          </a:p>
          <a:p>
            <a:r>
              <a:rPr lang="sk-SK" dirty="0">
                <a:hlinkClick r:id="rId5"/>
              </a:rPr>
              <a:t>https://www.researchgate.net/publication/332409240_HUTCHINSON-GILFORD_PROGERIA_SYNDROME_A_RARE_CASE_REPORT/figures?lo=1</a:t>
            </a:r>
            <a:r>
              <a:rPr lang="sk-SK" dirty="0"/>
              <a:t> </a:t>
            </a:r>
          </a:p>
        </p:txBody>
      </p:sp>
    </p:spTree>
    <p:extLst>
      <p:ext uri="{BB962C8B-B14F-4D97-AF65-F5344CB8AC3E}">
        <p14:creationId xmlns:p14="http://schemas.microsoft.com/office/powerpoint/2010/main" val="8846252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6793F6-AE6B-3E5A-9F0D-AEAF4194A46C}"/>
              </a:ext>
            </a:extLst>
          </p:cNvPr>
          <p:cNvSpPr>
            <a:spLocks noGrp="1"/>
          </p:cNvSpPr>
          <p:nvPr>
            <p:ph type="title"/>
          </p:nvPr>
        </p:nvSpPr>
        <p:spPr>
          <a:xfrm>
            <a:off x="839788" y="457200"/>
            <a:ext cx="3932237" cy="896112"/>
          </a:xfrm>
        </p:spPr>
        <p:txBody>
          <a:bodyPr/>
          <a:lstStyle/>
          <a:p>
            <a:r>
              <a:rPr lang="sk-SK" dirty="0" err="1"/>
              <a:t>Ankyloglosia</a:t>
            </a:r>
            <a:endParaRPr lang="sk-SK" dirty="0"/>
          </a:p>
        </p:txBody>
      </p:sp>
      <p:pic>
        <p:nvPicPr>
          <p:cNvPr id="5" name="Zástupný objekt pre obrázok 4">
            <a:extLst>
              <a:ext uri="{FF2B5EF4-FFF2-40B4-BE49-F238E27FC236}">
                <a16:creationId xmlns:a16="http://schemas.microsoft.com/office/drawing/2014/main" id="{8019E80B-149B-93EF-1F78-5472AFBDFB81}"/>
              </a:ext>
            </a:extLst>
          </p:cNvPr>
          <p:cNvPicPr>
            <a:picLocks noGrp="1" noChangeAspect="1"/>
          </p:cNvPicPr>
          <p:nvPr>
            <p:ph type="pic" idx="1"/>
          </p:nvPr>
        </p:nvPicPr>
        <p:blipFill>
          <a:blip r:embed="rId2"/>
          <a:srcRect l="5415" r="5415"/>
          <a:stretch>
            <a:fillRect/>
          </a:stretch>
        </p:blipFill>
        <p:spPr>
          <a:prstGeom prst="rect">
            <a:avLst/>
          </a:prstGeom>
        </p:spPr>
      </p:pic>
      <p:sp>
        <p:nvSpPr>
          <p:cNvPr id="4" name="Zástupný text 3">
            <a:extLst>
              <a:ext uri="{FF2B5EF4-FFF2-40B4-BE49-F238E27FC236}">
                <a16:creationId xmlns:a16="http://schemas.microsoft.com/office/drawing/2014/main" id="{917B4B37-6243-1059-C28C-95BD9B16AF33}"/>
              </a:ext>
            </a:extLst>
          </p:cNvPr>
          <p:cNvSpPr>
            <a:spLocks noGrp="1"/>
          </p:cNvSpPr>
          <p:nvPr>
            <p:ph type="body" sz="half" idx="2"/>
          </p:nvPr>
        </p:nvSpPr>
        <p:spPr/>
        <p:txBody>
          <a:bodyPr/>
          <a:lstStyle/>
          <a:p>
            <a:pPr marL="285750" indent="-285750">
              <a:buFont typeface="Arial" panose="020B0604020202020204" pitchFamily="34" charset="0"/>
              <a:buChar char="•"/>
            </a:pPr>
            <a:r>
              <a:rPr lang="sk-SK" dirty="0"/>
              <a:t>vrodená abnormalita</a:t>
            </a:r>
          </a:p>
          <a:p>
            <a:pPr marL="285750" indent="-285750">
              <a:buFont typeface="Arial" panose="020B0604020202020204" pitchFamily="34" charset="0"/>
              <a:buChar char="•"/>
            </a:pPr>
            <a:r>
              <a:rPr lang="sk-SK" dirty="0"/>
              <a:t>spôsobuje zníženú mobilitu jazyka</a:t>
            </a:r>
          </a:p>
          <a:p>
            <a:pPr marL="285750" indent="-285750">
              <a:buFont typeface="Arial" panose="020B0604020202020204" pitchFamily="34" charset="0"/>
              <a:buChar char="•"/>
            </a:pPr>
            <a:r>
              <a:rPr lang="sk-SK" dirty="0"/>
              <a:t>rôzny rozsah, od jemného </a:t>
            </a:r>
            <a:r>
              <a:rPr lang="sk-SK" dirty="0" err="1"/>
              <a:t>mukózneho</a:t>
            </a:r>
            <a:r>
              <a:rPr lang="sk-SK" dirty="0"/>
              <a:t> spojenia až po úplný zrast so spodinou </a:t>
            </a:r>
            <a:r>
              <a:rPr lang="sk-SK" dirty="0" err="1"/>
              <a:t>ústbej</a:t>
            </a:r>
            <a:r>
              <a:rPr lang="sk-SK" dirty="0"/>
              <a:t> dutiny</a:t>
            </a:r>
          </a:p>
          <a:p>
            <a:pPr marL="285750" indent="-285750">
              <a:buFont typeface="Arial" panose="020B0604020202020204" pitchFamily="34" charset="0"/>
              <a:buChar char="•"/>
            </a:pPr>
            <a:r>
              <a:rPr lang="sk-SK" dirty="0"/>
              <a:t>príčina neznám</a:t>
            </a:r>
          </a:p>
          <a:p>
            <a:pPr marL="285750" indent="-285750">
              <a:buFont typeface="Arial" panose="020B0604020202020204" pitchFamily="34" charset="0"/>
              <a:buChar char="•"/>
            </a:pPr>
            <a:r>
              <a:rPr lang="sk-SK" dirty="0"/>
              <a:t>stav spájaný s:</a:t>
            </a:r>
          </a:p>
          <a:p>
            <a:pPr marL="742950" lvl="1" indent="-285750">
              <a:buFont typeface="Arial" panose="020B0604020202020204" pitchFamily="34" charset="0"/>
              <a:buChar char="•"/>
            </a:pPr>
            <a:r>
              <a:rPr lang="sk-SK" dirty="0"/>
              <a:t>X-</a:t>
            </a:r>
            <a:r>
              <a:rPr lang="sk-SK" dirty="0" err="1"/>
              <a:t>linked</a:t>
            </a:r>
            <a:r>
              <a:rPr lang="sk-SK" dirty="0"/>
              <a:t> </a:t>
            </a:r>
            <a:r>
              <a:rPr lang="sk-SK" dirty="0" err="1"/>
              <a:t>cleft</a:t>
            </a:r>
            <a:r>
              <a:rPr lang="sk-SK" dirty="0"/>
              <a:t> </a:t>
            </a:r>
            <a:r>
              <a:rPr lang="sk-SK" dirty="0" err="1"/>
              <a:t>palate</a:t>
            </a:r>
            <a:r>
              <a:rPr lang="sk-SK" dirty="0"/>
              <a:t> </a:t>
            </a:r>
            <a:r>
              <a:rPr lang="sk-SK" dirty="0" err="1"/>
              <a:t>syndrome</a:t>
            </a:r>
            <a:endParaRPr lang="sk-SK" dirty="0"/>
          </a:p>
          <a:p>
            <a:pPr marL="742950" lvl="1" indent="-285750">
              <a:buFont typeface="Arial" panose="020B0604020202020204" pitchFamily="34" charset="0"/>
              <a:buChar char="•"/>
            </a:pPr>
            <a:r>
              <a:rPr lang="sk-SK" dirty="0" err="1"/>
              <a:t>Kindler</a:t>
            </a:r>
            <a:r>
              <a:rPr lang="sk-SK" dirty="0"/>
              <a:t> </a:t>
            </a:r>
            <a:r>
              <a:rPr lang="sk-SK" dirty="0" err="1"/>
              <a:t>syndrome</a:t>
            </a:r>
            <a:endParaRPr lang="sk-SK" dirty="0"/>
          </a:p>
          <a:p>
            <a:pPr marL="742950" lvl="1" indent="-285750">
              <a:buFont typeface="Arial" panose="020B0604020202020204" pitchFamily="34" charset="0"/>
              <a:buChar char="•"/>
            </a:pPr>
            <a:r>
              <a:rPr lang="sk-SK" dirty="0" err="1"/>
              <a:t>Opitz</a:t>
            </a:r>
            <a:r>
              <a:rPr lang="sk-SK" dirty="0"/>
              <a:t> </a:t>
            </a:r>
            <a:r>
              <a:rPr lang="sk-SK" dirty="0" err="1"/>
              <a:t>syndrome</a:t>
            </a:r>
            <a:endParaRPr lang="sk-SK" dirty="0"/>
          </a:p>
          <a:p>
            <a:pPr marL="742950" lvl="1" indent="-285750">
              <a:buFont typeface="Arial" panose="020B0604020202020204" pitchFamily="34" charset="0"/>
              <a:buChar char="•"/>
            </a:pPr>
            <a:r>
              <a:rPr lang="sk-SK" dirty="0"/>
              <a:t>Van Der </a:t>
            </a:r>
            <a:r>
              <a:rPr lang="sk-SK" dirty="0" err="1"/>
              <a:t>Woude</a:t>
            </a:r>
            <a:r>
              <a:rPr lang="sk-SK" dirty="0"/>
              <a:t> </a:t>
            </a:r>
            <a:r>
              <a:rPr lang="sk-SK" dirty="0" err="1"/>
              <a:t>syndrome</a:t>
            </a:r>
            <a:endParaRPr lang="sk-SK" dirty="0"/>
          </a:p>
          <a:p>
            <a:pPr marL="285750" indent="-285750">
              <a:buFont typeface="Arial" panose="020B0604020202020204" pitchFamily="34" charset="0"/>
              <a:buChar char="•"/>
            </a:pPr>
            <a:endParaRPr lang="sk-SK" dirty="0"/>
          </a:p>
        </p:txBody>
      </p:sp>
      <p:sp>
        <p:nvSpPr>
          <p:cNvPr id="6" name="BlokTextu 5">
            <a:extLst>
              <a:ext uri="{FF2B5EF4-FFF2-40B4-BE49-F238E27FC236}">
                <a16:creationId xmlns:a16="http://schemas.microsoft.com/office/drawing/2014/main" id="{3B6252DC-5A3A-815E-C8DF-5CB8EAFC00B4}"/>
              </a:ext>
            </a:extLst>
          </p:cNvPr>
          <p:cNvSpPr txBox="1"/>
          <p:nvPr/>
        </p:nvSpPr>
        <p:spPr>
          <a:xfrm>
            <a:off x="5138928" y="6016752"/>
            <a:ext cx="6510528" cy="646331"/>
          </a:xfrm>
          <a:prstGeom prst="rect">
            <a:avLst/>
          </a:prstGeom>
          <a:noFill/>
        </p:spPr>
        <p:txBody>
          <a:bodyPr wrap="square" rtlCol="0">
            <a:spAutoFit/>
          </a:bodyPr>
          <a:lstStyle/>
          <a:p>
            <a:r>
              <a:rPr lang="sk-SK" dirty="0"/>
              <a:t>https://en.wikipedia.org/wiki/Ankyloglossia#/media/File:Frenulum_linguae.jpg</a:t>
            </a:r>
          </a:p>
        </p:txBody>
      </p:sp>
    </p:spTree>
    <p:extLst>
      <p:ext uri="{BB962C8B-B14F-4D97-AF65-F5344CB8AC3E}">
        <p14:creationId xmlns:p14="http://schemas.microsoft.com/office/powerpoint/2010/main" val="9312322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a:extLst>
              <a:ext uri="{FF2B5EF4-FFF2-40B4-BE49-F238E27FC236}">
                <a16:creationId xmlns:a16="http://schemas.microsoft.com/office/drawing/2014/main" id="{B576FEFB-9D1D-25CD-1B66-20922FADCD37}"/>
              </a:ext>
            </a:extLst>
          </p:cNvPr>
          <p:cNvSpPr>
            <a:spLocks noGrp="1"/>
          </p:cNvSpPr>
          <p:nvPr>
            <p:ph type="title"/>
          </p:nvPr>
        </p:nvSpPr>
        <p:spPr>
          <a:xfrm>
            <a:off x="1981200" y="274638"/>
            <a:ext cx="8229600" cy="633412"/>
          </a:xfrm>
        </p:spPr>
        <p:txBody>
          <a:bodyPr/>
          <a:lstStyle/>
          <a:p>
            <a:r>
              <a:rPr lang="sk-SK" altLang="sk-SK" sz="2800" b="1"/>
              <a:t>Ústna dutina a jazyk</a:t>
            </a:r>
          </a:p>
        </p:txBody>
      </p:sp>
      <p:sp>
        <p:nvSpPr>
          <p:cNvPr id="3" name="Zástupný symbol obsahu 2">
            <a:extLst>
              <a:ext uri="{FF2B5EF4-FFF2-40B4-BE49-F238E27FC236}">
                <a16:creationId xmlns:a16="http://schemas.microsoft.com/office/drawing/2014/main" id="{59F23B57-47AD-AD13-09E8-067102B91EEC}"/>
              </a:ext>
            </a:extLst>
          </p:cNvPr>
          <p:cNvSpPr>
            <a:spLocks noGrp="1"/>
          </p:cNvSpPr>
          <p:nvPr>
            <p:ph idx="1"/>
          </p:nvPr>
        </p:nvSpPr>
        <p:spPr/>
        <p:txBody>
          <a:bodyPr/>
          <a:lstStyle/>
          <a:p>
            <a:pPr>
              <a:defRPr/>
            </a:pPr>
            <a:r>
              <a:rPr lang="sk-SK" sz="1800" b="1" dirty="0"/>
              <a:t>Podľa lokalizácie:</a:t>
            </a:r>
          </a:p>
          <a:p>
            <a:pPr marL="0" indent="0">
              <a:buNone/>
              <a:defRPr/>
            </a:pPr>
            <a:r>
              <a:rPr lang="sk-SK" sz="1800" dirty="0"/>
              <a:t>Zmeny pery</a:t>
            </a:r>
          </a:p>
          <a:p>
            <a:pPr marL="0" indent="0">
              <a:buNone/>
              <a:defRPr/>
            </a:pPr>
            <a:r>
              <a:rPr lang="sk-SK" sz="1800" dirty="0"/>
              <a:t>Zmeny sliznice dutiny ústnej a podnebných oblúkov</a:t>
            </a:r>
          </a:p>
          <a:p>
            <a:pPr marL="0" indent="0">
              <a:buNone/>
              <a:defRPr/>
            </a:pPr>
            <a:r>
              <a:rPr lang="sk-SK" sz="1800" dirty="0"/>
              <a:t>Zmeny zubov a ďasna</a:t>
            </a:r>
          </a:p>
          <a:p>
            <a:pPr marL="0" indent="0">
              <a:buNone/>
              <a:defRPr/>
            </a:pPr>
            <a:r>
              <a:rPr lang="sk-SK" sz="1800" dirty="0"/>
              <a:t>Zmeny jazyka</a:t>
            </a:r>
          </a:p>
          <a:p>
            <a:pPr marL="0" indent="0">
              <a:buNone/>
              <a:defRPr/>
            </a:pPr>
            <a:r>
              <a:rPr lang="sk-SK" sz="1800" dirty="0"/>
              <a:t>Zmeny tonzíl</a:t>
            </a:r>
          </a:p>
          <a:p>
            <a:pPr marL="0" indent="0">
              <a:buNone/>
              <a:defRPr/>
            </a:pPr>
            <a:r>
              <a:rPr lang="sk-SK" sz="1800" b="1" dirty="0"/>
              <a:t>Zmeny slinných žliaz</a:t>
            </a:r>
          </a:p>
        </p:txBody>
      </p:sp>
      <p:pic>
        <p:nvPicPr>
          <p:cNvPr id="38916" name="Picture 5" descr="C:\Users\sedlakova\Desktop\zuby-dutina-stn-n.jpg">
            <a:extLst>
              <a:ext uri="{FF2B5EF4-FFF2-40B4-BE49-F238E27FC236}">
                <a16:creationId xmlns:a16="http://schemas.microsoft.com/office/drawing/2014/main" id="{810E3BD8-A67D-C471-FDDF-1717F5BAE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2852739"/>
            <a:ext cx="51562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a:extLst>
              <a:ext uri="{FF2B5EF4-FFF2-40B4-BE49-F238E27FC236}">
                <a16:creationId xmlns:a16="http://schemas.microsoft.com/office/drawing/2014/main" id="{03135A45-DD82-3CAF-6A40-BF730635FC98}"/>
              </a:ext>
            </a:extLst>
          </p:cNvPr>
          <p:cNvSpPr>
            <a:spLocks noGrp="1"/>
          </p:cNvSpPr>
          <p:nvPr>
            <p:ph type="title"/>
          </p:nvPr>
        </p:nvSpPr>
        <p:spPr>
          <a:xfrm>
            <a:off x="1981201" y="273050"/>
            <a:ext cx="3008313" cy="635000"/>
          </a:xfrm>
        </p:spPr>
        <p:txBody>
          <a:bodyPr>
            <a:normAutofit fontScale="90000"/>
          </a:bodyPr>
          <a:lstStyle/>
          <a:p>
            <a:r>
              <a:rPr lang="sk-SK" altLang="sk-SK"/>
              <a:t>Poruchy sekrécie slin</a:t>
            </a:r>
          </a:p>
        </p:txBody>
      </p:sp>
      <p:sp>
        <p:nvSpPr>
          <p:cNvPr id="39939" name="Zástupný symbol textu 3">
            <a:extLst>
              <a:ext uri="{FF2B5EF4-FFF2-40B4-BE49-F238E27FC236}">
                <a16:creationId xmlns:a16="http://schemas.microsoft.com/office/drawing/2014/main" id="{313FBE92-A6B5-A359-B674-F99A046CE56A}"/>
              </a:ext>
            </a:extLst>
          </p:cNvPr>
          <p:cNvSpPr>
            <a:spLocks noGrp="1"/>
          </p:cNvSpPr>
          <p:nvPr>
            <p:ph type="body" sz="half" idx="2"/>
          </p:nvPr>
        </p:nvSpPr>
        <p:spPr/>
        <p:txBody>
          <a:bodyPr>
            <a:normAutofit fontScale="92500" lnSpcReduction="20000"/>
          </a:bodyPr>
          <a:lstStyle/>
          <a:p>
            <a:r>
              <a:rPr lang="sk-SK" altLang="sk-SK" sz="2000" b="1"/>
              <a:t>Xerostómia</a:t>
            </a:r>
          </a:p>
          <a:p>
            <a:r>
              <a:rPr lang="sk-SK" altLang="sk-SK"/>
              <a:t>-suchosť v ústach napriek nadmernej tvorbe slín v dôsledku evaporácie </a:t>
            </a:r>
          </a:p>
          <a:p>
            <a:r>
              <a:rPr lang="sk-SK" altLang="sk-SK"/>
              <a:t>-zníženie tvorby slín </a:t>
            </a:r>
          </a:p>
          <a:p>
            <a:r>
              <a:rPr lang="sk-SK" altLang="sk-SK"/>
              <a:t>-suchosť sliznice</a:t>
            </a:r>
          </a:p>
          <a:p>
            <a:r>
              <a:rPr lang="sk-SK" altLang="sk-SK"/>
              <a:t>-zvýšený sklon k vzniku a šírenia infekcie</a:t>
            </a:r>
          </a:p>
          <a:p>
            <a:r>
              <a:rPr lang="sk-SK" altLang="sk-SK"/>
              <a:t>-tvorba ulcerácií</a:t>
            </a:r>
          </a:p>
          <a:p>
            <a:r>
              <a:rPr lang="sk-SK" altLang="sk-SK"/>
              <a:t>-tvorba zubného kazu</a:t>
            </a:r>
          </a:p>
          <a:p>
            <a:r>
              <a:rPr lang="sk-SK" altLang="sk-SK"/>
              <a:t>-zhoršuje prehĺtanie potravy, trávenie</a:t>
            </a:r>
          </a:p>
          <a:p>
            <a:r>
              <a:rPr lang="sk-SK" altLang="sk-SK"/>
              <a:t>-zhoršená artikulácia</a:t>
            </a:r>
          </a:p>
          <a:p>
            <a:endParaRPr lang="sk-SK" altLang="sk-SK"/>
          </a:p>
          <a:p>
            <a:r>
              <a:rPr lang="sk-SK" altLang="sk-SK" sz="2000" b="1"/>
              <a:t>Sialorrhoe (ptyalizmus)</a:t>
            </a:r>
          </a:p>
          <a:p>
            <a:r>
              <a:rPr lang="sk-SK" altLang="sk-SK"/>
              <a:t>-zvýšená, nadmerná tvorba</a:t>
            </a:r>
          </a:p>
          <a:p>
            <a:endParaRPr lang="sk-SK" altLang="sk-SK"/>
          </a:p>
        </p:txBody>
      </p:sp>
      <p:pic>
        <p:nvPicPr>
          <p:cNvPr id="39940" name="Picture 2" descr="C:\Users\sedlakova\Desktop\ZL pred 5.jpg">
            <a:extLst>
              <a:ext uri="{FF2B5EF4-FFF2-40B4-BE49-F238E27FC236}">
                <a16:creationId xmlns:a16="http://schemas.microsoft.com/office/drawing/2014/main" id="{DB8F76CC-A075-4040-4949-952F9CE7EB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48300" y="404814"/>
            <a:ext cx="4584700" cy="3887787"/>
          </a:xfrm>
          <a:noFill/>
        </p:spPr>
      </p:pic>
      <p:pic>
        <p:nvPicPr>
          <p:cNvPr id="39941" name="Picture 3" descr="C:\Users\sedlakova\Desktop\img-xerostomia-symptoms.png">
            <a:extLst>
              <a:ext uri="{FF2B5EF4-FFF2-40B4-BE49-F238E27FC236}">
                <a16:creationId xmlns:a16="http://schemas.microsoft.com/office/drawing/2014/main" id="{9C1EBD13-890E-034C-A50A-CB11F6A6B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9" y="4221164"/>
            <a:ext cx="4491037"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Obdĺžnik 1">
            <a:extLst>
              <a:ext uri="{FF2B5EF4-FFF2-40B4-BE49-F238E27FC236}">
                <a16:creationId xmlns:a16="http://schemas.microsoft.com/office/drawing/2014/main" id="{BBB832D8-64DC-C6FB-88FD-0C2A3FE1011D}"/>
              </a:ext>
            </a:extLst>
          </p:cNvPr>
          <p:cNvSpPr>
            <a:spLocks noChangeArrowheads="1"/>
          </p:cNvSpPr>
          <p:nvPr/>
        </p:nvSpPr>
        <p:spPr bwMode="auto">
          <a:xfrm>
            <a:off x="1992314" y="404814"/>
            <a:ext cx="1982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k-SK" altLang="sk-SK" sz="1800"/>
              <a:t>Sjôgrenov syndróm</a:t>
            </a:r>
          </a:p>
        </p:txBody>
      </p:sp>
      <p:sp>
        <p:nvSpPr>
          <p:cNvPr id="40963" name="Obdĺžnik 2">
            <a:extLst>
              <a:ext uri="{FF2B5EF4-FFF2-40B4-BE49-F238E27FC236}">
                <a16:creationId xmlns:a16="http://schemas.microsoft.com/office/drawing/2014/main" id="{E8EBFD56-F18E-3352-F32C-0E8D8255A7E7}"/>
              </a:ext>
            </a:extLst>
          </p:cNvPr>
          <p:cNvSpPr>
            <a:spLocks noChangeArrowheads="1"/>
          </p:cNvSpPr>
          <p:nvPr/>
        </p:nvSpPr>
        <p:spPr bwMode="auto">
          <a:xfrm>
            <a:off x="1774825" y="765175"/>
            <a:ext cx="4572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k-SK" altLang="sk-SK" sz="1400"/>
              <a:t>Primárna forma -Sjôgrenova choroba</a:t>
            </a:r>
          </a:p>
          <a:p>
            <a:pPr eaLnBrk="1" hangingPunct="1">
              <a:spcBef>
                <a:spcPct val="0"/>
              </a:spcBef>
              <a:buFontTx/>
              <a:buNone/>
            </a:pPr>
            <a:r>
              <a:rPr lang="sk-SK" altLang="sk-SK" sz="1400"/>
              <a:t>Sekundárna forma -Sjôgrenov syndróm</a:t>
            </a:r>
          </a:p>
          <a:p>
            <a:pPr eaLnBrk="1" hangingPunct="1">
              <a:spcBef>
                <a:spcPct val="0"/>
              </a:spcBef>
              <a:buFontTx/>
              <a:buNone/>
            </a:pPr>
            <a:r>
              <a:rPr lang="sk-SK" altLang="sk-SK" sz="1400"/>
              <a:t>Spolu s inými autoimunitnými och.</a:t>
            </a:r>
          </a:p>
          <a:p>
            <a:pPr eaLnBrk="1" hangingPunct="1">
              <a:spcBef>
                <a:spcPct val="0"/>
              </a:spcBef>
              <a:buFontTx/>
              <a:buNone/>
            </a:pPr>
            <a:r>
              <a:rPr lang="sk-SK" altLang="sk-SK" sz="1400"/>
              <a:t>Chronické zápalové ochorenie</a:t>
            </a:r>
          </a:p>
          <a:p>
            <a:pPr eaLnBrk="1" hangingPunct="1">
              <a:spcBef>
                <a:spcPct val="0"/>
              </a:spcBef>
              <a:buFontTx/>
              <a:buNone/>
            </a:pPr>
            <a:r>
              <a:rPr lang="sk-SK" altLang="sk-SK" sz="1400"/>
              <a:t>↓ funkcia exokrinných žliaz</a:t>
            </a:r>
          </a:p>
          <a:p>
            <a:pPr eaLnBrk="1" hangingPunct="1">
              <a:spcBef>
                <a:spcPct val="0"/>
              </a:spcBef>
              <a:buFontTx/>
              <a:buNone/>
            </a:pPr>
            <a:r>
              <a:rPr lang="sk-SK" altLang="sk-SK" sz="1400"/>
              <a:t>Plazmocelulárna infiltrácia</a:t>
            </a:r>
          </a:p>
          <a:p>
            <a:pPr eaLnBrk="1" hangingPunct="1">
              <a:spcBef>
                <a:spcPct val="0"/>
              </a:spcBef>
              <a:buFontTx/>
              <a:buNone/>
            </a:pPr>
            <a:endParaRPr lang="sk-SK" altLang="sk-SK" sz="1400"/>
          </a:p>
          <a:p>
            <a:pPr eaLnBrk="1" hangingPunct="1">
              <a:spcBef>
                <a:spcPct val="0"/>
              </a:spcBef>
              <a:buFontTx/>
              <a:buNone/>
            </a:pPr>
            <a:r>
              <a:rPr lang="sk-SK" altLang="sk-SK" sz="1400"/>
              <a:t>Porucha sekrécie slinných a slzných žliaz</a:t>
            </a:r>
          </a:p>
          <a:p>
            <a:pPr eaLnBrk="1" hangingPunct="1">
              <a:spcBef>
                <a:spcPct val="0"/>
              </a:spcBef>
              <a:buFontTx/>
              <a:buNone/>
            </a:pPr>
            <a:r>
              <a:rPr lang="sk-SK" altLang="sk-SK" sz="1400"/>
              <a:t>Xerostómia a xeroftalmia</a:t>
            </a:r>
          </a:p>
          <a:p>
            <a:pPr eaLnBrk="1" hangingPunct="1">
              <a:spcBef>
                <a:spcPct val="0"/>
              </a:spcBef>
              <a:buFontTx/>
              <a:buNone/>
            </a:pPr>
            <a:r>
              <a:rPr lang="sk-SK" altLang="sk-SK" sz="1400"/>
              <a:t>Cudzie teleso v oku, začervenanie spojoviek, fotosenzitivita, únana očí, pocit filmu v zornom poli</a:t>
            </a:r>
          </a:p>
          <a:p>
            <a:pPr eaLnBrk="1" hangingPunct="1">
              <a:spcBef>
                <a:spcPct val="0"/>
              </a:spcBef>
              <a:buFontTx/>
              <a:buNone/>
            </a:pPr>
            <a:r>
              <a:rPr lang="sk-SK" altLang="sk-SK" sz="1400"/>
              <a:t>Priľnavosť jazyka, fisúry jazyka, angulárna cheilitída, ťažkosti pri prehĺtaní suchej potravy, dysfágia, achlórhydria, porucha pankreasu, suchosť nosa, epistaxa, ričasté rinofaringitídy, zaľahnutie otitída, </a:t>
            </a:r>
          </a:p>
          <a:p>
            <a:pPr eaLnBrk="1" hangingPunct="1">
              <a:spcBef>
                <a:spcPct val="0"/>
              </a:spcBef>
              <a:buFontTx/>
              <a:buNone/>
            </a:pPr>
            <a:endParaRPr lang="sk-SK" altLang="sk-SK" sz="1400"/>
          </a:p>
          <a:p>
            <a:pPr eaLnBrk="1" hangingPunct="1">
              <a:spcBef>
                <a:spcPct val="0"/>
              </a:spcBef>
              <a:buFontTx/>
              <a:buNone/>
            </a:pPr>
            <a:r>
              <a:rPr lang="sk-SK" altLang="sk-SK" sz="1400"/>
              <a:t>extraglandulárne príznaky: </a:t>
            </a:r>
          </a:p>
          <a:p>
            <a:pPr eaLnBrk="1" hangingPunct="1">
              <a:spcBef>
                <a:spcPct val="0"/>
              </a:spcBef>
              <a:buFontTx/>
              <a:buNone/>
            </a:pPr>
            <a:r>
              <a:rPr lang="sk-SK" altLang="sk-SK" sz="1400"/>
              <a:t>Kožná vaskulitída, Raunaudov fenomén, neuropatie, artritídy, opuchy slinných žliaz, uzlinový syndróm, alopécia</a:t>
            </a:r>
          </a:p>
          <a:p>
            <a:pPr eaLnBrk="1" hangingPunct="1">
              <a:spcBef>
                <a:spcPct val="0"/>
              </a:spcBef>
              <a:buFontTx/>
              <a:buNone/>
            </a:pPr>
            <a:endParaRPr lang="sk-SK" altLang="sk-SK" sz="1400"/>
          </a:p>
          <a:p>
            <a:pPr eaLnBrk="1" hangingPunct="1">
              <a:spcBef>
                <a:spcPct val="0"/>
              </a:spcBef>
              <a:buFontTx/>
              <a:buNone/>
            </a:pPr>
            <a:r>
              <a:rPr lang="sk-SK" altLang="sk-SK" sz="1400"/>
              <a:t>Suchá keratokonjuktivitída</a:t>
            </a:r>
          </a:p>
          <a:p>
            <a:pPr eaLnBrk="1" hangingPunct="1">
              <a:spcBef>
                <a:spcPct val="0"/>
              </a:spcBef>
              <a:buFontTx/>
              <a:buNone/>
            </a:pPr>
            <a:endParaRPr lang="sk-SK" altLang="sk-SK" sz="1400"/>
          </a:p>
        </p:txBody>
      </p:sp>
      <p:pic>
        <p:nvPicPr>
          <p:cNvPr id="40964" name="Picture 2" descr="C:\Users\sedlakova\Desktop\zlazy.png">
            <a:extLst>
              <a:ext uri="{FF2B5EF4-FFF2-40B4-BE49-F238E27FC236}">
                <a16:creationId xmlns:a16="http://schemas.microsoft.com/office/drawing/2014/main" id="{19B28FAD-B753-B90C-9DD7-2BB14911A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549275"/>
            <a:ext cx="3505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 descr="C:\Users\sedlakova\Desktop\Sjogren.png">
            <a:extLst>
              <a:ext uri="{FF2B5EF4-FFF2-40B4-BE49-F238E27FC236}">
                <a16:creationId xmlns:a16="http://schemas.microsoft.com/office/drawing/2014/main" id="{5B54992A-9C49-B0C7-99BA-747257D40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4437064"/>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C:\Users\sedlakova\Desktop\sjogrens_body_affects.jpg">
            <a:extLst>
              <a:ext uri="{FF2B5EF4-FFF2-40B4-BE49-F238E27FC236}">
                <a16:creationId xmlns:a16="http://schemas.microsoft.com/office/drawing/2014/main" id="{065ABDC8-7BD8-AA6F-5E5F-5F3AB41D4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476250"/>
            <a:ext cx="53276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2">
            <a:extLst>
              <a:ext uri="{FF2B5EF4-FFF2-40B4-BE49-F238E27FC236}">
                <a16:creationId xmlns:a16="http://schemas.microsoft.com/office/drawing/2014/main" id="{9C0AF3FF-09B5-F5F5-5DEF-446DC84A1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6" y="333376"/>
            <a:ext cx="3236913"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2" descr="C:\Users\sedlakova\Desktop\fce797de8e1a92d7fd0baaee5d61a259.jpg">
            <a:extLst>
              <a:ext uri="{FF2B5EF4-FFF2-40B4-BE49-F238E27FC236}">
                <a16:creationId xmlns:a16="http://schemas.microsoft.com/office/drawing/2014/main" id="{32BB6564-9B86-4EC1-6E08-CEEAC9A8B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2133600"/>
            <a:ext cx="32004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B81F6C-69EB-97B4-E3CE-CD477A428792}"/>
              </a:ext>
            </a:extLst>
          </p:cNvPr>
          <p:cNvSpPr>
            <a:spLocks noGrp="1"/>
          </p:cNvSpPr>
          <p:nvPr>
            <p:ph type="title"/>
          </p:nvPr>
        </p:nvSpPr>
        <p:spPr>
          <a:xfrm>
            <a:off x="839788" y="457200"/>
            <a:ext cx="3932237" cy="694944"/>
          </a:xfrm>
        </p:spPr>
        <p:txBody>
          <a:bodyPr/>
          <a:lstStyle/>
          <a:p>
            <a:r>
              <a:rPr lang="sk-SK" dirty="0" err="1"/>
              <a:t>Prognácia</a:t>
            </a:r>
            <a:endParaRPr lang="sk-SK" dirty="0"/>
          </a:p>
        </p:txBody>
      </p:sp>
      <p:pic>
        <p:nvPicPr>
          <p:cNvPr id="5" name="Zástupný objekt pre obrázok 4">
            <a:extLst>
              <a:ext uri="{FF2B5EF4-FFF2-40B4-BE49-F238E27FC236}">
                <a16:creationId xmlns:a16="http://schemas.microsoft.com/office/drawing/2014/main" id="{E922B6A7-21CF-EBEE-DFFB-1360AD3EBD9A}"/>
              </a:ext>
            </a:extLst>
          </p:cNvPr>
          <p:cNvPicPr>
            <a:picLocks noGrp="1" noChangeAspect="1"/>
          </p:cNvPicPr>
          <p:nvPr>
            <p:ph type="pic" idx="1"/>
          </p:nvPr>
        </p:nvPicPr>
        <p:blipFill>
          <a:blip r:embed="rId2"/>
          <a:srcRect t="136" b="136"/>
          <a:stretch>
            <a:fillRect/>
          </a:stretch>
        </p:blipFill>
        <p:spPr>
          <a:xfrm>
            <a:off x="5183188" y="274193"/>
            <a:ext cx="6172200" cy="4873625"/>
          </a:xfrm>
          <a:prstGeom prst="rect">
            <a:avLst/>
          </a:prstGeom>
        </p:spPr>
      </p:pic>
      <p:sp>
        <p:nvSpPr>
          <p:cNvPr id="4" name="Zástupný text 3">
            <a:extLst>
              <a:ext uri="{FF2B5EF4-FFF2-40B4-BE49-F238E27FC236}">
                <a16:creationId xmlns:a16="http://schemas.microsoft.com/office/drawing/2014/main" id="{9DD9FFB6-044B-4410-6B1B-95D8F3D9DB45}"/>
              </a:ext>
            </a:extLst>
          </p:cNvPr>
          <p:cNvSpPr>
            <a:spLocks noGrp="1"/>
          </p:cNvSpPr>
          <p:nvPr>
            <p:ph type="body" sz="half" idx="2"/>
          </p:nvPr>
        </p:nvSpPr>
        <p:spPr/>
        <p:txBody>
          <a:bodyPr/>
          <a:lstStyle/>
          <a:p>
            <a:pPr marL="285750" indent="-285750">
              <a:buFont typeface="Arial" panose="020B0604020202020204" pitchFamily="34" charset="0"/>
              <a:buChar char="•"/>
            </a:pPr>
            <a:r>
              <a:rPr lang="sk-SK" dirty="0"/>
              <a:t>Patologické vysunutie dolnej čeľuste pred hornú (</a:t>
            </a:r>
            <a:r>
              <a:rPr lang="sk-SK" dirty="0" err="1"/>
              <a:t>mandibulárna</a:t>
            </a:r>
            <a:r>
              <a:rPr lang="sk-SK" dirty="0"/>
              <a:t> </a:t>
            </a:r>
            <a:r>
              <a:rPr lang="sk-SK" dirty="0" err="1"/>
              <a:t>prognácia</a:t>
            </a:r>
            <a:r>
              <a:rPr lang="sk-SK" dirty="0"/>
              <a:t>)</a:t>
            </a:r>
          </a:p>
          <a:p>
            <a:r>
              <a:rPr lang="sk-SK" dirty="0"/>
              <a:t>• Význam pre stomatológiu:</a:t>
            </a:r>
          </a:p>
          <a:p>
            <a:r>
              <a:rPr lang="sk-SK" dirty="0"/>
              <a:t>   - funkčné poruchy zhryzu</a:t>
            </a:r>
          </a:p>
          <a:p>
            <a:r>
              <a:rPr lang="sk-SK" dirty="0"/>
              <a:t>   - estetické dôsledky</a:t>
            </a:r>
          </a:p>
          <a:p>
            <a:r>
              <a:rPr lang="sk-SK" dirty="0"/>
              <a:t>   - komplikácie pri reči a žuvaní</a:t>
            </a:r>
          </a:p>
          <a:p>
            <a:pPr marL="285750" indent="-285750">
              <a:buFont typeface="Arial" panose="020B0604020202020204" pitchFamily="34" charset="0"/>
              <a:buChar char="•"/>
            </a:pPr>
            <a:endParaRPr lang="sk-SK" dirty="0"/>
          </a:p>
        </p:txBody>
      </p:sp>
      <p:sp>
        <p:nvSpPr>
          <p:cNvPr id="6" name="BlokTextu 5">
            <a:extLst>
              <a:ext uri="{FF2B5EF4-FFF2-40B4-BE49-F238E27FC236}">
                <a16:creationId xmlns:a16="http://schemas.microsoft.com/office/drawing/2014/main" id="{1C18F615-22F0-B4AE-077D-5178BC9C9B9B}"/>
              </a:ext>
            </a:extLst>
          </p:cNvPr>
          <p:cNvSpPr txBox="1"/>
          <p:nvPr/>
        </p:nvSpPr>
        <p:spPr>
          <a:xfrm>
            <a:off x="5193792" y="5449824"/>
            <a:ext cx="6400800" cy="1200329"/>
          </a:xfrm>
          <a:prstGeom prst="rect">
            <a:avLst/>
          </a:prstGeom>
          <a:noFill/>
        </p:spPr>
        <p:txBody>
          <a:bodyPr wrap="square" rtlCol="0">
            <a:spAutoFit/>
          </a:bodyPr>
          <a:lstStyle/>
          <a:p>
            <a:pPr marL="342900" indent="-342900">
              <a:buAutoNum type="alphaLcParenBoth"/>
            </a:pPr>
            <a:r>
              <a:rPr lang="en-US" dirty="0"/>
              <a:t>Consultant patient for mandibular prognathism, preoperative photographs.</a:t>
            </a:r>
            <a:endParaRPr lang="sk-SK" dirty="0"/>
          </a:p>
          <a:p>
            <a:pPr marL="342900" indent="-342900">
              <a:buAutoNum type="alphaLcParenBoth"/>
            </a:pPr>
            <a:r>
              <a:rPr lang="en-US" dirty="0"/>
              <a:t>The orthodontic phase has just begun with a very satisfactory esthetic result at 1 month after surgery</a:t>
            </a:r>
            <a:endParaRPr lang="sk-SK" dirty="0"/>
          </a:p>
        </p:txBody>
      </p:sp>
      <p:sp>
        <p:nvSpPr>
          <p:cNvPr id="7" name="BlokTextu 6">
            <a:extLst>
              <a:ext uri="{FF2B5EF4-FFF2-40B4-BE49-F238E27FC236}">
                <a16:creationId xmlns:a16="http://schemas.microsoft.com/office/drawing/2014/main" id="{AC8F2FFB-9B46-3BB4-A7CB-41A806183774}"/>
              </a:ext>
            </a:extLst>
          </p:cNvPr>
          <p:cNvSpPr txBox="1"/>
          <p:nvPr/>
        </p:nvSpPr>
        <p:spPr>
          <a:xfrm>
            <a:off x="839788" y="5147818"/>
            <a:ext cx="4134548" cy="738664"/>
          </a:xfrm>
          <a:prstGeom prst="rect">
            <a:avLst/>
          </a:prstGeom>
          <a:noFill/>
        </p:spPr>
        <p:txBody>
          <a:bodyPr wrap="square" rtlCol="0">
            <a:spAutoFit/>
          </a:bodyPr>
          <a:lstStyle/>
          <a:p>
            <a:r>
              <a:rPr lang="sk-SK" sz="1400" dirty="0"/>
              <a:t>https://www.researchgate.net/publication/329384425_Surgery_first_Which_protocols_for_which_results/figures?lo=1&amp;utm_medium=&amp;utm_campaign=</a:t>
            </a:r>
          </a:p>
        </p:txBody>
      </p:sp>
    </p:spTree>
    <p:extLst>
      <p:ext uri="{BB962C8B-B14F-4D97-AF65-F5344CB8AC3E}">
        <p14:creationId xmlns:p14="http://schemas.microsoft.com/office/powerpoint/2010/main" val="40451775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9F879-F049-86B7-C39D-D93276628E1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693DB5F-F219-8B1B-FDBC-D1F02C18591E}"/>
              </a:ext>
            </a:extLst>
          </p:cNvPr>
          <p:cNvSpPr>
            <a:spLocks noGrp="1"/>
          </p:cNvSpPr>
          <p:nvPr>
            <p:ph type="title"/>
          </p:nvPr>
        </p:nvSpPr>
        <p:spPr>
          <a:xfrm>
            <a:off x="839788" y="457200"/>
            <a:ext cx="3932237" cy="694944"/>
          </a:xfrm>
        </p:spPr>
        <p:txBody>
          <a:bodyPr/>
          <a:lstStyle/>
          <a:p>
            <a:r>
              <a:rPr lang="sk-SK" dirty="0" err="1"/>
              <a:t>Prognácia</a:t>
            </a:r>
            <a:endParaRPr lang="sk-SK" dirty="0"/>
          </a:p>
        </p:txBody>
      </p:sp>
      <p:sp>
        <p:nvSpPr>
          <p:cNvPr id="4" name="Zástupný text 3">
            <a:extLst>
              <a:ext uri="{FF2B5EF4-FFF2-40B4-BE49-F238E27FC236}">
                <a16:creationId xmlns:a16="http://schemas.microsoft.com/office/drawing/2014/main" id="{54428B10-B074-637B-818C-13E9DDACC573}"/>
              </a:ext>
            </a:extLst>
          </p:cNvPr>
          <p:cNvSpPr>
            <a:spLocks noGrp="1"/>
          </p:cNvSpPr>
          <p:nvPr>
            <p:ph type="body" sz="half" idx="2"/>
          </p:nvPr>
        </p:nvSpPr>
        <p:spPr>
          <a:xfrm>
            <a:off x="839788" y="1307592"/>
            <a:ext cx="3932237" cy="3811588"/>
          </a:xfrm>
        </p:spPr>
        <p:txBody>
          <a:bodyPr/>
          <a:lstStyle/>
          <a:p>
            <a:r>
              <a:rPr lang="sk-SK" dirty="0"/>
              <a:t>• Genetické faktory: dedičné vzorce rastu čeľustí</a:t>
            </a:r>
          </a:p>
          <a:p>
            <a:r>
              <a:rPr lang="sk-SK" dirty="0"/>
              <a:t>• Rastové poruchy: disproporcia medzi hornou a dolnou čeľusťou</a:t>
            </a:r>
          </a:p>
          <a:p>
            <a:r>
              <a:rPr lang="sk-SK" dirty="0"/>
              <a:t>• Environmentálne faktory:</a:t>
            </a:r>
          </a:p>
          <a:p>
            <a:r>
              <a:rPr lang="sk-SK" dirty="0"/>
              <a:t>   - funkčné zvyky (napr. </a:t>
            </a:r>
            <a:r>
              <a:rPr lang="sk-SK" dirty="0" err="1"/>
              <a:t>protrúzia</a:t>
            </a:r>
            <a:r>
              <a:rPr lang="sk-SK" dirty="0"/>
              <a:t> jazyka)</a:t>
            </a:r>
          </a:p>
          <a:p>
            <a:r>
              <a:rPr lang="sk-SK" dirty="0"/>
              <a:t>   - vplyv traumy alebo ochorení počas rastu</a:t>
            </a:r>
          </a:p>
          <a:p>
            <a:r>
              <a:rPr lang="sk-SK" dirty="0"/>
              <a:t>• Často </a:t>
            </a:r>
            <a:r>
              <a:rPr lang="sk-SK" dirty="0" err="1"/>
              <a:t>multifaktoriálna</a:t>
            </a:r>
            <a:r>
              <a:rPr lang="sk-SK" dirty="0"/>
              <a:t> etiológia</a:t>
            </a:r>
          </a:p>
          <a:p>
            <a:pPr marL="285750" indent="-285750">
              <a:buFont typeface="Arial" panose="020B0604020202020204" pitchFamily="34" charset="0"/>
              <a:buChar char="•"/>
            </a:pPr>
            <a:endParaRPr lang="sk-SK" dirty="0"/>
          </a:p>
        </p:txBody>
      </p:sp>
      <p:sp>
        <p:nvSpPr>
          <p:cNvPr id="6" name="BlokTextu 5">
            <a:extLst>
              <a:ext uri="{FF2B5EF4-FFF2-40B4-BE49-F238E27FC236}">
                <a16:creationId xmlns:a16="http://schemas.microsoft.com/office/drawing/2014/main" id="{CC6474AB-1B3D-06A2-3186-465DBC994BE4}"/>
              </a:ext>
            </a:extLst>
          </p:cNvPr>
          <p:cNvSpPr txBox="1"/>
          <p:nvPr/>
        </p:nvSpPr>
        <p:spPr>
          <a:xfrm>
            <a:off x="6327648" y="5504688"/>
            <a:ext cx="5376672" cy="646331"/>
          </a:xfrm>
          <a:prstGeom prst="rect">
            <a:avLst/>
          </a:prstGeom>
          <a:noFill/>
        </p:spPr>
        <p:txBody>
          <a:bodyPr wrap="square" rtlCol="0">
            <a:spAutoFit/>
          </a:bodyPr>
          <a:lstStyle/>
          <a:p>
            <a:r>
              <a:rPr lang="sk-SK" dirty="0"/>
              <a:t>https://en.wikipedia.org/wiki/Prognathism?utm_source=chatgpt.com</a:t>
            </a:r>
          </a:p>
        </p:txBody>
      </p:sp>
      <p:sp>
        <p:nvSpPr>
          <p:cNvPr id="9" name="Zástupný objekt pre obrázok 8">
            <a:extLst>
              <a:ext uri="{FF2B5EF4-FFF2-40B4-BE49-F238E27FC236}">
                <a16:creationId xmlns:a16="http://schemas.microsoft.com/office/drawing/2014/main" id="{EC6491DA-FEBD-1786-D956-B29CE0E264E3}"/>
              </a:ext>
            </a:extLst>
          </p:cNvPr>
          <p:cNvSpPr>
            <a:spLocks noGrp="1"/>
          </p:cNvSpPr>
          <p:nvPr>
            <p:ph type="pic" idx="1"/>
          </p:nvPr>
        </p:nvSpPr>
        <p:spPr/>
      </p:sp>
      <p:pic>
        <p:nvPicPr>
          <p:cNvPr id="11" name="Obrázok 10">
            <a:extLst>
              <a:ext uri="{FF2B5EF4-FFF2-40B4-BE49-F238E27FC236}">
                <a16:creationId xmlns:a16="http://schemas.microsoft.com/office/drawing/2014/main" id="{F4C37F9F-BA4E-9943-4CED-43AD79CC8299}"/>
              </a:ext>
            </a:extLst>
          </p:cNvPr>
          <p:cNvPicPr>
            <a:picLocks noChangeAspect="1"/>
          </p:cNvPicPr>
          <p:nvPr/>
        </p:nvPicPr>
        <p:blipFill>
          <a:blip r:embed="rId2"/>
          <a:stretch>
            <a:fillRect/>
          </a:stretch>
        </p:blipFill>
        <p:spPr>
          <a:xfrm>
            <a:off x="4696967" y="804672"/>
            <a:ext cx="7226185" cy="3639312"/>
          </a:xfrm>
          <a:prstGeom prst="rect">
            <a:avLst/>
          </a:prstGeom>
        </p:spPr>
      </p:pic>
    </p:spTree>
    <p:extLst>
      <p:ext uri="{BB962C8B-B14F-4D97-AF65-F5344CB8AC3E}">
        <p14:creationId xmlns:p14="http://schemas.microsoft.com/office/powerpoint/2010/main" val="20200715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A3895-9D76-90B5-3CC4-D224B09AE5D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239ECAC-C5FB-9520-CE78-B36198C31010}"/>
              </a:ext>
            </a:extLst>
          </p:cNvPr>
          <p:cNvSpPr>
            <a:spLocks noGrp="1"/>
          </p:cNvSpPr>
          <p:nvPr>
            <p:ph type="title"/>
          </p:nvPr>
        </p:nvSpPr>
        <p:spPr>
          <a:xfrm>
            <a:off x="839788" y="457200"/>
            <a:ext cx="3932237" cy="694944"/>
          </a:xfrm>
        </p:spPr>
        <p:txBody>
          <a:bodyPr/>
          <a:lstStyle/>
          <a:p>
            <a:r>
              <a:rPr lang="sk-SK" dirty="0" err="1"/>
              <a:t>Prognácia</a:t>
            </a:r>
            <a:endParaRPr lang="sk-SK" dirty="0"/>
          </a:p>
        </p:txBody>
      </p:sp>
      <p:sp>
        <p:nvSpPr>
          <p:cNvPr id="4" name="Zástupný text 3">
            <a:extLst>
              <a:ext uri="{FF2B5EF4-FFF2-40B4-BE49-F238E27FC236}">
                <a16:creationId xmlns:a16="http://schemas.microsoft.com/office/drawing/2014/main" id="{BE36EAC0-ECF5-A7E7-A6A3-D003052FFB1D}"/>
              </a:ext>
            </a:extLst>
          </p:cNvPr>
          <p:cNvSpPr>
            <a:spLocks noGrp="1"/>
          </p:cNvSpPr>
          <p:nvPr>
            <p:ph type="body" sz="half" idx="2"/>
          </p:nvPr>
        </p:nvSpPr>
        <p:spPr>
          <a:xfrm>
            <a:off x="839788" y="1252728"/>
            <a:ext cx="3932237" cy="3811588"/>
          </a:xfrm>
        </p:spPr>
        <p:txBody>
          <a:bodyPr/>
          <a:lstStyle/>
          <a:p>
            <a:r>
              <a:rPr lang="sk-SK" dirty="0"/>
              <a:t>Ortopedické a estetické prejavy:</a:t>
            </a:r>
          </a:p>
          <a:p>
            <a:r>
              <a:rPr lang="sk-SK" dirty="0"/>
              <a:t>   - </a:t>
            </a:r>
            <a:r>
              <a:rPr lang="sk-SK" dirty="0" err="1"/>
              <a:t>predkus</a:t>
            </a:r>
            <a:r>
              <a:rPr lang="sk-SK" dirty="0"/>
              <a:t> dolnej čeľuste</a:t>
            </a:r>
          </a:p>
          <a:p>
            <a:r>
              <a:rPr lang="sk-SK" dirty="0"/>
              <a:t>   - konkávny profil tváre</a:t>
            </a:r>
          </a:p>
          <a:p>
            <a:r>
              <a:rPr lang="sk-SK" dirty="0"/>
              <a:t>• Funkčné poruchy:</a:t>
            </a:r>
          </a:p>
          <a:p>
            <a:r>
              <a:rPr lang="sk-SK" dirty="0"/>
              <a:t>   - </a:t>
            </a:r>
            <a:r>
              <a:rPr lang="sk-SK" dirty="0" err="1"/>
              <a:t>obtiažne</a:t>
            </a:r>
            <a:r>
              <a:rPr lang="sk-SK" dirty="0"/>
              <a:t> hryzenie potravy</a:t>
            </a:r>
          </a:p>
          <a:p>
            <a:r>
              <a:rPr lang="sk-SK" dirty="0"/>
              <a:t>   - poruchy artikulácie</a:t>
            </a:r>
          </a:p>
          <a:p>
            <a:r>
              <a:rPr lang="sk-SK" dirty="0"/>
              <a:t>   - žuvacie dysfunkcie</a:t>
            </a:r>
          </a:p>
          <a:p>
            <a:r>
              <a:rPr lang="sk-SK" dirty="0"/>
              <a:t>• Stomatologické znaky:</a:t>
            </a:r>
          </a:p>
          <a:p>
            <a:r>
              <a:rPr lang="sk-SK" dirty="0"/>
              <a:t>   - krížový zhryz</a:t>
            </a:r>
          </a:p>
          <a:p>
            <a:r>
              <a:rPr lang="sk-SK" dirty="0"/>
              <a:t>   - opotrebovanie zubov</a:t>
            </a:r>
          </a:p>
          <a:p>
            <a:r>
              <a:rPr lang="sk-SK" dirty="0"/>
              <a:t>   - asymetrie</a:t>
            </a:r>
          </a:p>
          <a:p>
            <a:pPr marL="285750" indent="-285750">
              <a:buFont typeface="Arial" panose="020B0604020202020204" pitchFamily="34" charset="0"/>
              <a:buChar char="•"/>
            </a:pPr>
            <a:endParaRPr lang="sk-SK" dirty="0"/>
          </a:p>
        </p:txBody>
      </p:sp>
      <p:sp>
        <p:nvSpPr>
          <p:cNvPr id="8" name="Zástupný objekt pre obrázok 7">
            <a:extLst>
              <a:ext uri="{FF2B5EF4-FFF2-40B4-BE49-F238E27FC236}">
                <a16:creationId xmlns:a16="http://schemas.microsoft.com/office/drawing/2014/main" id="{F35CFE4D-297F-6D1B-90A5-A22D2DB1CCE8}"/>
              </a:ext>
            </a:extLst>
          </p:cNvPr>
          <p:cNvSpPr>
            <a:spLocks noGrp="1"/>
          </p:cNvSpPr>
          <p:nvPr>
            <p:ph type="pic" idx="1"/>
          </p:nvPr>
        </p:nvSpPr>
        <p:spPr/>
      </p:sp>
      <p:pic>
        <p:nvPicPr>
          <p:cNvPr id="10" name="Obrázok 9">
            <a:extLst>
              <a:ext uri="{FF2B5EF4-FFF2-40B4-BE49-F238E27FC236}">
                <a16:creationId xmlns:a16="http://schemas.microsoft.com/office/drawing/2014/main" id="{1FD80328-1082-8757-C49E-0BFC9C5B0128}"/>
              </a:ext>
            </a:extLst>
          </p:cNvPr>
          <p:cNvPicPr>
            <a:picLocks noChangeAspect="1"/>
          </p:cNvPicPr>
          <p:nvPr/>
        </p:nvPicPr>
        <p:blipFill>
          <a:blip r:embed="rId2"/>
          <a:stretch>
            <a:fillRect/>
          </a:stretch>
        </p:blipFill>
        <p:spPr>
          <a:xfrm>
            <a:off x="3913251" y="212979"/>
            <a:ext cx="8096250" cy="5191125"/>
          </a:xfrm>
          <a:prstGeom prst="rect">
            <a:avLst/>
          </a:prstGeom>
        </p:spPr>
      </p:pic>
      <p:sp>
        <p:nvSpPr>
          <p:cNvPr id="11" name="BlokTextu 10">
            <a:extLst>
              <a:ext uri="{FF2B5EF4-FFF2-40B4-BE49-F238E27FC236}">
                <a16:creationId xmlns:a16="http://schemas.microsoft.com/office/drawing/2014/main" id="{8A070E23-46F4-761A-C805-DCC6A34B123C}"/>
              </a:ext>
            </a:extLst>
          </p:cNvPr>
          <p:cNvSpPr txBox="1"/>
          <p:nvPr/>
        </p:nvSpPr>
        <p:spPr>
          <a:xfrm>
            <a:off x="4005072" y="5648325"/>
            <a:ext cx="7882128" cy="923330"/>
          </a:xfrm>
          <a:prstGeom prst="rect">
            <a:avLst/>
          </a:prstGeom>
          <a:noFill/>
        </p:spPr>
        <p:txBody>
          <a:bodyPr wrap="square" rtlCol="0">
            <a:spAutoFit/>
          </a:bodyPr>
          <a:lstStyle/>
          <a:p>
            <a:r>
              <a:rPr lang="en-US" dirty="0"/>
              <a:t>Case 1: Preoperative intraoral photograph showing crossbite </a:t>
            </a:r>
            <a:r>
              <a:rPr lang="en-US" dirty="0" err="1"/>
              <a:t>irt</a:t>
            </a:r>
            <a:r>
              <a:rPr lang="en-US" dirty="0"/>
              <a:t> 11. (a) Frontal view, (b) maxillary occlusal view, (c) right lateral view in occlusion, (d) left lateral view in occlusion.</a:t>
            </a:r>
            <a:endParaRPr lang="sk-SK" dirty="0"/>
          </a:p>
        </p:txBody>
      </p:sp>
      <p:sp>
        <p:nvSpPr>
          <p:cNvPr id="12" name="BlokTextu 11">
            <a:extLst>
              <a:ext uri="{FF2B5EF4-FFF2-40B4-BE49-F238E27FC236}">
                <a16:creationId xmlns:a16="http://schemas.microsoft.com/office/drawing/2014/main" id="{C3F0BDF2-80A9-7E8C-5B10-006C91DDDACA}"/>
              </a:ext>
            </a:extLst>
          </p:cNvPr>
          <p:cNvSpPr txBox="1"/>
          <p:nvPr/>
        </p:nvSpPr>
        <p:spPr>
          <a:xfrm>
            <a:off x="304800" y="5230368"/>
            <a:ext cx="3334512" cy="1384995"/>
          </a:xfrm>
          <a:prstGeom prst="rect">
            <a:avLst/>
          </a:prstGeom>
          <a:noFill/>
        </p:spPr>
        <p:txBody>
          <a:bodyPr wrap="square" rtlCol="0">
            <a:spAutoFit/>
          </a:bodyPr>
          <a:lstStyle/>
          <a:p>
            <a:r>
              <a:rPr lang="sk-SK" sz="1400" dirty="0"/>
              <a:t>https://www.researchgate.net/publication/317253828_A_fixed_partial_appliance_approach_towards_treatment_of_anterior_single_tooth_crossbite_Report_of_two_cases/figures?lo=1&amp;utm_source=chatgpt.com&amp;utm_medium=&amp;utm_campaign=</a:t>
            </a:r>
          </a:p>
        </p:txBody>
      </p:sp>
    </p:spTree>
    <p:extLst>
      <p:ext uri="{BB962C8B-B14F-4D97-AF65-F5344CB8AC3E}">
        <p14:creationId xmlns:p14="http://schemas.microsoft.com/office/powerpoint/2010/main" val="183884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7D50C-57CA-D6C6-034D-12E27930A0C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7A8509D-0899-2833-7701-81B3AEFEE839}"/>
              </a:ext>
            </a:extLst>
          </p:cNvPr>
          <p:cNvSpPr>
            <a:spLocks noGrp="1"/>
          </p:cNvSpPr>
          <p:nvPr>
            <p:ph type="title"/>
          </p:nvPr>
        </p:nvSpPr>
        <p:spPr>
          <a:xfrm>
            <a:off x="838200" y="365125"/>
            <a:ext cx="10515600" cy="969899"/>
          </a:xfrm>
        </p:spPr>
        <p:txBody>
          <a:bodyPr>
            <a:normAutofit/>
          </a:bodyPr>
          <a:lstStyle/>
          <a:p>
            <a:r>
              <a:rPr lang="sk-SK" dirty="0"/>
              <a:t>Zubný kaz - </a:t>
            </a:r>
            <a:r>
              <a:rPr lang="sk-SK" dirty="0" err="1"/>
              <a:t>etiopatogenéza</a:t>
            </a:r>
            <a:endParaRPr lang="sk-SK" dirty="0"/>
          </a:p>
        </p:txBody>
      </p:sp>
      <p:sp>
        <p:nvSpPr>
          <p:cNvPr id="4" name="Zástupný text 3">
            <a:extLst>
              <a:ext uri="{FF2B5EF4-FFF2-40B4-BE49-F238E27FC236}">
                <a16:creationId xmlns:a16="http://schemas.microsoft.com/office/drawing/2014/main" id="{497448FB-C489-E327-F83D-D1FD3BADBDF6}"/>
              </a:ext>
            </a:extLst>
          </p:cNvPr>
          <p:cNvSpPr>
            <a:spLocks noGrp="1"/>
          </p:cNvSpPr>
          <p:nvPr>
            <p:ph idx="1"/>
          </p:nvPr>
        </p:nvSpPr>
        <p:spPr>
          <a:xfrm>
            <a:off x="838200" y="1335024"/>
            <a:ext cx="10515600" cy="4841939"/>
          </a:xfrm>
        </p:spPr>
        <p:txBody>
          <a:bodyPr/>
          <a:lstStyle/>
          <a:p>
            <a:pPr marL="285750" indent="-285750">
              <a:buFont typeface="Arial" panose="020B0604020202020204" pitchFamily="34" charset="0"/>
              <a:buChar char="•"/>
            </a:pPr>
            <a:r>
              <a:rPr lang="sk-SK" dirty="0"/>
              <a:t>Primárni pôvodcovia: </a:t>
            </a:r>
            <a:r>
              <a:rPr lang="sk-SK" dirty="0" err="1"/>
              <a:t>Streptococcus</a:t>
            </a:r>
            <a:r>
              <a:rPr lang="sk-SK" dirty="0"/>
              <a:t> </a:t>
            </a:r>
            <a:r>
              <a:rPr lang="sk-SK" dirty="0" err="1"/>
              <a:t>mutans</a:t>
            </a:r>
            <a:r>
              <a:rPr lang="sk-SK" dirty="0"/>
              <a:t>, </a:t>
            </a:r>
            <a:r>
              <a:rPr lang="sk-SK" dirty="0" err="1"/>
              <a:t>Lactobacillus</a:t>
            </a:r>
            <a:r>
              <a:rPr lang="sk-SK" dirty="0"/>
              <a:t> </a:t>
            </a:r>
            <a:r>
              <a:rPr lang="sk-SK" dirty="0" err="1"/>
              <a:t>spp</a:t>
            </a:r>
            <a:r>
              <a:rPr lang="sk-SK" dirty="0"/>
              <a:t>.</a:t>
            </a:r>
          </a:p>
          <a:p>
            <a:pPr marL="285750" indent="-285750">
              <a:buFont typeface="Arial" panose="020B0604020202020204" pitchFamily="34" charset="0"/>
              <a:buChar char="•"/>
            </a:pPr>
            <a:r>
              <a:rPr lang="sk-SK" dirty="0"/>
              <a:t>Mechanizmus:</a:t>
            </a:r>
          </a:p>
          <a:p>
            <a:pPr lvl="1"/>
            <a:r>
              <a:rPr lang="sk-SK" dirty="0"/>
              <a:t>   - Baktérie fermentujú cukry → tvorba kyselín</a:t>
            </a:r>
          </a:p>
          <a:p>
            <a:pPr lvl="1"/>
            <a:r>
              <a:rPr lang="sk-SK" dirty="0"/>
              <a:t>   - Kyseliny </a:t>
            </a:r>
            <a:r>
              <a:rPr lang="sk-SK" dirty="0" err="1"/>
              <a:t>demineralizujú</a:t>
            </a:r>
            <a:r>
              <a:rPr lang="sk-SK" dirty="0"/>
              <a:t> sklovinu</a:t>
            </a:r>
          </a:p>
          <a:p>
            <a:pPr marL="285750" indent="-285750">
              <a:buFont typeface="Arial" panose="020B0604020202020204" pitchFamily="34" charset="0"/>
              <a:buChar char="•"/>
            </a:pPr>
            <a:r>
              <a:rPr lang="sk-SK" dirty="0"/>
              <a:t>Podpora </a:t>
            </a:r>
            <a:r>
              <a:rPr lang="sk-SK" dirty="0" err="1"/>
              <a:t>kazivosti</a:t>
            </a:r>
            <a:r>
              <a:rPr lang="sk-SK" dirty="0"/>
              <a:t>: nedostatočná hygiena, vysoký príjem sacharidov</a:t>
            </a:r>
          </a:p>
          <a:p>
            <a:pPr marL="285750" indent="-285750"/>
            <a:r>
              <a:rPr lang="sk-SK" dirty="0"/>
              <a:t>Genetické faktory: odolnosť zubnej skloviny</a:t>
            </a:r>
          </a:p>
          <a:p>
            <a:pPr marL="285750" indent="-285750"/>
            <a:r>
              <a:rPr lang="sk-SK" dirty="0"/>
              <a:t>Zložky slín: pH, minerály, ochranné proteíny</a:t>
            </a:r>
          </a:p>
          <a:p>
            <a:pPr marL="285750" indent="-285750"/>
            <a:r>
              <a:rPr lang="sk-SK" dirty="0"/>
              <a:t>Štruktúra zubu: hrúbka skloviny, hlboké </a:t>
            </a:r>
            <a:r>
              <a:rPr lang="sk-SK" dirty="0" err="1"/>
              <a:t>fisúry</a:t>
            </a:r>
            <a:endParaRPr lang="sk-SK" dirty="0"/>
          </a:p>
          <a:p>
            <a:pPr marL="285750" indent="-285750">
              <a:buFont typeface="Arial" panose="020B0604020202020204" pitchFamily="34" charset="0"/>
              <a:buChar char="•"/>
            </a:pPr>
            <a:endParaRPr lang="sk-SK" dirty="0"/>
          </a:p>
          <a:p>
            <a:pPr marL="285750" indent="-285750">
              <a:buFont typeface="Arial" panose="020B0604020202020204" pitchFamily="34" charset="0"/>
              <a:buChar char="•"/>
            </a:pPr>
            <a:endParaRPr lang="sk-SK" dirty="0"/>
          </a:p>
        </p:txBody>
      </p:sp>
    </p:spTree>
    <p:extLst>
      <p:ext uri="{BB962C8B-B14F-4D97-AF65-F5344CB8AC3E}">
        <p14:creationId xmlns:p14="http://schemas.microsoft.com/office/powerpoint/2010/main" val="2771897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D8276-6B2A-7AB5-9D4B-D54813255AA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AA6DFDB-8F11-4B04-21F3-C81DF03BFBDD}"/>
              </a:ext>
            </a:extLst>
          </p:cNvPr>
          <p:cNvSpPr>
            <a:spLocks noGrp="1"/>
          </p:cNvSpPr>
          <p:nvPr>
            <p:ph type="title"/>
          </p:nvPr>
        </p:nvSpPr>
        <p:spPr>
          <a:xfrm>
            <a:off x="839788" y="457200"/>
            <a:ext cx="3932237" cy="694944"/>
          </a:xfrm>
        </p:spPr>
        <p:txBody>
          <a:bodyPr/>
          <a:lstStyle/>
          <a:p>
            <a:r>
              <a:rPr lang="sk-SK" dirty="0" err="1"/>
              <a:t>Prognácia</a:t>
            </a:r>
            <a:endParaRPr lang="sk-SK" dirty="0"/>
          </a:p>
        </p:txBody>
      </p:sp>
      <p:sp>
        <p:nvSpPr>
          <p:cNvPr id="4" name="Zástupný text 3">
            <a:extLst>
              <a:ext uri="{FF2B5EF4-FFF2-40B4-BE49-F238E27FC236}">
                <a16:creationId xmlns:a16="http://schemas.microsoft.com/office/drawing/2014/main" id="{47A097E8-7B22-92F1-CA01-902F2A59C2E3}"/>
              </a:ext>
            </a:extLst>
          </p:cNvPr>
          <p:cNvSpPr>
            <a:spLocks noGrp="1"/>
          </p:cNvSpPr>
          <p:nvPr>
            <p:ph type="body" sz="half" idx="2"/>
          </p:nvPr>
        </p:nvSpPr>
        <p:spPr>
          <a:xfrm>
            <a:off x="839788" y="1307592"/>
            <a:ext cx="3932237" cy="4069080"/>
          </a:xfrm>
        </p:spPr>
        <p:txBody>
          <a:bodyPr>
            <a:normAutofit/>
          </a:bodyPr>
          <a:lstStyle/>
          <a:p>
            <a:r>
              <a:rPr lang="sk-SK" dirty="0"/>
              <a:t>•Podľa rozsahu:</a:t>
            </a:r>
          </a:p>
          <a:p>
            <a:r>
              <a:rPr lang="sk-SK" dirty="0"/>
              <a:t>   - mierna</a:t>
            </a:r>
          </a:p>
          <a:p>
            <a:r>
              <a:rPr lang="sk-SK" dirty="0"/>
              <a:t>   - stredná</a:t>
            </a:r>
          </a:p>
          <a:p>
            <a:r>
              <a:rPr lang="sk-SK" dirty="0"/>
              <a:t>   - ťažká</a:t>
            </a:r>
          </a:p>
          <a:p>
            <a:r>
              <a:rPr lang="sk-SK" dirty="0"/>
              <a:t>• Podľa pôvodu:</a:t>
            </a:r>
          </a:p>
          <a:p>
            <a:r>
              <a:rPr lang="sk-SK" dirty="0"/>
              <a:t>   - </a:t>
            </a:r>
            <a:r>
              <a:rPr lang="sk-SK" dirty="0" err="1"/>
              <a:t>mandibulárna</a:t>
            </a:r>
            <a:r>
              <a:rPr lang="sk-SK" dirty="0"/>
              <a:t> (zväčšenie alebo posun </a:t>
            </a:r>
            <a:r>
              <a:rPr lang="sk-SK" dirty="0" err="1"/>
              <a:t>mandibuly</a:t>
            </a:r>
            <a:r>
              <a:rPr lang="sk-SK" dirty="0"/>
              <a:t>)</a:t>
            </a:r>
          </a:p>
          <a:p>
            <a:r>
              <a:rPr lang="sk-SK" dirty="0"/>
              <a:t>   - </a:t>
            </a:r>
            <a:r>
              <a:rPr lang="sk-SK" dirty="0" err="1"/>
              <a:t>maxilárna</a:t>
            </a:r>
            <a:r>
              <a:rPr lang="sk-SK" dirty="0"/>
              <a:t> (</a:t>
            </a:r>
            <a:r>
              <a:rPr lang="sk-SK" dirty="0" err="1"/>
              <a:t>retrúzia</a:t>
            </a:r>
            <a:r>
              <a:rPr lang="sk-SK" dirty="0"/>
              <a:t> hornej čeľuste)</a:t>
            </a:r>
          </a:p>
          <a:p>
            <a:r>
              <a:rPr lang="sk-SK" dirty="0"/>
              <a:t>   - kombinovaná forma</a:t>
            </a:r>
          </a:p>
          <a:p>
            <a:r>
              <a:rPr lang="sk-SK" dirty="0"/>
              <a:t>• Podľa symetrie:</a:t>
            </a:r>
          </a:p>
          <a:p>
            <a:r>
              <a:rPr lang="sk-SK" dirty="0"/>
              <a:t>   - symetrická</a:t>
            </a:r>
          </a:p>
          <a:p>
            <a:r>
              <a:rPr lang="sk-SK" dirty="0"/>
              <a:t>   - asymetrická</a:t>
            </a:r>
          </a:p>
          <a:p>
            <a:endParaRPr lang="sk-SK" dirty="0"/>
          </a:p>
        </p:txBody>
      </p:sp>
      <p:sp>
        <p:nvSpPr>
          <p:cNvPr id="9" name="Zástupný objekt pre obrázok 8">
            <a:extLst>
              <a:ext uri="{FF2B5EF4-FFF2-40B4-BE49-F238E27FC236}">
                <a16:creationId xmlns:a16="http://schemas.microsoft.com/office/drawing/2014/main" id="{C87877DB-3B9F-77F9-F56A-FC1C77D408C7}"/>
              </a:ext>
            </a:extLst>
          </p:cNvPr>
          <p:cNvSpPr>
            <a:spLocks noGrp="1"/>
          </p:cNvSpPr>
          <p:nvPr>
            <p:ph type="pic" idx="1"/>
          </p:nvPr>
        </p:nvSpPr>
        <p:spPr/>
      </p:sp>
      <p:pic>
        <p:nvPicPr>
          <p:cNvPr id="7" name="Obrázok 6">
            <a:extLst>
              <a:ext uri="{FF2B5EF4-FFF2-40B4-BE49-F238E27FC236}">
                <a16:creationId xmlns:a16="http://schemas.microsoft.com/office/drawing/2014/main" id="{5CB77D70-EE37-7691-BEDD-E98B01C2E255}"/>
              </a:ext>
            </a:extLst>
          </p:cNvPr>
          <p:cNvPicPr>
            <a:picLocks noChangeAspect="1"/>
          </p:cNvPicPr>
          <p:nvPr/>
        </p:nvPicPr>
        <p:blipFill>
          <a:blip r:embed="rId2"/>
          <a:stretch>
            <a:fillRect/>
          </a:stretch>
        </p:blipFill>
        <p:spPr>
          <a:xfrm>
            <a:off x="5929955" y="-4763"/>
            <a:ext cx="5836596" cy="6858000"/>
          </a:xfrm>
          <a:prstGeom prst="rect">
            <a:avLst/>
          </a:prstGeom>
        </p:spPr>
      </p:pic>
      <p:sp>
        <p:nvSpPr>
          <p:cNvPr id="8" name="BlokTextu 7">
            <a:extLst>
              <a:ext uri="{FF2B5EF4-FFF2-40B4-BE49-F238E27FC236}">
                <a16:creationId xmlns:a16="http://schemas.microsoft.com/office/drawing/2014/main" id="{31EB891E-F16F-A2DF-8AB5-C5D4E121090A}"/>
              </a:ext>
            </a:extLst>
          </p:cNvPr>
          <p:cNvSpPr txBox="1"/>
          <p:nvPr/>
        </p:nvSpPr>
        <p:spPr>
          <a:xfrm>
            <a:off x="839788" y="5861050"/>
            <a:ext cx="3585908" cy="461665"/>
          </a:xfrm>
          <a:prstGeom prst="rect">
            <a:avLst/>
          </a:prstGeom>
          <a:noFill/>
        </p:spPr>
        <p:txBody>
          <a:bodyPr wrap="square" rtlCol="0">
            <a:spAutoFit/>
          </a:bodyPr>
          <a:lstStyle/>
          <a:p>
            <a:r>
              <a:rPr lang="sk-SK" sz="1200" dirty="0"/>
              <a:t>https://my.clevelandclinic.org/health/diseases/22872-prognathism?utm_source=chatgpt.com</a:t>
            </a:r>
          </a:p>
        </p:txBody>
      </p:sp>
    </p:spTree>
    <p:extLst>
      <p:ext uri="{BB962C8B-B14F-4D97-AF65-F5344CB8AC3E}">
        <p14:creationId xmlns:p14="http://schemas.microsoft.com/office/powerpoint/2010/main" val="17688722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48C6-ED61-0672-4438-7AAC4160ABE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10D8A44-2556-C041-2962-2351E04A8C5C}"/>
              </a:ext>
            </a:extLst>
          </p:cNvPr>
          <p:cNvSpPr>
            <a:spLocks noGrp="1"/>
          </p:cNvSpPr>
          <p:nvPr>
            <p:ph type="title"/>
          </p:nvPr>
        </p:nvSpPr>
        <p:spPr>
          <a:xfrm>
            <a:off x="839788" y="457200"/>
            <a:ext cx="3932237" cy="969264"/>
          </a:xfrm>
        </p:spPr>
        <p:txBody>
          <a:bodyPr/>
          <a:lstStyle/>
          <a:p>
            <a:r>
              <a:rPr lang="sk-SK" dirty="0" err="1"/>
              <a:t>Retrognácia</a:t>
            </a:r>
            <a:endParaRPr lang="sk-SK" dirty="0"/>
          </a:p>
        </p:txBody>
      </p:sp>
      <p:sp>
        <p:nvSpPr>
          <p:cNvPr id="3" name="Zástupný objekt pre obrázok 2">
            <a:extLst>
              <a:ext uri="{FF2B5EF4-FFF2-40B4-BE49-F238E27FC236}">
                <a16:creationId xmlns:a16="http://schemas.microsoft.com/office/drawing/2014/main" id="{8A71097B-650D-7715-1F76-4EEBAF6F8BD3}"/>
              </a:ext>
            </a:extLst>
          </p:cNvPr>
          <p:cNvSpPr>
            <a:spLocks noGrp="1"/>
          </p:cNvSpPr>
          <p:nvPr>
            <p:ph type="pic" idx="1"/>
          </p:nvPr>
        </p:nvSpPr>
        <p:spPr/>
      </p:sp>
      <p:sp>
        <p:nvSpPr>
          <p:cNvPr id="4" name="Zástupný text 3">
            <a:extLst>
              <a:ext uri="{FF2B5EF4-FFF2-40B4-BE49-F238E27FC236}">
                <a16:creationId xmlns:a16="http://schemas.microsoft.com/office/drawing/2014/main" id="{C4B489B8-CC40-8F82-381E-85FF41478C53}"/>
              </a:ext>
            </a:extLst>
          </p:cNvPr>
          <p:cNvSpPr>
            <a:spLocks noGrp="1"/>
          </p:cNvSpPr>
          <p:nvPr>
            <p:ph type="body" sz="half" idx="2"/>
          </p:nvPr>
        </p:nvSpPr>
        <p:spPr/>
        <p:txBody>
          <a:bodyPr/>
          <a:lstStyle/>
          <a:p>
            <a:pPr marL="285750" indent="-285750">
              <a:buFont typeface="Arial" panose="020B0604020202020204" pitchFamily="34" charset="0"/>
              <a:buChar char="•"/>
            </a:pPr>
            <a:r>
              <a:rPr lang="sk-SK" sz="1800" dirty="0"/>
              <a:t>Abnormálne spätné posunutie dolnej alebo hornej čeľuste voči normálnemu profilu</a:t>
            </a:r>
          </a:p>
          <a:p>
            <a:pPr marL="285750" indent="-285750">
              <a:buFont typeface="Arial" panose="020B0604020202020204" pitchFamily="34" charset="0"/>
              <a:buChar char="•"/>
            </a:pPr>
            <a:r>
              <a:rPr lang="sk-SK" sz="1800" b="1" dirty="0"/>
              <a:t>Význam pre stomatológiu:</a:t>
            </a:r>
            <a:endParaRPr lang="sk-SK" sz="1800" dirty="0"/>
          </a:p>
          <a:p>
            <a:pPr marL="742950" lvl="1" indent="-285750">
              <a:buFont typeface="Arial" panose="020B0604020202020204" pitchFamily="34" charset="0"/>
              <a:buChar char="•"/>
            </a:pPr>
            <a:r>
              <a:rPr lang="sk-SK" sz="1600" dirty="0"/>
              <a:t>Funkčné poruchy zhryzu</a:t>
            </a:r>
          </a:p>
          <a:p>
            <a:pPr marL="742950" lvl="1" indent="-285750">
              <a:buFont typeface="Arial" panose="020B0604020202020204" pitchFamily="34" charset="0"/>
              <a:buChar char="•"/>
            </a:pPr>
            <a:r>
              <a:rPr lang="sk-SK" sz="1600" dirty="0"/>
              <a:t>Estetické dôsledky (profil tváre)</a:t>
            </a:r>
          </a:p>
          <a:p>
            <a:pPr marL="742950" lvl="1" indent="-285750">
              <a:buFont typeface="Arial" panose="020B0604020202020204" pitchFamily="34" charset="0"/>
              <a:buChar char="•"/>
            </a:pPr>
            <a:r>
              <a:rPr lang="sk-SK" sz="1600" dirty="0"/>
              <a:t>Ovplyvnená artikulácia a žuvanie</a:t>
            </a:r>
          </a:p>
          <a:p>
            <a:pPr marL="285750" indent="-285750">
              <a:buFont typeface="Arial" panose="020B0604020202020204" pitchFamily="34" charset="0"/>
              <a:buChar char="•"/>
            </a:pPr>
            <a:endParaRPr lang="sk-SK" dirty="0"/>
          </a:p>
        </p:txBody>
      </p:sp>
      <p:pic>
        <p:nvPicPr>
          <p:cNvPr id="9" name="Obrázok 8">
            <a:extLst>
              <a:ext uri="{FF2B5EF4-FFF2-40B4-BE49-F238E27FC236}">
                <a16:creationId xmlns:a16="http://schemas.microsoft.com/office/drawing/2014/main" id="{2450A21C-F776-FB4F-AE5B-75ED22F13A96}"/>
              </a:ext>
            </a:extLst>
          </p:cNvPr>
          <p:cNvPicPr>
            <a:picLocks noChangeAspect="1"/>
          </p:cNvPicPr>
          <p:nvPr/>
        </p:nvPicPr>
        <p:blipFill>
          <a:blip r:embed="rId2"/>
          <a:stretch>
            <a:fillRect/>
          </a:stretch>
        </p:blipFill>
        <p:spPr>
          <a:xfrm>
            <a:off x="5797296" y="218340"/>
            <a:ext cx="4471931" cy="6053607"/>
          </a:xfrm>
          <a:prstGeom prst="rect">
            <a:avLst/>
          </a:prstGeom>
        </p:spPr>
      </p:pic>
      <p:sp>
        <p:nvSpPr>
          <p:cNvPr id="10" name="BlokTextu 9">
            <a:extLst>
              <a:ext uri="{FF2B5EF4-FFF2-40B4-BE49-F238E27FC236}">
                <a16:creationId xmlns:a16="http://schemas.microsoft.com/office/drawing/2014/main" id="{93C645E0-CDC2-0777-9F87-2C94102C59FE}"/>
              </a:ext>
            </a:extLst>
          </p:cNvPr>
          <p:cNvSpPr txBox="1"/>
          <p:nvPr/>
        </p:nvSpPr>
        <p:spPr>
          <a:xfrm>
            <a:off x="5029200" y="6445469"/>
            <a:ext cx="6326188" cy="369332"/>
          </a:xfrm>
          <a:prstGeom prst="rect">
            <a:avLst/>
          </a:prstGeom>
          <a:noFill/>
        </p:spPr>
        <p:txBody>
          <a:bodyPr wrap="square" rtlCol="0">
            <a:spAutoFit/>
          </a:bodyPr>
          <a:lstStyle/>
          <a:p>
            <a:r>
              <a:rPr lang="sk-SK" dirty="0"/>
              <a:t>https://en.wikipedia.org/wiki/Retrognathism</a:t>
            </a:r>
          </a:p>
        </p:txBody>
      </p:sp>
    </p:spTree>
    <p:extLst>
      <p:ext uri="{BB962C8B-B14F-4D97-AF65-F5344CB8AC3E}">
        <p14:creationId xmlns:p14="http://schemas.microsoft.com/office/powerpoint/2010/main" val="27770008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54AE6-113A-D895-FDB3-E37F2D99FA8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7D1B25D-F99D-3056-12AA-3E0E69E6096B}"/>
              </a:ext>
            </a:extLst>
          </p:cNvPr>
          <p:cNvSpPr>
            <a:spLocks noGrp="1"/>
          </p:cNvSpPr>
          <p:nvPr>
            <p:ph type="title"/>
          </p:nvPr>
        </p:nvSpPr>
        <p:spPr>
          <a:xfrm>
            <a:off x="839788" y="457200"/>
            <a:ext cx="3932237" cy="969264"/>
          </a:xfrm>
        </p:spPr>
        <p:txBody>
          <a:bodyPr/>
          <a:lstStyle/>
          <a:p>
            <a:r>
              <a:rPr lang="sk-SK" dirty="0" err="1"/>
              <a:t>Retrognácia</a:t>
            </a:r>
            <a:endParaRPr lang="sk-SK" dirty="0"/>
          </a:p>
        </p:txBody>
      </p:sp>
      <p:sp>
        <p:nvSpPr>
          <p:cNvPr id="3" name="Zástupný objekt pre obrázok 2">
            <a:extLst>
              <a:ext uri="{FF2B5EF4-FFF2-40B4-BE49-F238E27FC236}">
                <a16:creationId xmlns:a16="http://schemas.microsoft.com/office/drawing/2014/main" id="{C8BE2995-2FC1-EFC3-2F16-EE55FA12A602}"/>
              </a:ext>
            </a:extLst>
          </p:cNvPr>
          <p:cNvSpPr>
            <a:spLocks noGrp="1"/>
          </p:cNvSpPr>
          <p:nvPr>
            <p:ph type="pic" idx="1"/>
          </p:nvPr>
        </p:nvSpPr>
        <p:spPr/>
      </p:sp>
      <p:sp>
        <p:nvSpPr>
          <p:cNvPr id="4" name="Zástupný text 3">
            <a:extLst>
              <a:ext uri="{FF2B5EF4-FFF2-40B4-BE49-F238E27FC236}">
                <a16:creationId xmlns:a16="http://schemas.microsoft.com/office/drawing/2014/main" id="{7CDC56B7-1247-E295-3A18-026CD697B701}"/>
              </a:ext>
            </a:extLst>
          </p:cNvPr>
          <p:cNvSpPr>
            <a:spLocks noGrp="1"/>
          </p:cNvSpPr>
          <p:nvPr>
            <p:ph type="body" sz="half" idx="2"/>
          </p:nvPr>
        </p:nvSpPr>
        <p:spPr/>
        <p:txBody>
          <a:bodyPr/>
          <a:lstStyle/>
          <a:p>
            <a:pPr marL="285750" indent="-285750">
              <a:buFont typeface="Arial" panose="020B0604020202020204" pitchFamily="34" charset="0"/>
              <a:buChar char="•"/>
            </a:pPr>
            <a:r>
              <a:rPr lang="sk-SK" dirty="0"/>
              <a:t>Genetické faktory: Dedičné vzorce rastu čeľustí.</a:t>
            </a:r>
          </a:p>
          <a:p>
            <a:pPr marL="285750" indent="-285750">
              <a:buFont typeface="Arial" panose="020B0604020202020204" pitchFamily="34" charset="0"/>
              <a:buChar char="•"/>
            </a:pPr>
            <a:r>
              <a:rPr lang="sk-SK" dirty="0"/>
              <a:t>Rastové poruchy: Nedostatočný rast </a:t>
            </a:r>
            <a:r>
              <a:rPr lang="sk-SK" dirty="0" err="1"/>
              <a:t>mandibuly</a:t>
            </a:r>
            <a:r>
              <a:rPr lang="sk-SK" dirty="0"/>
              <a:t> alebo </a:t>
            </a:r>
            <a:r>
              <a:rPr lang="sk-SK" dirty="0" err="1"/>
              <a:t>maxily</a:t>
            </a:r>
            <a:r>
              <a:rPr lang="sk-SK" dirty="0"/>
              <a:t>.</a:t>
            </a:r>
          </a:p>
          <a:p>
            <a:pPr marL="285750" indent="-285750">
              <a:buFont typeface="Arial" panose="020B0604020202020204" pitchFamily="34" charset="0"/>
              <a:buChar char="•"/>
            </a:pPr>
            <a:r>
              <a:rPr lang="sk-SK" dirty="0"/>
              <a:t>Environmentálne faktory:</a:t>
            </a:r>
          </a:p>
          <a:p>
            <a:pPr marL="742950" lvl="1" indent="-285750">
              <a:buFont typeface="Arial" panose="020B0604020202020204" pitchFamily="34" charset="0"/>
              <a:buChar char="•"/>
            </a:pPr>
            <a:r>
              <a:rPr lang="sk-SK" dirty="0"/>
              <a:t>Zvyky počas rastu (napr. dlhodobé dýchanie ústami).</a:t>
            </a:r>
          </a:p>
          <a:p>
            <a:pPr marL="742950" lvl="1" indent="-285750">
              <a:buFont typeface="Arial" panose="020B0604020202020204" pitchFamily="34" charset="0"/>
              <a:buChar char="•"/>
            </a:pPr>
            <a:r>
              <a:rPr lang="sk-SK" dirty="0"/>
              <a:t>Trauma alebo ochorenia ovplyvňujúce rast čeľustí.</a:t>
            </a:r>
          </a:p>
          <a:p>
            <a:pPr marL="285750" indent="-285750">
              <a:buFont typeface="Arial" panose="020B0604020202020204" pitchFamily="34" charset="0"/>
              <a:buChar char="•"/>
            </a:pPr>
            <a:r>
              <a:rPr lang="sk-SK" dirty="0" err="1"/>
              <a:t>Multifaktoriálna</a:t>
            </a:r>
            <a:r>
              <a:rPr lang="sk-SK" dirty="0"/>
              <a:t> etiológia</a:t>
            </a:r>
          </a:p>
        </p:txBody>
      </p:sp>
    </p:spTree>
    <p:extLst>
      <p:ext uri="{BB962C8B-B14F-4D97-AF65-F5344CB8AC3E}">
        <p14:creationId xmlns:p14="http://schemas.microsoft.com/office/powerpoint/2010/main" val="952002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70471-0732-348C-BA58-4970A23FF95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582A7A30-B407-09E9-8AB5-E2CE24696220}"/>
              </a:ext>
            </a:extLst>
          </p:cNvPr>
          <p:cNvSpPr>
            <a:spLocks noGrp="1"/>
          </p:cNvSpPr>
          <p:nvPr>
            <p:ph type="title"/>
          </p:nvPr>
        </p:nvSpPr>
        <p:spPr>
          <a:xfrm>
            <a:off x="839788" y="457200"/>
            <a:ext cx="3932237" cy="969264"/>
          </a:xfrm>
        </p:spPr>
        <p:txBody>
          <a:bodyPr/>
          <a:lstStyle/>
          <a:p>
            <a:r>
              <a:rPr lang="sk-SK" dirty="0" err="1"/>
              <a:t>Retrognácia</a:t>
            </a:r>
            <a:endParaRPr lang="sk-SK" dirty="0"/>
          </a:p>
        </p:txBody>
      </p:sp>
      <p:sp>
        <p:nvSpPr>
          <p:cNvPr id="3" name="Zástupný objekt pre obrázok 2">
            <a:extLst>
              <a:ext uri="{FF2B5EF4-FFF2-40B4-BE49-F238E27FC236}">
                <a16:creationId xmlns:a16="http://schemas.microsoft.com/office/drawing/2014/main" id="{2E5DA481-1718-29C5-D904-4AF7E71557E5}"/>
              </a:ext>
            </a:extLst>
          </p:cNvPr>
          <p:cNvSpPr>
            <a:spLocks noGrp="1"/>
          </p:cNvSpPr>
          <p:nvPr>
            <p:ph type="pic" idx="1"/>
          </p:nvPr>
        </p:nvSpPr>
        <p:spPr/>
      </p:sp>
      <p:sp>
        <p:nvSpPr>
          <p:cNvPr id="4" name="Zástupný text 3">
            <a:extLst>
              <a:ext uri="{FF2B5EF4-FFF2-40B4-BE49-F238E27FC236}">
                <a16:creationId xmlns:a16="http://schemas.microsoft.com/office/drawing/2014/main" id="{2446DBAB-E736-88CB-7122-5E88EB4F7C45}"/>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sk-SK" dirty="0"/>
              <a:t>Ortopedické a estetické prejavy:</a:t>
            </a:r>
          </a:p>
          <a:p>
            <a:pPr marL="742950" lvl="1" indent="-285750">
              <a:buFont typeface="Arial" panose="020B0604020202020204" pitchFamily="34" charset="0"/>
              <a:buChar char="•"/>
            </a:pPr>
            <a:r>
              <a:rPr lang="sk-SK" dirty="0"/>
              <a:t>Zúžený alebo konkávny profil (pri </a:t>
            </a:r>
            <a:r>
              <a:rPr lang="sk-SK" dirty="0" err="1"/>
              <a:t>mandibulárnej</a:t>
            </a:r>
            <a:r>
              <a:rPr lang="sk-SK" dirty="0"/>
              <a:t> </a:t>
            </a:r>
            <a:r>
              <a:rPr lang="sk-SK" dirty="0" err="1"/>
              <a:t>retrognázii</a:t>
            </a:r>
            <a:r>
              <a:rPr lang="sk-SK" dirty="0"/>
              <a:t>).</a:t>
            </a:r>
          </a:p>
          <a:p>
            <a:pPr marL="742950" lvl="1" indent="-285750">
              <a:buFont typeface="Arial" panose="020B0604020202020204" pitchFamily="34" charset="0"/>
              <a:buChar char="•"/>
            </a:pPr>
            <a:r>
              <a:rPr lang="sk-SK" dirty="0"/>
              <a:t>Odsun hornej čeľuste pri </a:t>
            </a:r>
            <a:r>
              <a:rPr lang="sk-SK" dirty="0" err="1"/>
              <a:t>maxilárnej</a:t>
            </a:r>
            <a:r>
              <a:rPr lang="sk-SK" dirty="0"/>
              <a:t> </a:t>
            </a:r>
            <a:r>
              <a:rPr lang="sk-SK" dirty="0" err="1"/>
              <a:t>retrognázii</a:t>
            </a:r>
            <a:r>
              <a:rPr lang="sk-SK" dirty="0"/>
              <a:t>.</a:t>
            </a:r>
          </a:p>
          <a:p>
            <a:pPr marL="285750" indent="-285750">
              <a:buFont typeface="Arial" panose="020B0604020202020204" pitchFamily="34" charset="0"/>
              <a:buChar char="•"/>
            </a:pPr>
            <a:r>
              <a:rPr lang="sk-SK" dirty="0"/>
              <a:t>Funkčné poruchy:</a:t>
            </a:r>
          </a:p>
          <a:p>
            <a:pPr marL="742950" lvl="1" indent="-285750">
              <a:buFont typeface="Arial" panose="020B0604020202020204" pitchFamily="34" charset="0"/>
              <a:buChar char="•"/>
            </a:pPr>
            <a:r>
              <a:rPr lang="sk-SK" dirty="0" err="1"/>
              <a:t>Obtiažnosť</a:t>
            </a:r>
            <a:r>
              <a:rPr lang="sk-SK" dirty="0"/>
              <a:t> hryzenia </a:t>
            </a:r>
            <a:r>
              <a:rPr lang="sk-SK" dirty="0" err="1"/>
              <a:t>potravy.Artikulačné</a:t>
            </a:r>
            <a:r>
              <a:rPr lang="sk-SK" dirty="0"/>
              <a:t> problémy.</a:t>
            </a:r>
          </a:p>
          <a:p>
            <a:pPr marL="742950" lvl="1" indent="-285750">
              <a:buFont typeface="Arial" panose="020B0604020202020204" pitchFamily="34" charset="0"/>
              <a:buChar char="•"/>
            </a:pPr>
            <a:r>
              <a:rPr lang="sk-SK" dirty="0"/>
              <a:t>Zvýšené riziko </a:t>
            </a:r>
            <a:r>
              <a:rPr lang="sk-SK" dirty="0" err="1"/>
              <a:t>temporomandibulárnej</a:t>
            </a:r>
            <a:r>
              <a:rPr lang="sk-SK" dirty="0"/>
              <a:t> dysfunkcie.</a:t>
            </a:r>
          </a:p>
          <a:p>
            <a:pPr marL="285750" indent="-285750">
              <a:buFont typeface="Arial" panose="020B0604020202020204" pitchFamily="34" charset="0"/>
              <a:buChar char="•"/>
            </a:pPr>
            <a:r>
              <a:rPr lang="sk-SK" dirty="0"/>
              <a:t>Stomatologické znaky:</a:t>
            </a:r>
          </a:p>
          <a:p>
            <a:pPr marL="742950" lvl="1" indent="-285750">
              <a:buFont typeface="Arial" panose="020B0604020202020204" pitchFamily="34" charset="0"/>
              <a:buChar char="•"/>
            </a:pPr>
            <a:r>
              <a:rPr lang="sk-SK" dirty="0"/>
              <a:t>Krížový alebo hlboký zhryz.</a:t>
            </a:r>
          </a:p>
          <a:p>
            <a:pPr marL="742950" lvl="1" indent="-285750">
              <a:buFont typeface="Arial" panose="020B0604020202020204" pitchFamily="34" charset="0"/>
              <a:buChar char="•"/>
            </a:pPr>
            <a:r>
              <a:rPr lang="sk-SK" dirty="0"/>
              <a:t>Opotrebovanie zubov.</a:t>
            </a:r>
          </a:p>
          <a:p>
            <a:pPr marL="742950" lvl="1" indent="-285750">
              <a:buFont typeface="Arial" panose="020B0604020202020204" pitchFamily="34" charset="0"/>
              <a:buChar char="•"/>
            </a:pPr>
            <a:r>
              <a:rPr lang="sk-SK" dirty="0"/>
              <a:t>Asymetria.</a:t>
            </a:r>
          </a:p>
        </p:txBody>
      </p:sp>
      <p:pic>
        <p:nvPicPr>
          <p:cNvPr id="6" name="Obrázok 5">
            <a:extLst>
              <a:ext uri="{FF2B5EF4-FFF2-40B4-BE49-F238E27FC236}">
                <a16:creationId xmlns:a16="http://schemas.microsoft.com/office/drawing/2014/main" id="{E48FCC25-67F4-FD35-DFC6-C12B8E3EB112}"/>
              </a:ext>
            </a:extLst>
          </p:cNvPr>
          <p:cNvPicPr>
            <a:picLocks noChangeAspect="1"/>
          </p:cNvPicPr>
          <p:nvPr/>
        </p:nvPicPr>
        <p:blipFill>
          <a:blip r:embed="rId2"/>
          <a:stretch>
            <a:fillRect/>
          </a:stretch>
        </p:blipFill>
        <p:spPr>
          <a:xfrm>
            <a:off x="5670551" y="0"/>
            <a:ext cx="6096000" cy="6324600"/>
          </a:xfrm>
          <a:prstGeom prst="rect">
            <a:avLst/>
          </a:prstGeom>
        </p:spPr>
      </p:pic>
      <p:sp>
        <p:nvSpPr>
          <p:cNvPr id="7" name="BlokTextu 6">
            <a:extLst>
              <a:ext uri="{FF2B5EF4-FFF2-40B4-BE49-F238E27FC236}">
                <a16:creationId xmlns:a16="http://schemas.microsoft.com/office/drawing/2014/main" id="{8A8368E4-2937-05EB-46EE-91C60BFCF04F}"/>
              </a:ext>
            </a:extLst>
          </p:cNvPr>
          <p:cNvSpPr txBox="1"/>
          <p:nvPr/>
        </p:nvSpPr>
        <p:spPr>
          <a:xfrm>
            <a:off x="4772025" y="6324600"/>
            <a:ext cx="6994526" cy="430887"/>
          </a:xfrm>
          <a:prstGeom prst="rect">
            <a:avLst/>
          </a:prstGeom>
          <a:noFill/>
        </p:spPr>
        <p:txBody>
          <a:bodyPr wrap="square" rtlCol="0">
            <a:spAutoFit/>
          </a:bodyPr>
          <a:lstStyle/>
          <a:p>
            <a:r>
              <a:rPr lang="sk-SK" sz="1100" dirty="0"/>
              <a:t>https://www.researchgate.net/publication/329079161_Severity_of_Retrognathia_and_Glossoptosis_Does_Not_Predict_Respiratory_and_Feeding_Disorders_in_Pierre_Robin_Sequence/figures?lo=1&amp;utm_medium=&amp;utm_campaign=</a:t>
            </a:r>
          </a:p>
        </p:txBody>
      </p:sp>
    </p:spTree>
    <p:extLst>
      <p:ext uri="{BB962C8B-B14F-4D97-AF65-F5344CB8AC3E}">
        <p14:creationId xmlns:p14="http://schemas.microsoft.com/office/powerpoint/2010/main" val="5854910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1741F-71BC-24D1-58CA-11218DF09EF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05348A8-1265-816C-DD4C-E78D715CA198}"/>
              </a:ext>
            </a:extLst>
          </p:cNvPr>
          <p:cNvSpPr>
            <a:spLocks noGrp="1"/>
          </p:cNvSpPr>
          <p:nvPr>
            <p:ph type="title"/>
          </p:nvPr>
        </p:nvSpPr>
        <p:spPr>
          <a:xfrm>
            <a:off x="839788" y="457200"/>
            <a:ext cx="3932237" cy="969264"/>
          </a:xfrm>
        </p:spPr>
        <p:txBody>
          <a:bodyPr/>
          <a:lstStyle/>
          <a:p>
            <a:r>
              <a:rPr lang="sk-SK" dirty="0" err="1"/>
              <a:t>Retrognácia</a:t>
            </a:r>
            <a:endParaRPr lang="sk-SK" dirty="0"/>
          </a:p>
        </p:txBody>
      </p:sp>
      <p:sp>
        <p:nvSpPr>
          <p:cNvPr id="3" name="Zástupný objekt pre obrázok 2">
            <a:extLst>
              <a:ext uri="{FF2B5EF4-FFF2-40B4-BE49-F238E27FC236}">
                <a16:creationId xmlns:a16="http://schemas.microsoft.com/office/drawing/2014/main" id="{D8C3001F-91EE-74A1-ED65-B2B9B24396BE}"/>
              </a:ext>
            </a:extLst>
          </p:cNvPr>
          <p:cNvSpPr>
            <a:spLocks noGrp="1"/>
          </p:cNvSpPr>
          <p:nvPr>
            <p:ph type="pic" idx="1"/>
          </p:nvPr>
        </p:nvSpPr>
        <p:spPr/>
      </p:sp>
      <p:sp>
        <p:nvSpPr>
          <p:cNvPr id="4" name="Zástupný text 3">
            <a:extLst>
              <a:ext uri="{FF2B5EF4-FFF2-40B4-BE49-F238E27FC236}">
                <a16:creationId xmlns:a16="http://schemas.microsoft.com/office/drawing/2014/main" id="{9B538E1E-D829-9F3A-EC7E-5DA44DEC6B00}"/>
              </a:ext>
            </a:extLst>
          </p:cNvPr>
          <p:cNvSpPr>
            <a:spLocks noGrp="1"/>
          </p:cNvSpPr>
          <p:nvPr>
            <p:ph type="body" sz="half" idx="2"/>
          </p:nvPr>
        </p:nvSpPr>
        <p:spPr/>
        <p:txBody>
          <a:bodyPr/>
          <a:lstStyle/>
          <a:p>
            <a:pPr marL="285750" indent="-285750">
              <a:buFont typeface="Arial" panose="020B0604020202020204" pitchFamily="34" charset="0"/>
              <a:buChar char="•"/>
            </a:pPr>
            <a:r>
              <a:rPr lang="sk-SK" dirty="0"/>
              <a:t>Podľa postihnutej čeľuste:</a:t>
            </a:r>
          </a:p>
          <a:p>
            <a:pPr marL="742950" lvl="1" indent="-285750">
              <a:buFont typeface="Arial" panose="020B0604020202020204" pitchFamily="34" charset="0"/>
              <a:buChar char="•"/>
            </a:pPr>
            <a:r>
              <a:rPr lang="sk-SK" dirty="0" err="1"/>
              <a:t>Mandibulárny</a:t>
            </a:r>
            <a:r>
              <a:rPr lang="sk-SK" dirty="0"/>
              <a:t> </a:t>
            </a:r>
            <a:r>
              <a:rPr lang="sk-SK" dirty="0" err="1"/>
              <a:t>retrognatizmus</a:t>
            </a:r>
            <a:r>
              <a:rPr lang="sk-SK" dirty="0"/>
              <a:t> (dolná čeľusť posunutá dozadu).</a:t>
            </a:r>
          </a:p>
          <a:p>
            <a:pPr marL="742950" lvl="1" indent="-285750">
              <a:buFont typeface="Arial" panose="020B0604020202020204" pitchFamily="34" charset="0"/>
              <a:buChar char="•"/>
            </a:pPr>
            <a:r>
              <a:rPr lang="sk-SK" dirty="0" err="1"/>
              <a:t>Maxilárny</a:t>
            </a:r>
            <a:r>
              <a:rPr lang="sk-SK" dirty="0"/>
              <a:t> </a:t>
            </a:r>
            <a:r>
              <a:rPr lang="sk-SK" dirty="0" err="1"/>
              <a:t>retrognatizmus</a:t>
            </a:r>
            <a:r>
              <a:rPr lang="sk-SK" dirty="0"/>
              <a:t> (horná čeľusť posunutá dozadu).</a:t>
            </a:r>
          </a:p>
          <a:p>
            <a:pPr marL="742950" lvl="1" indent="-285750">
              <a:buFont typeface="Arial" panose="020B0604020202020204" pitchFamily="34" charset="0"/>
              <a:buChar char="•"/>
            </a:pPr>
            <a:r>
              <a:rPr lang="sk-SK" dirty="0"/>
              <a:t>Kombinovaná forma.</a:t>
            </a:r>
          </a:p>
          <a:p>
            <a:pPr marL="285750" indent="-285750">
              <a:buFont typeface="Arial" panose="020B0604020202020204" pitchFamily="34" charset="0"/>
              <a:buChar char="•"/>
            </a:pPr>
            <a:r>
              <a:rPr lang="sk-SK" dirty="0"/>
              <a:t>Podľa rozsahu: Mierny – stredný – závažný.</a:t>
            </a:r>
          </a:p>
          <a:p>
            <a:pPr marL="285750" indent="-285750">
              <a:buFont typeface="Arial" panose="020B0604020202020204" pitchFamily="34" charset="0"/>
              <a:buChar char="•"/>
            </a:pPr>
            <a:r>
              <a:rPr lang="sk-SK" dirty="0"/>
              <a:t>Podľa symetrie: Symetrický – asymetrický</a:t>
            </a:r>
          </a:p>
        </p:txBody>
      </p:sp>
    </p:spTree>
    <p:extLst>
      <p:ext uri="{BB962C8B-B14F-4D97-AF65-F5344CB8AC3E}">
        <p14:creationId xmlns:p14="http://schemas.microsoft.com/office/powerpoint/2010/main" val="33648704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785D14-6C29-836A-9483-8DB68DFDC652}"/>
              </a:ext>
            </a:extLst>
          </p:cNvPr>
          <p:cNvSpPr>
            <a:spLocks noGrp="1"/>
          </p:cNvSpPr>
          <p:nvPr>
            <p:ph type="title"/>
          </p:nvPr>
        </p:nvSpPr>
        <p:spPr>
          <a:xfrm>
            <a:off x="839788" y="457200"/>
            <a:ext cx="3932237" cy="1133856"/>
          </a:xfrm>
        </p:spPr>
        <p:txBody>
          <a:bodyPr/>
          <a:lstStyle/>
          <a:p>
            <a:r>
              <a:rPr lang="sk-SK" dirty="0" err="1"/>
              <a:t>Osteogenesis</a:t>
            </a:r>
            <a:r>
              <a:rPr lang="sk-SK" dirty="0"/>
              <a:t> </a:t>
            </a:r>
            <a:r>
              <a:rPr lang="sk-SK" dirty="0" err="1"/>
              <a:t>imperfecta</a:t>
            </a:r>
            <a:endParaRPr lang="sk-SK" dirty="0"/>
          </a:p>
        </p:txBody>
      </p:sp>
      <p:sp>
        <p:nvSpPr>
          <p:cNvPr id="3" name="Zástupný objekt pre obrázok 2">
            <a:extLst>
              <a:ext uri="{FF2B5EF4-FFF2-40B4-BE49-F238E27FC236}">
                <a16:creationId xmlns:a16="http://schemas.microsoft.com/office/drawing/2014/main" id="{BE5C2F48-AA6D-FBF5-F148-A00937D2A0E5}"/>
              </a:ext>
            </a:extLst>
          </p:cNvPr>
          <p:cNvSpPr>
            <a:spLocks noGrp="1"/>
          </p:cNvSpPr>
          <p:nvPr>
            <p:ph type="pic" idx="1"/>
          </p:nvPr>
        </p:nvSpPr>
        <p:spPr/>
      </p:sp>
      <p:sp>
        <p:nvSpPr>
          <p:cNvPr id="4" name="Zástupný text 3">
            <a:extLst>
              <a:ext uri="{FF2B5EF4-FFF2-40B4-BE49-F238E27FC236}">
                <a16:creationId xmlns:a16="http://schemas.microsoft.com/office/drawing/2014/main" id="{FD6D352B-0BAD-31EB-7B9A-686A5ACEF97E}"/>
              </a:ext>
            </a:extLst>
          </p:cNvPr>
          <p:cNvSpPr>
            <a:spLocks noGrp="1"/>
          </p:cNvSpPr>
          <p:nvPr>
            <p:ph type="body" sz="half" idx="2"/>
          </p:nvPr>
        </p:nvSpPr>
        <p:spPr/>
        <p:txBody>
          <a:bodyPr/>
          <a:lstStyle/>
          <a:p>
            <a:pPr marL="285750" indent="-285750">
              <a:buFont typeface="Arial" panose="020B0604020202020204" pitchFamily="34" charset="0"/>
              <a:buChar char="•"/>
            </a:pPr>
            <a:r>
              <a:rPr lang="sk-SK" dirty="0"/>
              <a:t>OI je heterogénna skupina genetických ochorení spôsobených defektom kolagénu typu I, vedúca k zvýšenej lomivosti kostí, deformáciám a dentálnym abnormalitám</a:t>
            </a:r>
          </a:p>
          <a:p>
            <a:pPr marL="285750" indent="-285750">
              <a:buFont typeface="Arial" panose="020B0604020202020204" pitchFamily="34" charset="0"/>
              <a:buChar char="•"/>
            </a:pPr>
            <a:r>
              <a:rPr lang="sk-SK" dirty="0"/>
              <a:t>~1:15 000–20 000 živonarodených</a:t>
            </a:r>
          </a:p>
          <a:p>
            <a:pPr marL="285750" indent="-285750">
              <a:buFont typeface="Arial" panose="020B0604020202020204" pitchFamily="34" charset="0"/>
              <a:buChar char="•"/>
            </a:pPr>
            <a:r>
              <a:rPr lang="sk-SK" dirty="0"/>
              <a:t>Význam pre stomatológiu:</a:t>
            </a:r>
          </a:p>
          <a:p>
            <a:pPr marL="742950" lvl="1" indent="-285750">
              <a:buFont typeface="Arial" panose="020B0604020202020204" pitchFamily="34" charset="0"/>
              <a:buChar char="•"/>
            </a:pPr>
            <a:r>
              <a:rPr lang="sk-SK" dirty="0"/>
              <a:t>Zvýšená </a:t>
            </a:r>
            <a:r>
              <a:rPr lang="sk-SK" dirty="0" err="1"/>
              <a:t>fragilita</a:t>
            </a:r>
            <a:r>
              <a:rPr lang="sk-SK" dirty="0"/>
              <a:t> </a:t>
            </a:r>
            <a:r>
              <a:rPr lang="sk-SK" dirty="0" err="1"/>
              <a:t>maxilárnej</a:t>
            </a:r>
            <a:r>
              <a:rPr lang="sk-SK" dirty="0"/>
              <a:t> a </a:t>
            </a:r>
            <a:r>
              <a:rPr lang="sk-SK" dirty="0" err="1"/>
              <a:t>mandibulárnej</a:t>
            </a:r>
            <a:r>
              <a:rPr lang="sk-SK" dirty="0"/>
              <a:t> kosti</a:t>
            </a:r>
          </a:p>
          <a:p>
            <a:pPr marL="742950" lvl="1" indent="-285750">
              <a:buFont typeface="Arial" panose="020B0604020202020204" pitchFamily="34" charset="0"/>
              <a:buChar char="•"/>
            </a:pPr>
            <a:r>
              <a:rPr lang="sk-SK" dirty="0"/>
              <a:t>Dentálne abnormality (</a:t>
            </a:r>
            <a:r>
              <a:rPr lang="sk-SK" dirty="0" err="1"/>
              <a:t>dentinogenesis</a:t>
            </a:r>
            <a:r>
              <a:rPr lang="sk-SK" dirty="0"/>
              <a:t> </a:t>
            </a:r>
            <a:r>
              <a:rPr lang="sk-SK" dirty="0" err="1"/>
              <a:t>imperfecta</a:t>
            </a:r>
            <a:r>
              <a:rPr lang="sk-SK" dirty="0"/>
              <a:t>, abnormálna morfológia zubov)</a:t>
            </a:r>
          </a:p>
          <a:p>
            <a:pPr marL="742950" lvl="1" indent="-285750">
              <a:buFont typeface="Arial" panose="020B0604020202020204" pitchFamily="34" charset="0"/>
              <a:buChar char="•"/>
            </a:pPr>
            <a:r>
              <a:rPr lang="sk-SK" dirty="0"/>
              <a:t>Zvýšené riziko komplikácií pri stomatologických zákrokoch</a:t>
            </a:r>
          </a:p>
        </p:txBody>
      </p:sp>
      <p:pic>
        <p:nvPicPr>
          <p:cNvPr id="5" name="Obrázok 4">
            <a:extLst>
              <a:ext uri="{FF2B5EF4-FFF2-40B4-BE49-F238E27FC236}">
                <a16:creationId xmlns:a16="http://schemas.microsoft.com/office/drawing/2014/main" id="{B5AE3FAC-C73F-D264-9F0F-6FD204E30DB1}"/>
              </a:ext>
            </a:extLst>
          </p:cNvPr>
          <p:cNvPicPr>
            <a:picLocks noChangeAspect="1"/>
          </p:cNvPicPr>
          <p:nvPr/>
        </p:nvPicPr>
        <p:blipFill>
          <a:blip r:embed="rId2"/>
          <a:stretch>
            <a:fillRect/>
          </a:stretch>
        </p:blipFill>
        <p:spPr>
          <a:xfrm>
            <a:off x="5006975" y="833437"/>
            <a:ext cx="6524625" cy="5181600"/>
          </a:xfrm>
          <a:prstGeom prst="rect">
            <a:avLst/>
          </a:prstGeom>
        </p:spPr>
      </p:pic>
      <p:sp>
        <p:nvSpPr>
          <p:cNvPr id="6" name="BlokTextu 5">
            <a:extLst>
              <a:ext uri="{FF2B5EF4-FFF2-40B4-BE49-F238E27FC236}">
                <a16:creationId xmlns:a16="http://schemas.microsoft.com/office/drawing/2014/main" id="{86CEA010-4EE4-ECEA-78CF-75F39A2C2313}"/>
              </a:ext>
            </a:extLst>
          </p:cNvPr>
          <p:cNvSpPr txBox="1"/>
          <p:nvPr/>
        </p:nvSpPr>
        <p:spPr>
          <a:xfrm>
            <a:off x="5399772" y="6178665"/>
            <a:ext cx="6025415" cy="276999"/>
          </a:xfrm>
          <a:prstGeom prst="rect">
            <a:avLst/>
          </a:prstGeom>
          <a:noFill/>
        </p:spPr>
        <p:txBody>
          <a:bodyPr wrap="square" rtlCol="0">
            <a:spAutoFit/>
          </a:bodyPr>
          <a:lstStyle/>
          <a:p>
            <a:r>
              <a:rPr lang="sk-SK" sz="1200" dirty="0"/>
              <a:t>https://link.springer.com/article/10.1007/s00223-024-01293-2?utm_source=chatgpt.com</a:t>
            </a:r>
          </a:p>
        </p:txBody>
      </p:sp>
    </p:spTree>
    <p:extLst>
      <p:ext uri="{BB962C8B-B14F-4D97-AF65-F5344CB8AC3E}">
        <p14:creationId xmlns:p14="http://schemas.microsoft.com/office/powerpoint/2010/main" val="33288462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8E23-B4A6-E8EA-10DD-FF8B68207F5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6E279CC-D8BC-2379-78C0-F126FC18030B}"/>
              </a:ext>
            </a:extLst>
          </p:cNvPr>
          <p:cNvSpPr>
            <a:spLocks noGrp="1"/>
          </p:cNvSpPr>
          <p:nvPr>
            <p:ph type="title"/>
          </p:nvPr>
        </p:nvSpPr>
        <p:spPr>
          <a:xfrm>
            <a:off x="839788" y="457200"/>
            <a:ext cx="3932237" cy="1133856"/>
          </a:xfrm>
        </p:spPr>
        <p:txBody>
          <a:bodyPr/>
          <a:lstStyle/>
          <a:p>
            <a:r>
              <a:rPr lang="sk-SK" dirty="0" err="1"/>
              <a:t>Osteogenesis</a:t>
            </a:r>
            <a:r>
              <a:rPr lang="sk-SK" dirty="0"/>
              <a:t> </a:t>
            </a:r>
            <a:r>
              <a:rPr lang="sk-SK" dirty="0" err="1"/>
              <a:t>imperfecta</a:t>
            </a:r>
            <a:endParaRPr lang="sk-SK" dirty="0"/>
          </a:p>
        </p:txBody>
      </p:sp>
      <p:sp>
        <p:nvSpPr>
          <p:cNvPr id="3" name="Zástupný objekt pre obrázok 2">
            <a:extLst>
              <a:ext uri="{FF2B5EF4-FFF2-40B4-BE49-F238E27FC236}">
                <a16:creationId xmlns:a16="http://schemas.microsoft.com/office/drawing/2014/main" id="{ABA29DCC-24D7-6B35-AEF2-0CB05E88A319}"/>
              </a:ext>
            </a:extLst>
          </p:cNvPr>
          <p:cNvSpPr>
            <a:spLocks noGrp="1"/>
          </p:cNvSpPr>
          <p:nvPr>
            <p:ph type="pic" idx="1"/>
          </p:nvPr>
        </p:nvSpPr>
        <p:spPr/>
      </p:sp>
      <p:sp>
        <p:nvSpPr>
          <p:cNvPr id="4" name="Zástupný text 3">
            <a:extLst>
              <a:ext uri="{FF2B5EF4-FFF2-40B4-BE49-F238E27FC236}">
                <a16:creationId xmlns:a16="http://schemas.microsoft.com/office/drawing/2014/main" id="{7710E082-F9CE-ADF9-3A49-D9A3DC2B0EB0}"/>
              </a:ext>
            </a:extLst>
          </p:cNvPr>
          <p:cNvSpPr>
            <a:spLocks noGrp="1"/>
          </p:cNvSpPr>
          <p:nvPr>
            <p:ph type="body" sz="half" idx="2"/>
          </p:nvPr>
        </p:nvSpPr>
        <p:spPr>
          <a:xfrm>
            <a:off x="839788" y="1819656"/>
            <a:ext cx="3932237" cy="4489704"/>
          </a:xfrm>
        </p:spPr>
        <p:txBody>
          <a:bodyPr>
            <a:normAutofit fontScale="92500" lnSpcReduction="10000"/>
          </a:bodyPr>
          <a:lstStyle/>
          <a:p>
            <a:pPr marL="285750" indent="-285750">
              <a:buFont typeface="Arial" panose="020B0604020202020204" pitchFamily="34" charset="0"/>
              <a:buChar char="•"/>
            </a:pPr>
            <a:r>
              <a:rPr lang="sk-SK" dirty="0"/>
              <a:t>Mutácie COL1A1 alebo COL1A2 → abnormálny alebo znížený kolagén typu I</a:t>
            </a:r>
          </a:p>
          <a:p>
            <a:pPr marL="742950" lvl="1" indent="-285750">
              <a:buFont typeface="Arial" panose="020B0604020202020204" pitchFamily="34" charset="0"/>
              <a:buChar char="•"/>
            </a:pPr>
            <a:r>
              <a:rPr lang="sk-SK" dirty="0"/>
              <a:t>Kolagén typu I = hlavná bielkovina kostí, </a:t>
            </a:r>
            <a:r>
              <a:rPr lang="sk-SK" dirty="0" err="1"/>
              <a:t>dentínu</a:t>
            </a:r>
            <a:r>
              <a:rPr lang="sk-SK" dirty="0"/>
              <a:t> a </a:t>
            </a:r>
            <a:r>
              <a:rPr lang="sk-SK" dirty="0" err="1"/>
              <a:t>periodontálnych</a:t>
            </a:r>
            <a:r>
              <a:rPr lang="sk-SK" dirty="0"/>
              <a:t> tkanív</a:t>
            </a:r>
          </a:p>
          <a:p>
            <a:pPr marL="285750" indent="-285750">
              <a:buFont typeface="Arial" panose="020B0604020202020204" pitchFamily="34" charset="0"/>
              <a:buChar char="•"/>
            </a:pPr>
            <a:r>
              <a:rPr lang="sk-SK" dirty="0"/>
              <a:t>väčšinou </a:t>
            </a:r>
            <a:r>
              <a:rPr lang="sk-SK" dirty="0" err="1"/>
              <a:t>autosomálne</a:t>
            </a:r>
            <a:r>
              <a:rPr lang="sk-SK" dirty="0"/>
              <a:t> dominantná, vzácne recesívna forma</a:t>
            </a:r>
          </a:p>
          <a:p>
            <a:pPr marL="285750" indent="-285750">
              <a:buFont typeface="Arial" panose="020B0604020202020204" pitchFamily="34" charset="0"/>
              <a:buChar char="•"/>
            </a:pPr>
            <a:r>
              <a:rPr lang="sk-SK" dirty="0" err="1"/>
              <a:t>Patofyziológia</a:t>
            </a:r>
            <a:r>
              <a:rPr lang="sk-SK" dirty="0"/>
              <a:t>:</a:t>
            </a:r>
          </a:p>
          <a:p>
            <a:pPr marL="742950" lvl="1" indent="-285750">
              <a:buFont typeface="Arial" panose="020B0604020202020204" pitchFamily="34" charset="0"/>
              <a:buChar char="•"/>
            </a:pPr>
            <a:r>
              <a:rPr lang="sk-SK" dirty="0"/>
              <a:t>Znížená pevnosť kostnej matrice → časté zlomeniny, deformity</a:t>
            </a:r>
          </a:p>
          <a:p>
            <a:pPr marL="742950" lvl="1" indent="-285750">
              <a:buFont typeface="Arial" panose="020B0604020202020204" pitchFamily="34" charset="0"/>
              <a:buChar char="•"/>
            </a:pPr>
            <a:r>
              <a:rPr lang="sk-SK" dirty="0"/>
              <a:t>Abnormálna mineralizácia </a:t>
            </a:r>
            <a:r>
              <a:rPr lang="sk-SK" dirty="0" err="1"/>
              <a:t>dentínu</a:t>
            </a:r>
            <a:r>
              <a:rPr lang="sk-SK" dirty="0"/>
              <a:t> → </a:t>
            </a:r>
            <a:r>
              <a:rPr lang="sk-SK" dirty="0" err="1"/>
              <a:t>dentinogenesis</a:t>
            </a:r>
            <a:r>
              <a:rPr lang="sk-SK" dirty="0"/>
              <a:t> </a:t>
            </a:r>
            <a:r>
              <a:rPr lang="sk-SK" dirty="0" err="1"/>
              <a:t>imperfecta</a:t>
            </a:r>
            <a:endParaRPr lang="sk-SK" dirty="0"/>
          </a:p>
          <a:p>
            <a:pPr marL="742950" lvl="1" indent="-285750">
              <a:buFont typeface="Arial" panose="020B0604020202020204" pitchFamily="34" charset="0"/>
              <a:buChar char="•"/>
            </a:pPr>
            <a:r>
              <a:rPr lang="sk-SK" dirty="0"/>
              <a:t>Zvýšená krehkosť </a:t>
            </a:r>
            <a:r>
              <a:rPr lang="sk-SK" dirty="0" err="1"/>
              <a:t>čelustí</a:t>
            </a:r>
            <a:r>
              <a:rPr lang="sk-SK" dirty="0"/>
              <a:t> a alveolárnej kosti → riziko pri extrakciách</a:t>
            </a:r>
          </a:p>
          <a:p>
            <a:pPr marL="285750" indent="-285750">
              <a:buFont typeface="Arial" panose="020B0604020202020204" pitchFamily="34" charset="0"/>
              <a:buChar char="•"/>
            </a:pPr>
            <a:r>
              <a:rPr lang="sk-SK" dirty="0"/>
              <a:t>Na molekulovej úrovni:</a:t>
            </a:r>
          </a:p>
          <a:p>
            <a:pPr marL="742950" lvl="1" indent="-285750">
              <a:buFont typeface="Arial" panose="020B0604020202020204" pitchFamily="34" charset="0"/>
              <a:buChar char="•"/>
            </a:pPr>
            <a:r>
              <a:rPr lang="sk-SK" dirty="0"/>
              <a:t>znížená produkcia normálneho kolagénu (</a:t>
            </a:r>
            <a:r>
              <a:rPr lang="sk-SK" dirty="0" err="1"/>
              <a:t>haploinsuficiencia</a:t>
            </a:r>
            <a:r>
              <a:rPr lang="sk-SK" dirty="0"/>
              <a:t>) alebo</a:t>
            </a:r>
          </a:p>
          <a:p>
            <a:pPr marL="742950" lvl="1" indent="-285750">
              <a:buFont typeface="Arial" panose="020B0604020202020204" pitchFamily="34" charset="0"/>
              <a:buChar char="•"/>
            </a:pPr>
            <a:r>
              <a:rPr lang="sk-SK" dirty="0"/>
              <a:t>produkcia abnormálneho kolagénu (dominantne negatívny efekt)</a:t>
            </a:r>
          </a:p>
          <a:p>
            <a:pPr marL="742950" lvl="1" indent="-285750">
              <a:buFont typeface="Arial" panose="020B0604020202020204" pitchFamily="34" charset="0"/>
              <a:buChar char="•"/>
            </a:pPr>
            <a:r>
              <a:rPr lang="sk-SK" dirty="0"/>
              <a:t>nestabilný </a:t>
            </a:r>
            <a:r>
              <a:rPr lang="sk-SK" dirty="0" err="1"/>
              <a:t>tropokolagén</a:t>
            </a:r>
            <a:r>
              <a:rPr lang="sk-SK" dirty="0"/>
              <a:t> → abnormality kostnej </a:t>
            </a:r>
            <a:r>
              <a:rPr lang="sk-SK" dirty="0" err="1"/>
              <a:t>mikroarchitektúry</a:t>
            </a:r>
            <a:endParaRPr lang="sk-SK" dirty="0"/>
          </a:p>
        </p:txBody>
      </p:sp>
      <p:pic>
        <p:nvPicPr>
          <p:cNvPr id="7" name="Obrázok 6">
            <a:extLst>
              <a:ext uri="{FF2B5EF4-FFF2-40B4-BE49-F238E27FC236}">
                <a16:creationId xmlns:a16="http://schemas.microsoft.com/office/drawing/2014/main" id="{BC8540FC-F22D-A6D5-6D97-D05922E9CA71}"/>
              </a:ext>
            </a:extLst>
          </p:cNvPr>
          <p:cNvPicPr>
            <a:picLocks noChangeAspect="1"/>
          </p:cNvPicPr>
          <p:nvPr/>
        </p:nvPicPr>
        <p:blipFill>
          <a:blip r:embed="rId2"/>
          <a:stretch>
            <a:fillRect/>
          </a:stretch>
        </p:blipFill>
        <p:spPr>
          <a:xfrm>
            <a:off x="4721155" y="1216658"/>
            <a:ext cx="7096266" cy="4415158"/>
          </a:xfrm>
          <a:prstGeom prst="rect">
            <a:avLst/>
          </a:prstGeom>
        </p:spPr>
      </p:pic>
      <p:sp>
        <p:nvSpPr>
          <p:cNvPr id="8" name="BlokTextu 7">
            <a:extLst>
              <a:ext uri="{FF2B5EF4-FFF2-40B4-BE49-F238E27FC236}">
                <a16:creationId xmlns:a16="http://schemas.microsoft.com/office/drawing/2014/main" id="{0D60454C-1B3C-2725-016C-C8FAE4FDBF88}"/>
              </a:ext>
            </a:extLst>
          </p:cNvPr>
          <p:cNvSpPr txBox="1"/>
          <p:nvPr/>
        </p:nvSpPr>
        <p:spPr>
          <a:xfrm>
            <a:off x="5183188" y="6006164"/>
            <a:ext cx="6338252" cy="307777"/>
          </a:xfrm>
          <a:prstGeom prst="rect">
            <a:avLst/>
          </a:prstGeom>
          <a:noFill/>
        </p:spPr>
        <p:txBody>
          <a:bodyPr wrap="square" rtlCol="0">
            <a:spAutoFit/>
          </a:bodyPr>
          <a:lstStyle/>
          <a:p>
            <a:r>
              <a:rPr lang="sk-SK" sz="1400" dirty="0"/>
              <a:t>https://onlinelibrary.wiley.com/doi/10.1111/odi.14599?utm_source=chatgpt.com</a:t>
            </a:r>
          </a:p>
        </p:txBody>
      </p:sp>
    </p:spTree>
    <p:extLst>
      <p:ext uri="{BB962C8B-B14F-4D97-AF65-F5344CB8AC3E}">
        <p14:creationId xmlns:p14="http://schemas.microsoft.com/office/powerpoint/2010/main" val="8767308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2D349-DE90-94AA-544B-153F12AAA2D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524613C-34A9-AA5E-5B31-8AA246098D2B}"/>
              </a:ext>
            </a:extLst>
          </p:cNvPr>
          <p:cNvSpPr>
            <a:spLocks noGrp="1"/>
          </p:cNvSpPr>
          <p:nvPr>
            <p:ph type="title"/>
          </p:nvPr>
        </p:nvSpPr>
        <p:spPr>
          <a:xfrm>
            <a:off x="839788" y="457200"/>
            <a:ext cx="3932237" cy="1133856"/>
          </a:xfrm>
        </p:spPr>
        <p:txBody>
          <a:bodyPr/>
          <a:lstStyle/>
          <a:p>
            <a:r>
              <a:rPr lang="sk-SK" dirty="0" err="1"/>
              <a:t>Osteogenesis</a:t>
            </a:r>
            <a:r>
              <a:rPr lang="sk-SK" dirty="0"/>
              <a:t> </a:t>
            </a:r>
            <a:r>
              <a:rPr lang="sk-SK" dirty="0" err="1"/>
              <a:t>imperfecta</a:t>
            </a:r>
            <a:endParaRPr lang="sk-SK" dirty="0"/>
          </a:p>
        </p:txBody>
      </p:sp>
      <p:sp>
        <p:nvSpPr>
          <p:cNvPr id="3" name="Zástupný objekt pre obrázok 2">
            <a:extLst>
              <a:ext uri="{FF2B5EF4-FFF2-40B4-BE49-F238E27FC236}">
                <a16:creationId xmlns:a16="http://schemas.microsoft.com/office/drawing/2014/main" id="{0CD5B305-B6A9-2276-D49C-7B4818EB49BC}"/>
              </a:ext>
            </a:extLst>
          </p:cNvPr>
          <p:cNvSpPr>
            <a:spLocks noGrp="1"/>
          </p:cNvSpPr>
          <p:nvPr>
            <p:ph type="pic" idx="1"/>
          </p:nvPr>
        </p:nvSpPr>
        <p:spPr/>
      </p:sp>
      <p:sp>
        <p:nvSpPr>
          <p:cNvPr id="4" name="Zástupný text 3">
            <a:extLst>
              <a:ext uri="{FF2B5EF4-FFF2-40B4-BE49-F238E27FC236}">
                <a16:creationId xmlns:a16="http://schemas.microsoft.com/office/drawing/2014/main" id="{A4F66409-99AE-EF75-9CD3-43DAF120A68D}"/>
              </a:ext>
            </a:extLst>
          </p:cNvPr>
          <p:cNvSpPr>
            <a:spLocks noGrp="1"/>
          </p:cNvSpPr>
          <p:nvPr>
            <p:ph type="body" sz="half" idx="2"/>
          </p:nvPr>
        </p:nvSpPr>
        <p:spPr>
          <a:xfrm>
            <a:off x="839788" y="2057400"/>
            <a:ext cx="3932237" cy="4197096"/>
          </a:xfrm>
        </p:spPr>
        <p:txBody>
          <a:bodyPr>
            <a:normAutofit fontScale="92500" lnSpcReduction="10000"/>
          </a:bodyPr>
          <a:lstStyle/>
          <a:p>
            <a:pPr marL="285750" indent="-285750">
              <a:buFont typeface="Arial" panose="020B0604020202020204" pitchFamily="34" charset="0"/>
              <a:buChar char="•"/>
            </a:pPr>
            <a:r>
              <a:rPr lang="sk-SK" dirty="0"/>
              <a:t>Systémové prejavy:</a:t>
            </a:r>
          </a:p>
          <a:p>
            <a:pPr marL="742950" lvl="1" indent="-285750">
              <a:buFont typeface="Arial" panose="020B0604020202020204" pitchFamily="34" charset="0"/>
              <a:buChar char="•"/>
            </a:pPr>
            <a:r>
              <a:rPr lang="sk-SK" dirty="0"/>
              <a:t>Časté zlomeniny pri minimálnom traume</a:t>
            </a:r>
          </a:p>
          <a:p>
            <a:pPr marL="742950" lvl="1" indent="-285750">
              <a:buFont typeface="Arial" panose="020B0604020202020204" pitchFamily="34" charset="0"/>
              <a:buChar char="•"/>
            </a:pPr>
            <a:r>
              <a:rPr lang="sk-SK" dirty="0"/>
              <a:t>Modré alebo sivé </a:t>
            </a:r>
            <a:r>
              <a:rPr lang="sk-SK" dirty="0" err="1"/>
              <a:t>skléry</a:t>
            </a:r>
            <a:endParaRPr lang="sk-SK" dirty="0"/>
          </a:p>
          <a:p>
            <a:pPr marL="742950" lvl="1" indent="-285750">
              <a:buFont typeface="Arial" panose="020B0604020202020204" pitchFamily="34" charset="0"/>
              <a:buChar char="•"/>
            </a:pPr>
            <a:r>
              <a:rPr lang="sk-SK" dirty="0"/>
              <a:t>Progresívna strata sluchu (</a:t>
            </a:r>
            <a:r>
              <a:rPr lang="sk-SK" dirty="0" err="1"/>
              <a:t>otoskleróza</a:t>
            </a:r>
            <a:r>
              <a:rPr lang="sk-SK" dirty="0"/>
              <a:t>)</a:t>
            </a:r>
          </a:p>
          <a:p>
            <a:pPr marL="742950" lvl="1" indent="-285750">
              <a:buFont typeface="Arial" panose="020B0604020202020204" pitchFamily="34" charset="0"/>
              <a:buChar char="•"/>
            </a:pPr>
            <a:r>
              <a:rPr lang="sk-SK" dirty="0"/>
              <a:t>Skorá osteoporóza, deformity kostí, skrátená postava</a:t>
            </a:r>
          </a:p>
          <a:p>
            <a:pPr marL="742950" lvl="1" indent="-285750">
              <a:buFont typeface="Arial" panose="020B0604020202020204" pitchFamily="34" charset="0"/>
              <a:buChar char="•"/>
            </a:pPr>
            <a:r>
              <a:rPr lang="sk-SK" dirty="0"/>
              <a:t>Svalová hypotónia, </a:t>
            </a:r>
            <a:r>
              <a:rPr lang="sk-SK" dirty="0" err="1"/>
              <a:t>laxita</a:t>
            </a:r>
            <a:r>
              <a:rPr lang="sk-SK" dirty="0"/>
              <a:t> kĺbov, </a:t>
            </a:r>
            <a:r>
              <a:rPr lang="sk-SK" dirty="0" err="1"/>
              <a:t>skolióza</a:t>
            </a:r>
            <a:endParaRPr lang="sk-SK" dirty="0"/>
          </a:p>
          <a:p>
            <a:pPr marL="742950" lvl="1" indent="-285750">
              <a:buFont typeface="Arial" panose="020B0604020202020204" pitchFamily="34" charset="0"/>
              <a:buChar char="•"/>
            </a:pPr>
            <a:r>
              <a:rPr lang="sk-SK" dirty="0" err="1"/>
              <a:t>Hyperlaxita</a:t>
            </a:r>
            <a:r>
              <a:rPr lang="sk-SK" dirty="0"/>
              <a:t> kĺbov, predčasná osteoporóza</a:t>
            </a:r>
          </a:p>
          <a:p>
            <a:pPr marL="285750" indent="-285750">
              <a:buFont typeface="Arial" panose="020B0604020202020204" pitchFamily="34" charset="0"/>
              <a:buChar char="•"/>
            </a:pPr>
            <a:r>
              <a:rPr lang="sk-SK" dirty="0"/>
              <a:t>Stomatologické prejavy:</a:t>
            </a:r>
          </a:p>
          <a:p>
            <a:pPr marL="742950" lvl="1" indent="-285750">
              <a:buFont typeface="Arial" panose="020B0604020202020204" pitchFamily="34" charset="0"/>
              <a:buChar char="•"/>
            </a:pPr>
            <a:r>
              <a:rPr lang="sk-SK" dirty="0" err="1"/>
              <a:t>Dentinogenesis</a:t>
            </a:r>
            <a:r>
              <a:rPr lang="sk-SK" dirty="0"/>
              <a:t> </a:t>
            </a:r>
            <a:r>
              <a:rPr lang="sk-SK" dirty="0" err="1"/>
              <a:t>imperfecta</a:t>
            </a:r>
            <a:r>
              <a:rPr lang="sk-SK" dirty="0"/>
              <a:t> (DI): modrasté, sivé alebo priehľadné zuby, korunky krátke a krehké</a:t>
            </a:r>
          </a:p>
          <a:p>
            <a:pPr marL="742950" lvl="1" indent="-285750">
              <a:buFont typeface="Arial" panose="020B0604020202020204" pitchFamily="34" charset="0"/>
              <a:buChar char="•"/>
            </a:pPr>
            <a:r>
              <a:rPr lang="sk-SK" dirty="0"/>
              <a:t>Predčasné opotrebovanie zubov, zvýšená </a:t>
            </a:r>
            <a:r>
              <a:rPr lang="sk-SK" dirty="0" err="1"/>
              <a:t>kazivosť</a:t>
            </a:r>
            <a:endParaRPr lang="sk-SK" dirty="0"/>
          </a:p>
          <a:p>
            <a:pPr marL="742950" lvl="1" indent="-285750">
              <a:buFont typeface="Arial" panose="020B0604020202020204" pitchFamily="34" charset="0"/>
              <a:buChar char="•"/>
            </a:pPr>
            <a:r>
              <a:rPr lang="sk-SK" dirty="0"/>
              <a:t>Abnormálna morfológia korunky a koreňa</a:t>
            </a:r>
          </a:p>
          <a:p>
            <a:pPr marL="742950" lvl="1" indent="-285750">
              <a:buFont typeface="Arial" panose="020B0604020202020204" pitchFamily="34" charset="0"/>
              <a:buChar char="•"/>
            </a:pPr>
            <a:r>
              <a:rPr lang="sk-SK" dirty="0"/>
              <a:t>Zvýšené riziko zlomenín alveolárnej kosti pri extrakcii</a:t>
            </a:r>
          </a:p>
          <a:p>
            <a:pPr marL="742950" lvl="1" indent="-285750">
              <a:buFont typeface="Arial" panose="020B0604020202020204" pitchFamily="34" charset="0"/>
              <a:buChar char="•"/>
            </a:pPr>
            <a:r>
              <a:rPr lang="sk-SK" dirty="0"/>
              <a:t>Možné oneskorenie erupcie zubov, atypická erupcia</a:t>
            </a:r>
          </a:p>
        </p:txBody>
      </p:sp>
      <p:pic>
        <p:nvPicPr>
          <p:cNvPr id="8" name="Obrázok 7">
            <a:extLst>
              <a:ext uri="{FF2B5EF4-FFF2-40B4-BE49-F238E27FC236}">
                <a16:creationId xmlns:a16="http://schemas.microsoft.com/office/drawing/2014/main" id="{FC7C6BD8-A2D0-FF4A-A0DB-A93A4A4285B1}"/>
              </a:ext>
            </a:extLst>
          </p:cNvPr>
          <p:cNvPicPr>
            <a:picLocks noChangeAspect="1"/>
          </p:cNvPicPr>
          <p:nvPr/>
        </p:nvPicPr>
        <p:blipFill>
          <a:blip r:embed="rId2"/>
          <a:stretch>
            <a:fillRect/>
          </a:stretch>
        </p:blipFill>
        <p:spPr>
          <a:xfrm>
            <a:off x="5548029" y="946518"/>
            <a:ext cx="6218522" cy="4667550"/>
          </a:xfrm>
          <a:prstGeom prst="rect">
            <a:avLst/>
          </a:prstGeom>
        </p:spPr>
      </p:pic>
      <p:sp>
        <p:nvSpPr>
          <p:cNvPr id="9" name="BlokTextu 8">
            <a:extLst>
              <a:ext uri="{FF2B5EF4-FFF2-40B4-BE49-F238E27FC236}">
                <a16:creationId xmlns:a16="http://schemas.microsoft.com/office/drawing/2014/main" id="{09AB899D-A707-E412-5346-30DB26F19D18}"/>
              </a:ext>
            </a:extLst>
          </p:cNvPr>
          <p:cNvSpPr txBox="1"/>
          <p:nvPr/>
        </p:nvSpPr>
        <p:spPr>
          <a:xfrm>
            <a:off x="5399773" y="6054291"/>
            <a:ext cx="5707781" cy="523220"/>
          </a:xfrm>
          <a:prstGeom prst="rect">
            <a:avLst/>
          </a:prstGeom>
          <a:noFill/>
        </p:spPr>
        <p:txBody>
          <a:bodyPr wrap="square" rtlCol="0">
            <a:spAutoFit/>
          </a:bodyPr>
          <a:lstStyle/>
          <a:p>
            <a:r>
              <a:rPr lang="sk-SK" sz="1400" dirty="0"/>
              <a:t>https://www.researchgate.net/figure/Reproduced-from-20-21_fig3_342156020?utm_source=chatgpt.com</a:t>
            </a:r>
          </a:p>
        </p:txBody>
      </p:sp>
    </p:spTree>
    <p:extLst>
      <p:ext uri="{BB962C8B-B14F-4D97-AF65-F5344CB8AC3E}">
        <p14:creationId xmlns:p14="http://schemas.microsoft.com/office/powerpoint/2010/main" val="1961992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FEC95-BAFD-995F-A5CD-B82AD317858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989E27E-6322-2EA2-B02A-5C0918AC5F9A}"/>
              </a:ext>
            </a:extLst>
          </p:cNvPr>
          <p:cNvSpPr>
            <a:spLocks noGrp="1"/>
          </p:cNvSpPr>
          <p:nvPr>
            <p:ph type="title"/>
          </p:nvPr>
        </p:nvSpPr>
        <p:spPr/>
        <p:txBody>
          <a:bodyPr/>
          <a:lstStyle/>
          <a:p>
            <a:r>
              <a:rPr lang="sk-SK" dirty="0" err="1"/>
              <a:t>Osteogenesis</a:t>
            </a:r>
            <a:r>
              <a:rPr lang="sk-SK" dirty="0"/>
              <a:t> </a:t>
            </a:r>
            <a:r>
              <a:rPr lang="sk-SK" dirty="0" err="1"/>
              <a:t>imperfecta</a:t>
            </a:r>
            <a:endParaRPr lang="sk-SK" dirty="0"/>
          </a:p>
        </p:txBody>
      </p:sp>
      <p:sp>
        <p:nvSpPr>
          <p:cNvPr id="5" name="Zástupný objekt pre obsah 4">
            <a:extLst>
              <a:ext uri="{FF2B5EF4-FFF2-40B4-BE49-F238E27FC236}">
                <a16:creationId xmlns:a16="http://schemas.microsoft.com/office/drawing/2014/main" id="{B1E2870A-B0D4-5FB1-2C7B-7E11D114CB5E}"/>
              </a:ext>
            </a:extLst>
          </p:cNvPr>
          <p:cNvSpPr>
            <a:spLocks noGrp="1"/>
          </p:cNvSpPr>
          <p:nvPr>
            <p:ph idx="1"/>
          </p:nvPr>
        </p:nvSpPr>
        <p:spPr>
          <a:xfrm>
            <a:off x="838200" y="1825625"/>
            <a:ext cx="10515600" cy="4667250"/>
          </a:xfrm>
        </p:spPr>
        <p:txBody>
          <a:bodyPr>
            <a:normAutofit lnSpcReduction="10000"/>
          </a:bodyPr>
          <a:lstStyle/>
          <a:p>
            <a:r>
              <a:rPr lang="sk-SK" dirty="0" err="1"/>
              <a:t>Sillence</a:t>
            </a:r>
            <a:r>
              <a:rPr lang="sk-SK" dirty="0"/>
              <a:t> klasifikácia (1979) – základ:</a:t>
            </a:r>
          </a:p>
          <a:p>
            <a:endParaRPr lang="sk-SK" dirty="0"/>
          </a:p>
          <a:p>
            <a:endParaRPr lang="sk-SK" dirty="0"/>
          </a:p>
          <a:p>
            <a:endParaRPr lang="sk-SK" dirty="0"/>
          </a:p>
          <a:p>
            <a:endParaRPr lang="sk-SK" dirty="0"/>
          </a:p>
          <a:p>
            <a:endParaRPr lang="sk-SK" dirty="0"/>
          </a:p>
          <a:p>
            <a:endParaRPr lang="sk-SK" dirty="0"/>
          </a:p>
          <a:p>
            <a:endParaRPr lang="sk-SK" dirty="0"/>
          </a:p>
          <a:p>
            <a:r>
              <a:rPr lang="sk-SK" b="1" dirty="0"/>
              <a:t>Novšie typy V–XXI</a:t>
            </a:r>
            <a:r>
              <a:rPr lang="sk-SK" dirty="0"/>
              <a:t>: genetická variabilita, rôzne klinické prejavy, nie vždy s DI</a:t>
            </a:r>
          </a:p>
          <a:p>
            <a:endParaRPr lang="sk-SK" dirty="0"/>
          </a:p>
        </p:txBody>
      </p:sp>
      <p:graphicFrame>
        <p:nvGraphicFramePr>
          <p:cNvPr id="7" name="Tabuľka 6">
            <a:extLst>
              <a:ext uri="{FF2B5EF4-FFF2-40B4-BE49-F238E27FC236}">
                <a16:creationId xmlns:a16="http://schemas.microsoft.com/office/drawing/2014/main" id="{BA596332-2423-F17A-6892-F5B9508D6902}"/>
              </a:ext>
            </a:extLst>
          </p:cNvPr>
          <p:cNvGraphicFramePr>
            <a:graphicFrameLocks noGrp="1"/>
          </p:cNvGraphicFramePr>
          <p:nvPr>
            <p:extLst>
              <p:ext uri="{D42A27DB-BD31-4B8C-83A1-F6EECF244321}">
                <p14:modId xmlns:p14="http://schemas.microsoft.com/office/powerpoint/2010/main" val="4227152443"/>
              </p:ext>
            </p:extLst>
          </p:nvPr>
        </p:nvGraphicFramePr>
        <p:xfrm>
          <a:off x="838200" y="2391950"/>
          <a:ext cx="10515600" cy="2926080"/>
        </p:xfrm>
        <a:graphic>
          <a:graphicData uri="http://schemas.openxmlformats.org/drawingml/2006/table">
            <a:tbl>
              <a:tblPr>
                <a:tableStyleId>{BC89EF96-8CEA-46FF-86C4-4CE0E7609802}</a:tableStyleId>
              </a:tblPr>
              <a:tblGrid>
                <a:gridCol w="2628900">
                  <a:extLst>
                    <a:ext uri="{9D8B030D-6E8A-4147-A177-3AD203B41FA5}">
                      <a16:colId xmlns:a16="http://schemas.microsoft.com/office/drawing/2014/main" val="1642382491"/>
                    </a:ext>
                  </a:extLst>
                </a:gridCol>
                <a:gridCol w="2628900">
                  <a:extLst>
                    <a:ext uri="{9D8B030D-6E8A-4147-A177-3AD203B41FA5}">
                      <a16:colId xmlns:a16="http://schemas.microsoft.com/office/drawing/2014/main" val="91023996"/>
                    </a:ext>
                  </a:extLst>
                </a:gridCol>
                <a:gridCol w="2628900">
                  <a:extLst>
                    <a:ext uri="{9D8B030D-6E8A-4147-A177-3AD203B41FA5}">
                      <a16:colId xmlns:a16="http://schemas.microsoft.com/office/drawing/2014/main" val="1676872283"/>
                    </a:ext>
                  </a:extLst>
                </a:gridCol>
                <a:gridCol w="2628900">
                  <a:extLst>
                    <a:ext uri="{9D8B030D-6E8A-4147-A177-3AD203B41FA5}">
                      <a16:colId xmlns:a16="http://schemas.microsoft.com/office/drawing/2014/main" val="1600466371"/>
                    </a:ext>
                  </a:extLst>
                </a:gridCol>
              </a:tblGrid>
              <a:tr h="0">
                <a:tc>
                  <a:txBody>
                    <a:bodyPr/>
                    <a:lstStyle/>
                    <a:p>
                      <a:pPr>
                        <a:buNone/>
                      </a:pPr>
                      <a:r>
                        <a:rPr lang="sk-SK" b="1" dirty="0"/>
                        <a:t>Typ</a:t>
                      </a:r>
                    </a:p>
                  </a:txBody>
                  <a:tcPr anchor="ctr"/>
                </a:tc>
                <a:tc>
                  <a:txBody>
                    <a:bodyPr/>
                    <a:lstStyle/>
                    <a:p>
                      <a:pPr>
                        <a:buNone/>
                      </a:pPr>
                      <a:r>
                        <a:rPr lang="sk-SK" b="1" dirty="0"/>
                        <a:t>Závažnosť</a:t>
                      </a:r>
                    </a:p>
                  </a:txBody>
                  <a:tcPr anchor="ctr"/>
                </a:tc>
                <a:tc>
                  <a:txBody>
                    <a:bodyPr/>
                    <a:lstStyle/>
                    <a:p>
                      <a:pPr>
                        <a:buNone/>
                      </a:pPr>
                      <a:r>
                        <a:rPr lang="sk-SK" b="1" dirty="0"/>
                        <a:t>Systémové príznaky</a:t>
                      </a:r>
                    </a:p>
                  </a:txBody>
                  <a:tcPr anchor="ctr"/>
                </a:tc>
                <a:tc>
                  <a:txBody>
                    <a:bodyPr/>
                    <a:lstStyle/>
                    <a:p>
                      <a:pPr>
                        <a:buNone/>
                      </a:pPr>
                      <a:r>
                        <a:rPr lang="sk-SK" b="1" dirty="0"/>
                        <a:t>Stomatologické prejavy</a:t>
                      </a:r>
                    </a:p>
                  </a:txBody>
                  <a:tcPr anchor="ctr"/>
                </a:tc>
                <a:extLst>
                  <a:ext uri="{0D108BD9-81ED-4DB2-BD59-A6C34878D82A}">
                    <a16:rowId xmlns:a16="http://schemas.microsoft.com/office/drawing/2014/main" val="2992326408"/>
                  </a:ext>
                </a:extLst>
              </a:tr>
              <a:tr h="0">
                <a:tc>
                  <a:txBody>
                    <a:bodyPr/>
                    <a:lstStyle/>
                    <a:p>
                      <a:pPr>
                        <a:buNone/>
                      </a:pPr>
                      <a:r>
                        <a:rPr lang="sk-SK" b="1" dirty="0"/>
                        <a:t>I</a:t>
                      </a:r>
                    </a:p>
                  </a:txBody>
                  <a:tcPr anchor="ctr"/>
                </a:tc>
                <a:tc>
                  <a:txBody>
                    <a:bodyPr/>
                    <a:lstStyle/>
                    <a:p>
                      <a:pPr>
                        <a:buNone/>
                      </a:pPr>
                      <a:r>
                        <a:rPr lang="sk-SK" dirty="0"/>
                        <a:t>Mierna</a:t>
                      </a:r>
                    </a:p>
                  </a:txBody>
                  <a:tcPr anchor="ctr"/>
                </a:tc>
                <a:tc>
                  <a:txBody>
                    <a:bodyPr/>
                    <a:lstStyle/>
                    <a:p>
                      <a:pPr>
                        <a:buNone/>
                      </a:pPr>
                      <a:r>
                        <a:rPr lang="sk-SK" dirty="0"/>
                        <a:t>Mierne deformity, modré </a:t>
                      </a:r>
                      <a:r>
                        <a:rPr lang="sk-SK" dirty="0" err="1"/>
                        <a:t>skléry</a:t>
                      </a:r>
                      <a:r>
                        <a:rPr lang="sk-SK" dirty="0"/>
                        <a:t>, normálna výška</a:t>
                      </a:r>
                    </a:p>
                  </a:txBody>
                  <a:tcPr anchor="ctr"/>
                </a:tc>
                <a:tc>
                  <a:txBody>
                    <a:bodyPr/>
                    <a:lstStyle/>
                    <a:p>
                      <a:pPr>
                        <a:buNone/>
                      </a:pPr>
                      <a:r>
                        <a:rPr lang="sk-SK"/>
                        <a:t>Zriedkavé DI, často normálne zuby</a:t>
                      </a:r>
                    </a:p>
                  </a:txBody>
                  <a:tcPr anchor="ctr"/>
                </a:tc>
                <a:extLst>
                  <a:ext uri="{0D108BD9-81ED-4DB2-BD59-A6C34878D82A}">
                    <a16:rowId xmlns:a16="http://schemas.microsoft.com/office/drawing/2014/main" val="2351162790"/>
                  </a:ext>
                </a:extLst>
              </a:tr>
              <a:tr h="0">
                <a:tc>
                  <a:txBody>
                    <a:bodyPr/>
                    <a:lstStyle/>
                    <a:p>
                      <a:pPr>
                        <a:buNone/>
                      </a:pPr>
                      <a:r>
                        <a:rPr lang="sk-SK" b="1" dirty="0"/>
                        <a:t>II</a:t>
                      </a:r>
                    </a:p>
                  </a:txBody>
                  <a:tcPr anchor="ctr"/>
                </a:tc>
                <a:tc>
                  <a:txBody>
                    <a:bodyPr/>
                    <a:lstStyle/>
                    <a:p>
                      <a:pPr>
                        <a:buNone/>
                      </a:pPr>
                      <a:r>
                        <a:rPr lang="sk-SK"/>
                        <a:t>Perinatálna letálna</a:t>
                      </a:r>
                    </a:p>
                  </a:txBody>
                  <a:tcPr anchor="ctr"/>
                </a:tc>
                <a:tc>
                  <a:txBody>
                    <a:bodyPr/>
                    <a:lstStyle/>
                    <a:p>
                      <a:pPr>
                        <a:buNone/>
                      </a:pPr>
                      <a:r>
                        <a:rPr lang="sk-SK"/>
                        <a:t>Ťažké deformity, intrauterinné zlomeniny</a:t>
                      </a:r>
                    </a:p>
                  </a:txBody>
                  <a:tcPr anchor="ctr"/>
                </a:tc>
                <a:tc>
                  <a:txBody>
                    <a:bodyPr/>
                    <a:lstStyle/>
                    <a:p>
                      <a:pPr>
                        <a:buNone/>
                      </a:pPr>
                      <a:r>
                        <a:rPr lang="sk-SK"/>
                        <a:t>DI často prítomná</a:t>
                      </a:r>
                    </a:p>
                  </a:txBody>
                  <a:tcPr anchor="ctr"/>
                </a:tc>
                <a:extLst>
                  <a:ext uri="{0D108BD9-81ED-4DB2-BD59-A6C34878D82A}">
                    <a16:rowId xmlns:a16="http://schemas.microsoft.com/office/drawing/2014/main" val="3565293299"/>
                  </a:ext>
                </a:extLst>
              </a:tr>
              <a:tr h="0">
                <a:tc>
                  <a:txBody>
                    <a:bodyPr/>
                    <a:lstStyle/>
                    <a:p>
                      <a:pPr>
                        <a:buNone/>
                      </a:pPr>
                      <a:r>
                        <a:rPr lang="sk-SK" b="1" dirty="0"/>
                        <a:t>III</a:t>
                      </a:r>
                    </a:p>
                  </a:txBody>
                  <a:tcPr anchor="ctr"/>
                </a:tc>
                <a:tc>
                  <a:txBody>
                    <a:bodyPr/>
                    <a:lstStyle/>
                    <a:p>
                      <a:pPr>
                        <a:buNone/>
                      </a:pPr>
                      <a:r>
                        <a:rPr lang="sk-SK"/>
                        <a:t>Ťažká, progresívna</a:t>
                      </a:r>
                    </a:p>
                  </a:txBody>
                  <a:tcPr anchor="ctr"/>
                </a:tc>
                <a:tc>
                  <a:txBody>
                    <a:bodyPr/>
                    <a:lstStyle/>
                    <a:p>
                      <a:pPr>
                        <a:buNone/>
                      </a:pPr>
                      <a:r>
                        <a:rPr lang="sk-SK"/>
                        <a:t>Krátka postava, výrazné deformity</a:t>
                      </a:r>
                    </a:p>
                  </a:txBody>
                  <a:tcPr anchor="ctr"/>
                </a:tc>
                <a:tc>
                  <a:txBody>
                    <a:bodyPr/>
                    <a:lstStyle/>
                    <a:p>
                      <a:pPr>
                        <a:buNone/>
                      </a:pPr>
                      <a:r>
                        <a:rPr lang="sk-SK"/>
                        <a:t>DI veľmi častá, krehké zuby</a:t>
                      </a:r>
                    </a:p>
                  </a:txBody>
                  <a:tcPr anchor="ctr"/>
                </a:tc>
                <a:extLst>
                  <a:ext uri="{0D108BD9-81ED-4DB2-BD59-A6C34878D82A}">
                    <a16:rowId xmlns:a16="http://schemas.microsoft.com/office/drawing/2014/main" val="138117435"/>
                  </a:ext>
                </a:extLst>
              </a:tr>
              <a:tr h="0">
                <a:tc>
                  <a:txBody>
                    <a:bodyPr/>
                    <a:lstStyle/>
                    <a:p>
                      <a:pPr>
                        <a:buNone/>
                      </a:pPr>
                      <a:r>
                        <a:rPr lang="sk-SK" b="1" dirty="0"/>
                        <a:t>IV</a:t>
                      </a:r>
                    </a:p>
                  </a:txBody>
                  <a:tcPr anchor="ctr"/>
                </a:tc>
                <a:tc>
                  <a:txBody>
                    <a:bodyPr/>
                    <a:lstStyle/>
                    <a:p>
                      <a:pPr>
                        <a:buNone/>
                      </a:pPr>
                      <a:r>
                        <a:rPr lang="sk-SK"/>
                        <a:t>Stredná</a:t>
                      </a:r>
                    </a:p>
                  </a:txBody>
                  <a:tcPr anchor="ctr"/>
                </a:tc>
                <a:tc>
                  <a:txBody>
                    <a:bodyPr/>
                    <a:lstStyle/>
                    <a:p>
                      <a:pPr>
                        <a:buNone/>
                      </a:pPr>
                      <a:r>
                        <a:rPr lang="sk-SK" dirty="0"/>
                        <a:t>Mierne deformity, normálne </a:t>
                      </a:r>
                      <a:r>
                        <a:rPr lang="sk-SK" dirty="0" err="1"/>
                        <a:t>skléry</a:t>
                      </a:r>
                      <a:endParaRPr lang="sk-SK" dirty="0"/>
                    </a:p>
                  </a:txBody>
                  <a:tcPr anchor="ctr"/>
                </a:tc>
                <a:tc>
                  <a:txBody>
                    <a:bodyPr/>
                    <a:lstStyle/>
                    <a:p>
                      <a:pPr>
                        <a:buNone/>
                      </a:pPr>
                      <a:r>
                        <a:rPr lang="sk-SK" dirty="0"/>
                        <a:t>Premenné DI, zvýšená krehkosť zubov</a:t>
                      </a:r>
                    </a:p>
                  </a:txBody>
                  <a:tcPr anchor="ctr"/>
                </a:tc>
                <a:extLst>
                  <a:ext uri="{0D108BD9-81ED-4DB2-BD59-A6C34878D82A}">
                    <a16:rowId xmlns:a16="http://schemas.microsoft.com/office/drawing/2014/main" val="2948637903"/>
                  </a:ext>
                </a:extLst>
              </a:tr>
            </a:tbl>
          </a:graphicData>
        </a:graphic>
      </p:graphicFrame>
    </p:spTree>
    <p:extLst>
      <p:ext uri="{BB962C8B-B14F-4D97-AF65-F5344CB8AC3E}">
        <p14:creationId xmlns:p14="http://schemas.microsoft.com/office/powerpoint/2010/main" val="23958481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3C3AF-F472-DBD3-A6C9-949521436A0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4992BB6-D0F8-2692-A9B8-E0F98FBD534C}"/>
              </a:ext>
            </a:extLst>
          </p:cNvPr>
          <p:cNvSpPr>
            <a:spLocks noGrp="1"/>
          </p:cNvSpPr>
          <p:nvPr>
            <p:ph type="title"/>
          </p:nvPr>
        </p:nvSpPr>
        <p:spPr/>
        <p:txBody>
          <a:bodyPr/>
          <a:lstStyle/>
          <a:p>
            <a:r>
              <a:rPr lang="sk-SK" dirty="0" err="1"/>
              <a:t>Osteogenesis</a:t>
            </a:r>
            <a:r>
              <a:rPr lang="sk-SK" dirty="0"/>
              <a:t> </a:t>
            </a:r>
            <a:r>
              <a:rPr lang="sk-SK" dirty="0" err="1"/>
              <a:t>imperfecta</a:t>
            </a:r>
            <a:endParaRPr lang="sk-SK" dirty="0"/>
          </a:p>
        </p:txBody>
      </p:sp>
      <p:pic>
        <p:nvPicPr>
          <p:cNvPr id="6" name="Zástupný objekt pre obsah 5">
            <a:extLst>
              <a:ext uri="{FF2B5EF4-FFF2-40B4-BE49-F238E27FC236}">
                <a16:creationId xmlns:a16="http://schemas.microsoft.com/office/drawing/2014/main" id="{611E4959-6101-BC9F-B915-77E604CC1902}"/>
              </a:ext>
            </a:extLst>
          </p:cNvPr>
          <p:cNvPicPr>
            <a:picLocks noGrp="1" noChangeAspect="1"/>
          </p:cNvPicPr>
          <p:nvPr>
            <p:ph type="pic" idx="1"/>
          </p:nvPr>
        </p:nvPicPr>
        <p:blipFill>
          <a:blip r:embed="rId2"/>
          <a:srcRect l="14092" r="14092"/>
          <a:stretch/>
        </p:blipFill>
        <p:spPr>
          <a:prstGeom prst="rect">
            <a:avLst/>
          </a:prstGeom>
        </p:spPr>
      </p:pic>
      <p:sp>
        <p:nvSpPr>
          <p:cNvPr id="8" name="Zástupný text 7">
            <a:extLst>
              <a:ext uri="{FF2B5EF4-FFF2-40B4-BE49-F238E27FC236}">
                <a16:creationId xmlns:a16="http://schemas.microsoft.com/office/drawing/2014/main" id="{250FA733-3751-E170-1340-963F95DCF8D0}"/>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An 11.5-year-old girl with osteogenesis imperfecta (OI) type III and </a:t>
            </a:r>
            <a:r>
              <a:rPr lang="en-US" dirty="0" err="1"/>
              <a:t>dentinogenesis</a:t>
            </a:r>
            <a:r>
              <a:rPr lang="en-US" dirty="0"/>
              <a:t> imperfecta (DGI; patient no. 10). Six premolars are missing congenitally. Circles mark the sites of missing germs</a:t>
            </a:r>
            <a:endParaRPr lang="sk-SK" dirty="0"/>
          </a:p>
        </p:txBody>
      </p:sp>
      <p:sp>
        <p:nvSpPr>
          <p:cNvPr id="7" name="BlokTextu 6">
            <a:extLst>
              <a:ext uri="{FF2B5EF4-FFF2-40B4-BE49-F238E27FC236}">
                <a16:creationId xmlns:a16="http://schemas.microsoft.com/office/drawing/2014/main" id="{A3A08162-1C1A-3EB8-C9B2-B510E23E7B71}"/>
              </a:ext>
            </a:extLst>
          </p:cNvPr>
          <p:cNvSpPr txBox="1"/>
          <p:nvPr/>
        </p:nvSpPr>
        <p:spPr>
          <a:xfrm>
            <a:off x="2367815" y="6323798"/>
            <a:ext cx="7238198" cy="415498"/>
          </a:xfrm>
          <a:prstGeom prst="rect">
            <a:avLst/>
          </a:prstGeom>
          <a:noFill/>
        </p:spPr>
        <p:txBody>
          <a:bodyPr wrap="square" rtlCol="0">
            <a:spAutoFit/>
          </a:bodyPr>
          <a:lstStyle/>
          <a:p>
            <a:r>
              <a:rPr lang="sk-SK" sz="1050" dirty="0"/>
              <a:t>https://www.researchgate.net/publication/350215529_Abnormalities_in_Tooth_Formation_after_Early_Bisphosphonate_Treatment_in_Children_with_Osteogenesis_Imperfecta/figures?lo=1&amp;utm_source=chatgpt.com&amp;utm_medium=&amp;utm_campaign=</a:t>
            </a:r>
          </a:p>
        </p:txBody>
      </p:sp>
    </p:spTree>
    <p:extLst>
      <p:ext uri="{BB962C8B-B14F-4D97-AF65-F5344CB8AC3E}">
        <p14:creationId xmlns:p14="http://schemas.microsoft.com/office/powerpoint/2010/main" val="137379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F7FE05-7C6D-5249-3D83-075CBFB541F1}"/>
              </a:ext>
            </a:extLst>
          </p:cNvPr>
          <p:cNvSpPr>
            <a:spLocks noGrp="1"/>
          </p:cNvSpPr>
          <p:nvPr>
            <p:ph type="title"/>
          </p:nvPr>
        </p:nvSpPr>
        <p:spPr/>
        <p:txBody>
          <a:bodyPr/>
          <a:lstStyle/>
          <a:p>
            <a:endParaRPr lang="sk-SK"/>
          </a:p>
        </p:txBody>
      </p:sp>
      <p:pic>
        <p:nvPicPr>
          <p:cNvPr id="6" name="Zástupný objekt pre obsah 5">
            <a:extLst>
              <a:ext uri="{FF2B5EF4-FFF2-40B4-BE49-F238E27FC236}">
                <a16:creationId xmlns:a16="http://schemas.microsoft.com/office/drawing/2014/main" id="{7EC64003-375B-CCFF-0428-765A78B115FE}"/>
              </a:ext>
            </a:extLst>
          </p:cNvPr>
          <p:cNvPicPr>
            <a:picLocks noGrp="1" noChangeAspect="1"/>
          </p:cNvPicPr>
          <p:nvPr>
            <p:ph idx="1"/>
          </p:nvPr>
        </p:nvPicPr>
        <p:blipFill>
          <a:blip r:embed="rId2"/>
          <a:stretch>
            <a:fillRect/>
          </a:stretch>
        </p:blipFill>
        <p:spPr>
          <a:xfrm>
            <a:off x="261726" y="424571"/>
            <a:ext cx="11680337" cy="5291194"/>
          </a:xfrm>
          <a:prstGeom prst="rect">
            <a:avLst/>
          </a:prstGeom>
        </p:spPr>
      </p:pic>
      <p:sp>
        <p:nvSpPr>
          <p:cNvPr id="4" name="BlokTextu 3">
            <a:extLst>
              <a:ext uri="{FF2B5EF4-FFF2-40B4-BE49-F238E27FC236}">
                <a16:creationId xmlns:a16="http://schemas.microsoft.com/office/drawing/2014/main" id="{F7FD0077-0B51-4DB4-6CD2-74F213C8D026}"/>
              </a:ext>
            </a:extLst>
          </p:cNvPr>
          <p:cNvSpPr txBox="1"/>
          <p:nvPr/>
        </p:nvSpPr>
        <p:spPr>
          <a:xfrm>
            <a:off x="838200" y="5943600"/>
            <a:ext cx="9165336" cy="369332"/>
          </a:xfrm>
          <a:prstGeom prst="rect">
            <a:avLst/>
          </a:prstGeom>
          <a:noFill/>
        </p:spPr>
        <p:txBody>
          <a:bodyPr wrap="square" rtlCol="0">
            <a:spAutoFit/>
          </a:bodyPr>
          <a:lstStyle/>
          <a:p>
            <a:r>
              <a:rPr lang="sk-SK" dirty="0"/>
              <a:t>https://www.mdpi.com/2076-2607/12/1/121</a:t>
            </a:r>
          </a:p>
        </p:txBody>
      </p:sp>
    </p:spTree>
    <p:extLst>
      <p:ext uri="{BB962C8B-B14F-4D97-AF65-F5344CB8AC3E}">
        <p14:creationId xmlns:p14="http://schemas.microsoft.com/office/powerpoint/2010/main" val="14628891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D38ED-CF22-C816-B08B-AAC5E39C490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EB22C6F-6A80-97BB-26D1-8F6A81D68114}"/>
              </a:ext>
            </a:extLst>
          </p:cNvPr>
          <p:cNvSpPr>
            <a:spLocks noGrp="1"/>
          </p:cNvSpPr>
          <p:nvPr>
            <p:ph type="title"/>
          </p:nvPr>
        </p:nvSpPr>
        <p:spPr/>
        <p:txBody>
          <a:bodyPr/>
          <a:lstStyle/>
          <a:p>
            <a:r>
              <a:rPr lang="sk-SK" dirty="0" err="1"/>
              <a:t>Ehlersov</a:t>
            </a:r>
            <a:r>
              <a:rPr lang="sk-SK" dirty="0"/>
              <a:t> - </a:t>
            </a:r>
            <a:r>
              <a:rPr lang="sk-SK" dirty="0" err="1"/>
              <a:t>Danlosov</a:t>
            </a:r>
            <a:r>
              <a:rPr lang="sk-SK" dirty="0"/>
              <a:t> syndróm</a:t>
            </a:r>
          </a:p>
        </p:txBody>
      </p:sp>
      <p:sp>
        <p:nvSpPr>
          <p:cNvPr id="4" name="Zástupný text 3">
            <a:extLst>
              <a:ext uri="{FF2B5EF4-FFF2-40B4-BE49-F238E27FC236}">
                <a16:creationId xmlns:a16="http://schemas.microsoft.com/office/drawing/2014/main" id="{36F2788F-2A45-2CD4-5339-E79CBC0D8A8D}"/>
              </a:ext>
            </a:extLst>
          </p:cNvPr>
          <p:cNvSpPr>
            <a:spLocks noGrp="1"/>
          </p:cNvSpPr>
          <p:nvPr>
            <p:ph type="body" sz="half" idx="2"/>
          </p:nvPr>
        </p:nvSpPr>
        <p:spPr/>
        <p:txBody>
          <a:bodyPr/>
          <a:lstStyle/>
          <a:p>
            <a:pPr marL="285750" indent="-285750">
              <a:buFont typeface="Arial" panose="020B0604020202020204" pitchFamily="34" charset="0"/>
              <a:buChar char="•"/>
            </a:pPr>
            <a:r>
              <a:rPr lang="sk-SK" dirty="0"/>
              <a:t>Genetická porucha spojivového tkaniva</a:t>
            </a:r>
          </a:p>
          <a:p>
            <a:pPr marL="285750" indent="-285750">
              <a:buFont typeface="Arial" panose="020B0604020202020204" pitchFamily="34" charset="0"/>
              <a:buChar char="•"/>
            </a:pPr>
            <a:r>
              <a:rPr lang="sk-SK" dirty="0"/>
              <a:t>Heterogénne dedičné poruchy kolagénu a ECM</a:t>
            </a:r>
          </a:p>
          <a:p>
            <a:pPr marL="285750" indent="-285750">
              <a:buFont typeface="Arial" panose="020B0604020202020204" pitchFamily="34" charset="0"/>
              <a:buChar char="•"/>
            </a:pPr>
            <a:r>
              <a:rPr lang="sk-SK" dirty="0" err="1"/>
              <a:t>Incidencia</a:t>
            </a:r>
            <a:r>
              <a:rPr lang="sk-SK" dirty="0"/>
              <a:t>: 1 : 5 000 – 20 000</a:t>
            </a:r>
          </a:p>
          <a:p>
            <a:r>
              <a:rPr lang="sk-SK" dirty="0"/>
              <a:t>Význam pre stomatológiu:</a:t>
            </a:r>
          </a:p>
          <a:p>
            <a:r>
              <a:rPr lang="sk-SK" dirty="0"/>
              <a:t>   - fragilná sliznica</a:t>
            </a:r>
          </a:p>
          <a:p>
            <a:r>
              <a:rPr lang="sk-SK" dirty="0"/>
              <a:t>   - krvácanie</a:t>
            </a:r>
          </a:p>
          <a:p>
            <a:r>
              <a:rPr lang="sk-SK" dirty="0"/>
              <a:t>   - poruchy hojenia</a:t>
            </a:r>
          </a:p>
          <a:p>
            <a:r>
              <a:rPr lang="sk-SK" dirty="0"/>
              <a:t>   - dentálne abnormality</a:t>
            </a:r>
          </a:p>
          <a:p>
            <a:pPr marL="285750" indent="-285750">
              <a:buFont typeface="Arial" panose="020B0604020202020204" pitchFamily="34" charset="0"/>
              <a:buChar char="•"/>
            </a:pPr>
            <a:endParaRPr lang="sk-SK" dirty="0"/>
          </a:p>
        </p:txBody>
      </p:sp>
      <p:pic>
        <p:nvPicPr>
          <p:cNvPr id="5" name="Obrázok 4">
            <a:extLst>
              <a:ext uri="{FF2B5EF4-FFF2-40B4-BE49-F238E27FC236}">
                <a16:creationId xmlns:a16="http://schemas.microsoft.com/office/drawing/2014/main" id="{4FF991A3-4D66-DE1E-6CEF-151BD7A4C768}"/>
              </a:ext>
            </a:extLst>
          </p:cNvPr>
          <p:cNvPicPr>
            <a:picLocks noChangeAspect="1"/>
          </p:cNvPicPr>
          <p:nvPr/>
        </p:nvPicPr>
        <p:blipFill>
          <a:blip r:embed="rId2"/>
          <a:stretch>
            <a:fillRect/>
          </a:stretch>
        </p:blipFill>
        <p:spPr>
          <a:xfrm>
            <a:off x="5006975" y="457200"/>
            <a:ext cx="6524625" cy="3971925"/>
          </a:xfrm>
          <a:prstGeom prst="rect">
            <a:avLst/>
          </a:prstGeom>
        </p:spPr>
      </p:pic>
      <p:sp>
        <p:nvSpPr>
          <p:cNvPr id="7" name="BlokTextu 6">
            <a:extLst>
              <a:ext uri="{FF2B5EF4-FFF2-40B4-BE49-F238E27FC236}">
                <a16:creationId xmlns:a16="http://schemas.microsoft.com/office/drawing/2014/main" id="{E84C563A-8DD3-D060-4B6B-C05CEBA6E242}"/>
              </a:ext>
            </a:extLst>
          </p:cNvPr>
          <p:cNvSpPr txBox="1"/>
          <p:nvPr/>
        </p:nvSpPr>
        <p:spPr>
          <a:xfrm>
            <a:off x="3145536" y="4590287"/>
            <a:ext cx="9046464" cy="2031325"/>
          </a:xfrm>
          <a:prstGeom prst="rect">
            <a:avLst/>
          </a:prstGeom>
          <a:noFill/>
        </p:spPr>
        <p:txBody>
          <a:bodyPr wrap="square">
            <a:spAutoFit/>
          </a:bodyPr>
          <a:lstStyle/>
          <a:p>
            <a:r>
              <a:rPr lang="en-US" sz="1400" b="0" i="0" dirty="0">
                <a:solidFill>
                  <a:srgbClr val="222222"/>
                </a:solidFill>
                <a:effectLst/>
                <a:latin typeface="-apple-system"/>
              </a:rPr>
              <a:t>In all affected children the attached gingiva is missing, and the thin and fragile mucosa extends to the free gingival margin and the interdental papillae. The free gingival margin and the papillae are normally keratinized and “thick.” In most individuals the generalized lack of attached gingiva is very clear on the photographs due to the extraordinary thin and translucent mucosa with increased vascular visibility (</a:t>
            </a:r>
            <a:r>
              <a:rPr lang="en-US" sz="1400" b="1" i="0" dirty="0">
                <a:solidFill>
                  <a:srgbClr val="222222"/>
                </a:solidFill>
                <a:effectLst/>
                <a:latin typeface="-apple-system"/>
              </a:rPr>
              <a:t>a</a:t>
            </a:r>
            <a:r>
              <a:rPr lang="en-US" sz="1400" b="0" i="0" dirty="0">
                <a:solidFill>
                  <a:srgbClr val="222222"/>
                </a:solidFill>
                <a:effectLst/>
                <a:latin typeface="-apple-system"/>
              </a:rPr>
              <a:t>, </a:t>
            </a:r>
            <a:r>
              <a:rPr lang="en-US" sz="1400" b="1" i="0" dirty="0">
                <a:solidFill>
                  <a:srgbClr val="222222"/>
                </a:solidFill>
                <a:effectLst/>
                <a:latin typeface="-apple-system"/>
              </a:rPr>
              <a:t>c</a:t>
            </a:r>
            <a:r>
              <a:rPr lang="en-US" sz="1400" b="0" i="0" dirty="0">
                <a:solidFill>
                  <a:srgbClr val="222222"/>
                </a:solidFill>
                <a:effectLst/>
                <a:latin typeface="-apple-system"/>
              </a:rPr>
              <a:t>, </a:t>
            </a:r>
            <a:r>
              <a:rPr lang="en-US" sz="1400" b="1" i="0" dirty="0">
                <a:solidFill>
                  <a:srgbClr val="222222"/>
                </a:solidFill>
                <a:effectLst/>
                <a:latin typeface="-apple-system"/>
              </a:rPr>
              <a:t>d</a:t>
            </a:r>
            <a:r>
              <a:rPr lang="en-US" sz="1400" b="0" i="0" dirty="0">
                <a:solidFill>
                  <a:srgbClr val="222222"/>
                </a:solidFill>
                <a:effectLst/>
                <a:latin typeface="-apple-system"/>
              </a:rPr>
              <a:t>, </a:t>
            </a:r>
            <a:r>
              <a:rPr lang="en-US" sz="1400" b="1" i="0" dirty="0">
                <a:solidFill>
                  <a:srgbClr val="222222"/>
                </a:solidFill>
                <a:effectLst/>
                <a:latin typeface="-apple-system"/>
              </a:rPr>
              <a:t>e</a:t>
            </a:r>
            <a:r>
              <a:rPr lang="en-US" sz="1400" b="0" i="0" dirty="0">
                <a:solidFill>
                  <a:srgbClr val="222222"/>
                </a:solidFill>
                <a:effectLst/>
                <a:latin typeface="-apple-system"/>
              </a:rPr>
              <a:t>, </a:t>
            </a:r>
            <a:r>
              <a:rPr lang="en-US" sz="1400" b="1" i="0" dirty="0">
                <a:solidFill>
                  <a:srgbClr val="222222"/>
                </a:solidFill>
                <a:effectLst/>
                <a:latin typeface="-apple-system"/>
              </a:rPr>
              <a:t>h</a:t>
            </a:r>
            <a:r>
              <a:rPr lang="en-US" sz="1400" b="0" i="0" dirty="0">
                <a:solidFill>
                  <a:srgbClr val="222222"/>
                </a:solidFill>
                <a:effectLst/>
                <a:latin typeface="-apple-system"/>
              </a:rPr>
              <a:t>, </a:t>
            </a:r>
            <a:r>
              <a:rPr lang="en-US" sz="1400" b="1" i="0" dirty="0">
                <a:solidFill>
                  <a:srgbClr val="222222"/>
                </a:solidFill>
                <a:effectLst/>
                <a:latin typeface="-apple-system"/>
              </a:rPr>
              <a:t>j</a:t>
            </a:r>
            <a:r>
              <a:rPr lang="en-US" sz="1400" b="0" i="0" dirty="0">
                <a:solidFill>
                  <a:srgbClr val="222222"/>
                </a:solidFill>
                <a:effectLst/>
                <a:latin typeface="-apple-system"/>
              </a:rPr>
              <a:t>, </a:t>
            </a:r>
            <a:r>
              <a:rPr lang="en-US" sz="1400" b="1" i="0" dirty="0">
                <a:solidFill>
                  <a:srgbClr val="222222"/>
                </a:solidFill>
                <a:effectLst/>
                <a:latin typeface="-apple-system"/>
              </a:rPr>
              <a:t>k</a:t>
            </a:r>
            <a:r>
              <a:rPr lang="en-US" sz="1400" b="0" i="0" dirty="0">
                <a:solidFill>
                  <a:srgbClr val="222222"/>
                </a:solidFill>
                <a:effectLst/>
                <a:latin typeface="-apple-system"/>
              </a:rPr>
              <a:t>); in one child A1 (</a:t>
            </a:r>
            <a:r>
              <a:rPr lang="en-US" sz="1400" b="1" i="0" dirty="0" err="1">
                <a:solidFill>
                  <a:srgbClr val="222222"/>
                </a:solidFill>
                <a:effectLst/>
                <a:latin typeface="-apple-system"/>
              </a:rPr>
              <a:t>i</a:t>
            </a:r>
            <a:r>
              <a:rPr lang="en-US" sz="1400" b="0" i="0" dirty="0">
                <a:solidFill>
                  <a:srgbClr val="222222"/>
                </a:solidFill>
                <a:effectLst/>
                <a:latin typeface="-apple-system"/>
              </a:rPr>
              <a:t>) it could only be diagnosed clinically by rolling the mucosa with a probe gently to the gingival margin. Gingival recession with exposed dental roots (= receding gums) was present in children C2 and F1 (</a:t>
            </a:r>
            <a:r>
              <a:rPr lang="en-US" sz="1400" b="1" i="0" dirty="0">
                <a:solidFill>
                  <a:srgbClr val="222222"/>
                </a:solidFill>
                <a:effectLst/>
                <a:latin typeface="-apple-system"/>
              </a:rPr>
              <a:t>a</a:t>
            </a:r>
            <a:r>
              <a:rPr lang="en-US" sz="1400" b="0" i="0" dirty="0">
                <a:solidFill>
                  <a:srgbClr val="222222"/>
                </a:solidFill>
                <a:effectLst/>
                <a:latin typeface="-apple-system"/>
              </a:rPr>
              <a:t>, </a:t>
            </a:r>
            <a:r>
              <a:rPr lang="en-US" sz="1400" b="1" i="0" dirty="0">
                <a:solidFill>
                  <a:srgbClr val="222222"/>
                </a:solidFill>
                <a:effectLst/>
                <a:latin typeface="-apple-system"/>
              </a:rPr>
              <a:t>b</a:t>
            </a:r>
            <a:r>
              <a:rPr lang="en-US" sz="1400" b="0" i="0" dirty="0">
                <a:solidFill>
                  <a:srgbClr val="222222"/>
                </a:solidFill>
                <a:effectLst/>
                <a:latin typeface="-apple-system"/>
              </a:rPr>
              <a:t>). Gingival recession, likely attributable to physiological dentition change, was seen near primary teeth of individuals D2, C2, E1, A1 (</a:t>
            </a:r>
            <a:r>
              <a:rPr lang="en-US" sz="1400" b="1" i="0" dirty="0">
                <a:solidFill>
                  <a:srgbClr val="222222"/>
                </a:solidFill>
                <a:effectLst/>
                <a:latin typeface="-apple-system"/>
              </a:rPr>
              <a:t>d</a:t>
            </a:r>
            <a:r>
              <a:rPr lang="en-US" sz="1400" b="0" i="0" dirty="0">
                <a:solidFill>
                  <a:srgbClr val="222222"/>
                </a:solidFill>
                <a:effectLst/>
                <a:latin typeface="-apple-system"/>
              </a:rPr>
              <a:t>, </a:t>
            </a:r>
            <a:r>
              <a:rPr lang="en-US" sz="1400" b="1" i="0" dirty="0">
                <a:solidFill>
                  <a:srgbClr val="222222"/>
                </a:solidFill>
                <a:effectLst/>
                <a:latin typeface="-apple-system"/>
              </a:rPr>
              <a:t>f</a:t>
            </a:r>
            <a:r>
              <a:rPr lang="en-US" sz="1400" b="0" i="0" dirty="0">
                <a:solidFill>
                  <a:srgbClr val="222222"/>
                </a:solidFill>
                <a:effectLst/>
                <a:latin typeface="-apple-system"/>
              </a:rPr>
              <a:t>, </a:t>
            </a:r>
            <a:r>
              <a:rPr lang="en-US" sz="1400" b="1" i="0" dirty="0">
                <a:solidFill>
                  <a:srgbClr val="222222"/>
                </a:solidFill>
                <a:effectLst/>
                <a:latin typeface="-apple-system"/>
              </a:rPr>
              <a:t>h</a:t>
            </a:r>
            <a:r>
              <a:rPr lang="en-US" sz="1400" b="0" i="0" dirty="0">
                <a:solidFill>
                  <a:srgbClr val="222222"/>
                </a:solidFill>
                <a:effectLst/>
                <a:latin typeface="-apple-system"/>
              </a:rPr>
              <a:t>, </a:t>
            </a:r>
            <a:r>
              <a:rPr lang="en-US" sz="1400" b="1" i="0" dirty="0" err="1">
                <a:solidFill>
                  <a:srgbClr val="222222"/>
                </a:solidFill>
                <a:effectLst/>
                <a:latin typeface="-apple-system"/>
              </a:rPr>
              <a:t>i</a:t>
            </a:r>
            <a:r>
              <a:rPr lang="en-US" sz="1400" b="0" i="0" dirty="0">
                <a:solidFill>
                  <a:srgbClr val="222222"/>
                </a:solidFill>
                <a:effectLst/>
                <a:latin typeface="-apple-system"/>
              </a:rPr>
              <a:t>). Gingival inflammation recognizable as red and edematous tissues due to insufficient oral hygiene and a hyperinflammatory reaction typical for </a:t>
            </a:r>
            <a:r>
              <a:rPr lang="en-US" sz="1400" b="0" i="0" dirty="0" err="1">
                <a:solidFill>
                  <a:srgbClr val="222222"/>
                </a:solidFill>
                <a:effectLst/>
                <a:latin typeface="-apple-system"/>
              </a:rPr>
              <a:t>pEDS</a:t>
            </a:r>
            <a:r>
              <a:rPr lang="en-US" sz="1400" b="0" i="0" dirty="0">
                <a:solidFill>
                  <a:srgbClr val="222222"/>
                </a:solidFill>
                <a:effectLst/>
                <a:latin typeface="-apple-system"/>
              </a:rPr>
              <a:t> was a frequent finding (</a:t>
            </a:r>
            <a:r>
              <a:rPr lang="en-US" sz="1400" b="1" i="0" dirty="0">
                <a:solidFill>
                  <a:srgbClr val="222222"/>
                </a:solidFill>
                <a:effectLst/>
                <a:latin typeface="-apple-system"/>
              </a:rPr>
              <a:t>b</a:t>
            </a:r>
            <a:r>
              <a:rPr lang="en-US" sz="1400" b="0" i="0" dirty="0">
                <a:solidFill>
                  <a:srgbClr val="222222"/>
                </a:solidFill>
                <a:effectLst/>
                <a:latin typeface="-apple-system"/>
              </a:rPr>
              <a:t>, </a:t>
            </a:r>
            <a:r>
              <a:rPr lang="en-US" sz="1400" b="1" i="0" dirty="0">
                <a:solidFill>
                  <a:srgbClr val="222222"/>
                </a:solidFill>
                <a:effectLst/>
                <a:latin typeface="-apple-system"/>
              </a:rPr>
              <a:t>c</a:t>
            </a:r>
            <a:r>
              <a:rPr lang="en-US" sz="1400" b="0" i="0" dirty="0">
                <a:solidFill>
                  <a:srgbClr val="222222"/>
                </a:solidFill>
                <a:effectLst/>
                <a:latin typeface="-apple-system"/>
              </a:rPr>
              <a:t>, </a:t>
            </a:r>
            <a:r>
              <a:rPr lang="en-US" sz="1400" b="1" i="0" dirty="0">
                <a:solidFill>
                  <a:srgbClr val="222222"/>
                </a:solidFill>
                <a:effectLst/>
                <a:latin typeface="-apple-system"/>
              </a:rPr>
              <a:t>d</a:t>
            </a:r>
            <a:r>
              <a:rPr lang="en-US" sz="1400" b="0" i="0" dirty="0">
                <a:solidFill>
                  <a:srgbClr val="222222"/>
                </a:solidFill>
                <a:effectLst/>
                <a:latin typeface="-apple-system"/>
              </a:rPr>
              <a:t>, </a:t>
            </a:r>
            <a:r>
              <a:rPr lang="en-US" sz="1400" b="1" i="0" dirty="0">
                <a:solidFill>
                  <a:srgbClr val="222222"/>
                </a:solidFill>
                <a:effectLst/>
                <a:latin typeface="-apple-system"/>
              </a:rPr>
              <a:t>e</a:t>
            </a:r>
            <a:r>
              <a:rPr lang="en-US" sz="1400" b="0" i="0" dirty="0">
                <a:solidFill>
                  <a:srgbClr val="222222"/>
                </a:solidFill>
                <a:effectLst/>
                <a:latin typeface="-apple-system"/>
              </a:rPr>
              <a:t>, </a:t>
            </a:r>
            <a:r>
              <a:rPr lang="en-US" sz="1400" b="1" i="0" dirty="0">
                <a:solidFill>
                  <a:srgbClr val="222222"/>
                </a:solidFill>
                <a:effectLst/>
                <a:latin typeface="-apple-system"/>
              </a:rPr>
              <a:t>f</a:t>
            </a:r>
            <a:r>
              <a:rPr lang="en-US" sz="1400" b="0" i="0" dirty="0">
                <a:solidFill>
                  <a:srgbClr val="222222"/>
                </a:solidFill>
                <a:effectLst/>
                <a:latin typeface="-apple-system"/>
              </a:rPr>
              <a:t>, </a:t>
            </a:r>
            <a:r>
              <a:rPr lang="en-US" sz="1400" b="1" i="0" dirty="0">
                <a:solidFill>
                  <a:srgbClr val="222222"/>
                </a:solidFill>
                <a:effectLst/>
                <a:latin typeface="-apple-system"/>
              </a:rPr>
              <a:t>h</a:t>
            </a:r>
            <a:r>
              <a:rPr lang="en-US" sz="1400" b="0" i="0" dirty="0">
                <a:solidFill>
                  <a:srgbClr val="222222"/>
                </a:solidFill>
                <a:effectLst/>
                <a:latin typeface="-apple-system"/>
              </a:rPr>
              <a:t>, </a:t>
            </a:r>
            <a:r>
              <a:rPr lang="en-US" sz="1400" b="1" i="0" dirty="0">
                <a:solidFill>
                  <a:srgbClr val="222222"/>
                </a:solidFill>
                <a:effectLst/>
                <a:latin typeface="-apple-system"/>
              </a:rPr>
              <a:t>j</a:t>
            </a:r>
            <a:r>
              <a:rPr lang="en-US" sz="1400" b="0" i="0" dirty="0">
                <a:solidFill>
                  <a:srgbClr val="222222"/>
                </a:solidFill>
                <a:effectLst/>
                <a:latin typeface="-apple-system"/>
              </a:rPr>
              <a:t>, </a:t>
            </a:r>
            <a:r>
              <a:rPr lang="en-US" sz="1400" b="1" i="0" dirty="0">
                <a:solidFill>
                  <a:srgbClr val="222222"/>
                </a:solidFill>
                <a:effectLst/>
                <a:latin typeface="-apple-system"/>
              </a:rPr>
              <a:t>l</a:t>
            </a:r>
            <a:r>
              <a:rPr lang="en-US" sz="1400" b="0" i="0" dirty="0">
                <a:solidFill>
                  <a:srgbClr val="222222"/>
                </a:solidFill>
                <a:effectLst/>
                <a:latin typeface="-apple-system"/>
              </a:rPr>
              <a:t>).</a:t>
            </a:r>
            <a:endParaRPr lang="sk-SK" sz="1400" dirty="0"/>
          </a:p>
        </p:txBody>
      </p:sp>
      <p:sp>
        <p:nvSpPr>
          <p:cNvPr id="8" name="BlokTextu 7">
            <a:extLst>
              <a:ext uri="{FF2B5EF4-FFF2-40B4-BE49-F238E27FC236}">
                <a16:creationId xmlns:a16="http://schemas.microsoft.com/office/drawing/2014/main" id="{131CFBF1-265C-73A8-8044-594B1FFB30E4}"/>
              </a:ext>
            </a:extLst>
          </p:cNvPr>
          <p:cNvSpPr txBox="1"/>
          <p:nvPr/>
        </p:nvSpPr>
        <p:spPr>
          <a:xfrm>
            <a:off x="384048" y="5266944"/>
            <a:ext cx="2194560" cy="646331"/>
          </a:xfrm>
          <a:prstGeom prst="rect">
            <a:avLst/>
          </a:prstGeom>
          <a:noFill/>
        </p:spPr>
        <p:txBody>
          <a:bodyPr wrap="square" rtlCol="0">
            <a:spAutoFit/>
          </a:bodyPr>
          <a:lstStyle/>
          <a:p>
            <a:r>
              <a:rPr lang="sk-SK" sz="1200" dirty="0"/>
              <a:t>https://www.nature.com/articles/s41436-020-00985-y?utm_source=chatgpt.com</a:t>
            </a:r>
          </a:p>
        </p:txBody>
      </p:sp>
    </p:spTree>
    <p:extLst>
      <p:ext uri="{BB962C8B-B14F-4D97-AF65-F5344CB8AC3E}">
        <p14:creationId xmlns:p14="http://schemas.microsoft.com/office/powerpoint/2010/main" val="36424723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64CFE9-016D-1032-D846-01BEE8DF870F}"/>
              </a:ext>
            </a:extLst>
          </p:cNvPr>
          <p:cNvSpPr>
            <a:spLocks noGrp="1"/>
          </p:cNvSpPr>
          <p:nvPr>
            <p:ph type="title"/>
          </p:nvPr>
        </p:nvSpPr>
        <p:spPr>
          <a:xfrm>
            <a:off x="839788" y="457200"/>
            <a:ext cx="3932237" cy="1024128"/>
          </a:xfrm>
        </p:spPr>
        <p:txBody>
          <a:bodyPr/>
          <a:lstStyle/>
          <a:p>
            <a:r>
              <a:rPr lang="sk-SK" dirty="0" err="1"/>
              <a:t>Ehlersov</a:t>
            </a:r>
            <a:r>
              <a:rPr lang="sk-SK" dirty="0"/>
              <a:t> - </a:t>
            </a:r>
            <a:r>
              <a:rPr lang="sk-SK" dirty="0" err="1"/>
              <a:t>Danlosov</a:t>
            </a:r>
            <a:r>
              <a:rPr lang="sk-SK" dirty="0"/>
              <a:t> syndróm</a:t>
            </a:r>
          </a:p>
        </p:txBody>
      </p:sp>
      <p:sp>
        <p:nvSpPr>
          <p:cNvPr id="3" name="Zástupný objekt pre obrázok 2">
            <a:extLst>
              <a:ext uri="{FF2B5EF4-FFF2-40B4-BE49-F238E27FC236}">
                <a16:creationId xmlns:a16="http://schemas.microsoft.com/office/drawing/2014/main" id="{C85DD617-2C88-B935-9646-9FC743F63A99}"/>
              </a:ext>
            </a:extLst>
          </p:cNvPr>
          <p:cNvSpPr>
            <a:spLocks noGrp="1"/>
          </p:cNvSpPr>
          <p:nvPr>
            <p:ph type="pic" idx="1"/>
          </p:nvPr>
        </p:nvSpPr>
        <p:spPr/>
      </p:sp>
      <p:sp>
        <p:nvSpPr>
          <p:cNvPr id="4" name="Zástupný text 3">
            <a:extLst>
              <a:ext uri="{FF2B5EF4-FFF2-40B4-BE49-F238E27FC236}">
                <a16:creationId xmlns:a16="http://schemas.microsoft.com/office/drawing/2014/main" id="{00308D9C-BAD0-195F-42C5-906B7F9B58F8}"/>
              </a:ext>
            </a:extLst>
          </p:cNvPr>
          <p:cNvSpPr>
            <a:spLocks noGrp="1"/>
          </p:cNvSpPr>
          <p:nvPr>
            <p:ph type="body" sz="half" idx="2"/>
          </p:nvPr>
        </p:nvSpPr>
        <p:spPr>
          <a:xfrm>
            <a:off x="839788" y="1453896"/>
            <a:ext cx="3932237" cy="3099816"/>
          </a:xfrm>
        </p:spPr>
        <p:txBody>
          <a:bodyPr/>
          <a:lstStyle/>
          <a:p>
            <a:pPr marL="285750" indent="-285750">
              <a:buFont typeface="Arial" panose="020B0604020202020204" pitchFamily="34" charset="0"/>
              <a:buChar char="•"/>
            </a:pPr>
            <a:r>
              <a:rPr lang="sk-SK" dirty="0"/>
              <a:t>Mutácie génov: COL5A1, COL5A2, COL3A1, COL1A1, COL1A2, iné ECM proteíny</a:t>
            </a:r>
          </a:p>
          <a:p>
            <a:pPr marL="285750" indent="-285750">
              <a:buFont typeface="Arial" panose="020B0604020202020204" pitchFamily="34" charset="0"/>
              <a:buChar char="•"/>
            </a:pPr>
            <a:r>
              <a:rPr lang="sk-SK" dirty="0"/>
              <a:t>• Dedičnosť: väčšinou </a:t>
            </a:r>
            <a:r>
              <a:rPr lang="sk-SK" dirty="0" err="1"/>
              <a:t>autozomálne</a:t>
            </a:r>
            <a:r>
              <a:rPr lang="sk-SK" dirty="0"/>
              <a:t> dominantná, niektoré recesívne</a:t>
            </a:r>
          </a:p>
          <a:p>
            <a:pPr marL="285750" indent="-285750">
              <a:buFont typeface="Arial" panose="020B0604020202020204" pitchFamily="34" charset="0"/>
              <a:buChar char="•"/>
            </a:pPr>
            <a:r>
              <a:rPr lang="sk-SK" dirty="0"/>
              <a:t>• </a:t>
            </a:r>
            <a:r>
              <a:rPr lang="sk-SK" dirty="0" err="1"/>
              <a:t>Patofyziológia</a:t>
            </a:r>
            <a:r>
              <a:rPr lang="sk-SK" dirty="0"/>
              <a:t>:</a:t>
            </a:r>
          </a:p>
          <a:p>
            <a:pPr marL="285750" indent="-285750">
              <a:buFont typeface="Arial" panose="020B0604020202020204" pitchFamily="34" charset="0"/>
              <a:buChar char="•"/>
            </a:pPr>
            <a:r>
              <a:rPr lang="sk-SK" dirty="0"/>
              <a:t>   - defektná syntéza alebo štruktúra kolagénu</a:t>
            </a:r>
          </a:p>
          <a:p>
            <a:pPr marL="285750" indent="-285750">
              <a:buFont typeface="Arial" panose="020B0604020202020204" pitchFamily="34" charset="0"/>
              <a:buChar char="•"/>
            </a:pPr>
            <a:r>
              <a:rPr lang="sk-SK" dirty="0"/>
              <a:t>   - oslabená pevnosť kože, ciev, kĺbov, </a:t>
            </a:r>
            <a:r>
              <a:rPr lang="sk-SK" dirty="0" err="1"/>
              <a:t>periodontia</a:t>
            </a:r>
            <a:endParaRPr lang="sk-SK" dirty="0"/>
          </a:p>
          <a:p>
            <a:pPr marL="285750" indent="-285750">
              <a:buFont typeface="Arial" panose="020B0604020202020204" pitchFamily="34" charset="0"/>
              <a:buChar char="•"/>
            </a:pPr>
            <a:endParaRPr lang="sk-SK" dirty="0"/>
          </a:p>
        </p:txBody>
      </p:sp>
      <p:pic>
        <p:nvPicPr>
          <p:cNvPr id="5" name="Obrázok 4">
            <a:extLst>
              <a:ext uri="{FF2B5EF4-FFF2-40B4-BE49-F238E27FC236}">
                <a16:creationId xmlns:a16="http://schemas.microsoft.com/office/drawing/2014/main" id="{21FC5C6D-B7C7-FE57-C2C3-D13EB0A37B09}"/>
              </a:ext>
            </a:extLst>
          </p:cNvPr>
          <p:cNvPicPr>
            <a:picLocks noChangeAspect="1"/>
          </p:cNvPicPr>
          <p:nvPr/>
        </p:nvPicPr>
        <p:blipFill>
          <a:blip r:embed="rId2"/>
          <a:stretch>
            <a:fillRect/>
          </a:stretch>
        </p:blipFill>
        <p:spPr>
          <a:xfrm>
            <a:off x="4956655" y="109728"/>
            <a:ext cx="7107329" cy="6547104"/>
          </a:xfrm>
          <a:prstGeom prst="rect">
            <a:avLst/>
          </a:prstGeom>
        </p:spPr>
      </p:pic>
      <p:sp>
        <p:nvSpPr>
          <p:cNvPr id="6" name="BlokTextu 5">
            <a:extLst>
              <a:ext uri="{FF2B5EF4-FFF2-40B4-BE49-F238E27FC236}">
                <a16:creationId xmlns:a16="http://schemas.microsoft.com/office/drawing/2014/main" id="{6DA7E883-D8A6-7420-2D6F-4DD356B7FB7B}"/>
              </a:ext>
            </a:extLst>
          </p:cNvPr>
          <p:cNvSpPr txBox="1"/>
          <p:nvPr/>
        </p:nvSpPr>
        <p:spPr>
          <a:xfrm>
            <a:off x="0" y="4590288"/>
            <a:ext cx="5082139" cy="2246769"/>
          </a:xfrm>
          <a:prstGeom prst="rect">
            <a:avLst/>
          </a:prstGeom>
          <a:noFill/>
        </p:spPr>
        <p:txBody>
          <a:bodyPr wrap="square" rtlCol="0">
            <a:spAutoFit/>
          </a:bodyPr>
          <a:lstStyle/>
          <a:p>
            <a:r>
              <a:rPr lang="en-US" sz="1400" dirty="0"/>
              <a:t>Periodontal characteristics of vascular Ehlers–Danlos syndrome (</a:t>
            </a:r>
            <a:r>
              <a:rPr lang="en-US" sz="1400" dirty="0" err="1"/>
              <a:t>vEDS</a:t>
            </a:r>
            <a:r>
              <a:rPr lang="en-US" sz="1400" dirty="0"/>
              <a:t>). Both gingival and oral mucosa appear very thin (A). Oral mucosa showed signs of spontaneous intramucosal bleeding as a likely consequence of increased fragility. Periodontal probing provoked excessive gingival bleeding (B). Assessment of gingival thinness was made by measuring levels of translucency on a scaled probe (C). Papyraceous aspect of the gingival tissue under periodontal probe pressure and decreased stippling (D). Comparison of gingival thinness (E) and gingival bleeding on probing (F) in patients with </a:t>
            </a:r>
            <a:r>
              <a:rPr lang="en-US" sz="1400" dirty="0" err="1"/>
              <a:t>vEDS</a:t>
            </a:r>
            <a:r>
              <a:rPr lang="en-US" sz="1400" dirty="0"/>
              <a:t> and healthy controls. ****p&lt;0.001</a:t>
            </a:r>
            <a:endParaRPr lang="sk-SK" sz="1400" dirty="0"/>
          </a:p>
        </p:txBody>
      </p:sp>
      <p:sp>
        <p:nvSpPr>
          <p:cNvPr id="7" name="BlokTextu 6">
            <a:extLst>
              <a:ext uri="{FF2B5EF4-FFF2-40B4-BE49-F238E27FC236}">
                <a16:creationId xmlns:a16="http://schemas.microsoft.com/office/drawing/2014/main" id="{241BD588-8DEF-4FA4-FB34-82D020CFFF36}"/>
              </a:ext>
            </a:extLst>
          </p:cNvPr>
          <p:cNvSpPr txBox="1"/>
          <p:nvPr/>
        </p:nvSpPr>
        <p:spPr>
          <a:xfrm>
            <a:off x="221381" y="4206238"/>
            <a:ext cx="3932237" cy="461665"/>
          </a:xfrm>
          <a:prstGeom prst="rect">
            <a:avLst/>
          </a:prstGeom>
          <a:noFill/>
        </p:spPr>
        <p:txBody>
          <a:bodyPr wrap="square" rtlCol="0">
            <a:spAutoFit/>
          </a:bodyPr>
          <a:lstStyle/>
          <a:p>
            <a:r>
              <a:rPr lang="sk-SK" sz="800" dirty="0"/>
              <a:t>https://www.researchgate.net/publication/223973801_Oral_phenotype_and_scoring_of_vascular_Ehlers-Danlos_syndrome_a_case-control_study/figures?lo=1&amp;utm_medium=&amp;utm_campaign=</a:t>
            </a:r>
          </a:p>
        </p:txBody>
      </p:sp>
    </p:spTree>
    <p:extLst>
      <p:ext uri="{BB962C8B-B14F-4D97-AF65-F5344CB8AC3E}">
        <p14:creationId xmlns:p14="http://schemas.microsoft.com/office/powerpoint/2010/main" val="31152413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7FDF9-0D1A-C886-9DB3-707CB220301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115C97F-6B09-B0CA-13BF-3B511BA492E7}"/>
              </a:ext>
            </a:extLst>
          </p:cNvPr>
          <p:cNvSpPr>
            <a:spLocks noGrp="1"/>
          </p:cNvSpPr>
          <p:nvPr>
            <p:ph type="title"/>
          </p:nvPr>
        </p:nvSpPr>
        <p:spPr/>
        <p:txBody>
          <a:bodyPr/>
          <a:lstStyle/>
          <a:p>
            <a:r>
              <a:rPr lang="sk-SK" dirty="0" err="1"/>
              <a:t>Ehlersov</a:t>
            </a:r>
            <a:r>
              <a:rPr lang="sk-SK" dirty="0"/>
              <a:t> - </a:t>
            </a:r>
            <a:r>
              <a:rPr lang="sk-SK" dirty="0" err="1"/>
              <a:t>Danlosov</a:t>
            </a:r>
            <a:r>
              <a:rPr lang="sk-SK" dirty="0"/>
              <a:t> syndróm</a:t>
            </a:r>
          </a:p>
        </p:txBody>
      </p:sp>
      <p:sp>
        <p:nvSpPr>
          <p:cNvPr id="11" name="Zástupný objekt pre obsah 10">
            <a:extLst>
              <a:ext uri="{FF2B5EF4-FFF2-40B4-BE49-F238E27FC236}">
                <a16:creationId xmlns:a16="http://schemas.microsoft.com/office/drawing/2014/main" id="{3215658F-3C20-C838-3ACB-75B6DB793A09}"/>
              </a:ext>
            </a:extLst>
          </p:cNvPr>
          <p:cNvSpPr>
            <a:spLocks noGrp="1"/>
          </p:cNvSpPr>
          <p:nvPr>
            <p:ph idx="1"/>
          </p:nvPr>
        </p:nvSpPr>
        <p:spPr>
          <a:xfrm>
            <a:off x="838200" y="1444751"/>
            <a:ext cx="10646962" cy="5092891"/>
          </a:xfrm>
        </p:spPr>
        <p:txBody>
          <a:bodyPr>
            <a:normAutofit fontScale="85000" lnSpcReduction="20000"/>
          </a:bodyPr>
          <a:lstStyle/>
          <a:p>
            <a:r>
              <a:rPr lang="sk-SK" dirty="0"/>
              <a:t>Klasifikácia (2017):</a:t>
            </a:r>
          </a:p>
          <a:p>
            <a:endParaRPr lang="sk-SK" dirty="0"/>
          </a:p>
          <a:p>
            <a:endParaRPr lang="sk-SK" dirty="0"/>
          </a:p>
          <a:p>
            <a:endParaRPr lang="sk-SK" dirty="0"/>
          </a:p>
          <a:p>
            <a:endParaRPr lang="sk-SK" dirty="0"/>
          </a:p>
          <a:p>
            <a:endParaRPr lang="sk-SK" dirty="0"/>
          </a:p>
          <a:p>
            <a:endParaRPr lang="sk-SK" dirty="0"/>
          </a:p>
          <a:p>
            <a:endParaRPr lang="sk-SK" dirty="0"/>
          </a:p>
          <a:p>
            <a:endParaRPr lang="sk-SK" dirty="0"/>
          </a:p>
          <a:p>
            <a:endParaRPr lang="sk-SK" dirty="0"/>
          </a:p>
          <a:p>
            <a:endParaRPr lang="sk-SK" dirty="0"/>
          </a:p>
          <a:p>
            <a:endParaRPr lang="sk-SK" dirty="0"/>
          </a:p>
          <a:p>
            <a:r>
              <a:rPr lang="sk-SK" dirty="0"/>
              <a:t>13 typov (najdôležitejšie </a:t>
            </a:r>
            <a:r>
              <a:rPr lang="sk-SK" dirty="0" err="1"/>
              <a:t>cEDS</a:t>
            </a:r>
            <a:r>
              <a:rPr lang="sk-SK" dirty="0"/>
              <a:t>, </a:t>
            </a:r>
            <a:r>
              <a:rPr lang="sk-SK" dirty="0" err="1"/>
              <a:t>hEDS</a:t>
            </a:r>
            <a:r>
              <a:rPr lang="sk-SK" dirty="0"/>
              <a:t>, </a:t>
            </a:r>
            <a:r>
              <a:rPr lang="sk-SK" dirty="0" err="1"/>
              <a:t>vEDS</a:t>
            </a:r>
            <a:r>
              <a:rPr lang="sk-SK" dirty="0"/>
              <a:t>, </a:t>
            </a:r>
            <a:r>
              <a:rPr lang="sk-SK" dirty="0" err="1"/>
              <a:t>pEDS</a:t>
            </a:r>
            <a:r>
              <a:rPr lang="sk-SK" dirty="0"/>
              <a:t>)</a:t>
            </a:r>
          </a:p>
          <a:p>
            <a:endParaRPr lang="sk-SK" dirty="0"/>
          </a:p>
          <a:p>
            <a:endParaRPr lang="sk-SK" dirty="0"/>
          </a:p>
          <a:p>
            <a:endParaRPr lang="sk-SK" dirty="0"/>
          </a:p>
        </p:txBody>
      </p:sp>
      <p:pic>
        <p:nvPicPr>
          <p:cNvPr id="13" name="Zástupný objekt pre obsah 8">
            <a:extLst>
              <a:ext uri="{FF2B5EF4-FFF2-40B4-BE49-F238E27FC236}">
                <a16:creationId xmlns:a16="http://schemas.microsoft.com/office/drawing/2014/main" id="{C5799B9A-B069-1EA2-2FB3-96DCB8D90C73}"/>
              </a:ext>
            </a:extLst>
          </p:cNvPr>
          <p:cNvPicPr>
            <a:picLocks noChangeAspect="1"/>
          </p:cNvPicPr>
          <p:nvPr/>
        </p:nvPicPr>
        <p:blipFill>
          <a:blip r:embed="rId2"/>
          <a:stretch>
            <a:fillRect/>
          </a:stretch>
        </p:blipFill>
        <p:spPr>
          <a:xfrm>
            <a:off x="838200" y="1848006"/>
            <a:ext cx="9841992" cy="4286380"/>
          </a:xfrm>
          <a:prstGeom prst="rect">
            <a:avLst/>
          </a:prstGeom>
        </p:spPr>
      </p:pic>
    </p:spTree>
    <p:extLst>
      <p:ext uri="{BB962C8B-B14F-4D97-AF65-F5344CB8AC3E}">
        <p14:creationId xmlns:p14="http://schemas.microsoft.com/office/powerpoint/2010/main" val="35910120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07B36-3BB2-8CC5-9C7A-E68C6F185FB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074DF30-E892-FC27-2126-D7419A941992}"/>
              </a:ext>
            </a:extLst>
          </p:cNvPr>
          <p:cNvSpPr>
            <a:spLocks noGrp="1"/>
          </p:cNvSpPr>
          <p:nvPr>
            <p:ph type="title"/>
          </p:nvPr>
        </p:nvSpPr>
        <p:spPr/>
        <p:txBody>
          <a:bodyPr/>
          <a:lstStyle/>
          <a:p>
            <a:r>
              <a:rPr lang="sk-SK" dirty="0" err="1"/>
              <a:t>Ehlersov</a:t>
            </a:r>
            <a:r>
              <a:rPr lang="sk-SK" dirty="0"/>
              <a:t> - </a:t>
            </a:r>
            <a:r>
              <a:rPr lang="sk-SK" dirty="0" err="1"/>
              <a:t>Danlosov</a:t>
            </a:r>
            <a:r>
              <a:rPr lang="sk-SK" dirty="0"/>
              <a:t> syndróm</a:t>
            </a:r>
          </a:p>
        </p:txBody>
      </p:sp>
      <p:sp>
        <p:nvSpPr>
          <p:cNvPr id="3" name="Zástupný objekt pre obrázok 2">
            <a:extLst>
              <a:ext uri="{FF2B5EF4-FFF2-40B4-BE49-F238E27FC236}">
                <a16:creationId xmlns:a16="http://schemas.microsoft.com/office/drawing/2014/main" id="{1F8E2830-6F35-E565-7CE3-C44418A3B3D6}"/>
              </a:ext>
            </a:extLst>
          </p:cNvPr>
          <p:cNvSpPr>
            <a:spLocks noGrp="1"/>
          </p:cNvSpPr>
          <p:nvPr>
            <p:ph type="pic" idx="1"/>
          </p:nvPr>
        </p:nvSpPr>
        <p:spPr/>
      </p:sp>
      <p:sp>
        <p:nvSpPr>
          <p:cNvPr id="4" name="Zástupný text 3">
            <a:extLst>
              <a:ext uri="{FF2B5EF4-FFF2-40B4-BE49-F238E27FC236}">
                <a16:creationId xmlns:a16="http://schemas.microsoft.com/office/drawing/2014/main" id="{5391CB24-B082-FB1B-2C4F-7C34D5F2CC0E}"/>
              </a:ext>
            </a:extLst>
          </p:cNvPr>
          <p:cNvSpPr>
            <a:spLocks noGrp="1"/>
          </p:cNvSpPr>
          <p:nvPr>
            <p:ph type="body" sz="half" idx="2"/>
          </p:nvPr>
        </p:nvSpPr>
        <p:spPr/>
        <p:txBody>
          <a:bodyPr/>
          <a:lstStyle/>
          <a:p>
            <a:pPr marL="285750" indent="-285750">
              <a:buFont typeface="Arial" panose="020B0604020202020204" pitchFamily="34" charset="0"/>
              <a:buChar char="•"/>
            </a:pPr>
            <a:r>
              <a:rPr lang="sk-SK" dirty="0"/>
              <a:t>Koža: </a:t>
            </a:r>
            <a:r>
              <a:rPr lang="sk-SK" dirty="0" err="1"/>
              <a:t>hyperelastická</a:t>
            </a:r>
            <a:r>
              <a:rPr lang="sk-SK" dirty="0"/>
              <a:t>, tenká, krehká, atrofické jazvy</a:t>
            </a:r>
          </a:p>
          <a:p>
            <a:pPr marL="285750" indent="-285750">
              <a:buFont typeface="Arial" panose="020B0604020202020204" pitchFamily="34" charset="0"/>
              <a:buChar char="•"/>
            </a:pPr>
            <a:r>
              <a:rPr lang="sk-SK" dirty="0"/>
              <a:t>• Kĺby: </a:t>
            </a:r>
            <a:r>
              <a:rPr lang="sk-SK" dirty="0" err="1"/>
              <a:t>hypermobilita</a:t>
            </a:r>
            <a:r>
              <a:rPr lang="sk-SK" dirty="0"/>
              <a:t>, luxácie, bolesť</a:t>
            </a:r>
          </a:p>
          <a:p>
            <a:pPr marL="285750" indent="-285750">
              <a:buFont typeface="Arial" panose="020B0604020202020204" pitchFamily="34" charset="0"/>
              <a:buChar char="•"/>
            </a:pPr>
            <a:r>
              <a:rPr lang="sk-SK" dirty="0"/>
              <a:t>• Cievy: </a:t>
            </a:r>
            <a:r>
              <a:rPr lang="sk-SK" dirty="0" err="1"/>
              <a:t>fragilita</a:t>
            </a:r>
            <a:r>
              <a:rPr lang="sk-SK" dirty="0"/>
              <a:t>, riziko ruptúry (vaskulárny typ)</a:t>
            </a:r>
          </a:p>
          <a:p>
            <a:pPr marL="285750" indent="-285750">
              <a:buFont typeface="Arial" panose="020B0604020202020204" pitchFamily="34" charset="0"/>
              <a:buChar char="•"/>
            </a:pPr>
            <a:r>
              <a:rPr lang="sk-SK" dirty="0"/>
              <a:t>• Iné: modriny, </a:t>
            </a:r>
            <a:r>
              <a:rPr lang="sk-SK" dirty="0" err="1"/>
              <a:t>skolióza</a:t>
            </a:r>
            <a:r>
              <a:rPr lang="sk-SK" dirty="0"/>
              <a:t>, svalová slabosť</a:t>
            </a:r>
          </a:p>
          <a:p>
            <a:pPr marL="285750" indent="-285750">
              <a:buFont typeface="Arial" panose="020B0604020202020204" pitchFamily="34" charset="0"/>
              <a:buChar char="•"/>
            </a:pPr>
            <a:endParaRPr lang="sk-SK" dirty="0"/>
          </a:p>
        </p:txBody>
      </p:sp>
      <p:pic>
        <p:nvPicPr>
          <p:cNvPr id="5" name="Obrázok 4">
            <a:extLst>
              <a:ext uri="{FF2B5EF4-FFF2-40B4-BE49-F238E27FC236}">
                <a16:creationId xmlns:a16="http://schemas.microsoft.com/office/drawing/2014/main" id="{88E5ABDF-04F7-273D-FD6C-F48E789A0675}"/>
              </a:ext>
            </a:extLst>
          </p:cNvPr>
          <p:cNvPicPr>
            <a:picLocks noChangeAspect="1"/>
          </p:cNvPicPr>
          <p:nvPr/>
        </p:nvPicPr>
        <p:blipFill>
          <a:blip r:embed="rId2"/>
          <a:stretch>
            <a:fillRect/>
          </a:stretch>
        </p:blipFill>
        <p:spPr>
          <a:xfrm>
            <a:off x="5391350" y="28875"/>
            <a:ext cx="6426200" cy="4626864"/>
          </a:xfrm>
          <a:prstGeom prst="rect">
            <a:avLst/>
          </a:prstGeom>
        </p:spPr>
      </p:pic>
      <p:sp>
        <p:nvSpPr>
          <p:cNvPr id="6" name="BlokTextu 5">
            <a:extLst>
              <a:ext uri="{FF2B5EF4-FFF2-40B4-BE49-F238E27FC236}">
                <a16:creationId xmlns:a16="http://schemas.microsoft.com/office/drawing/2014/main" id="{49A3B4FB-EA37-4CBA-C970-6967A6B1B4DF}"/>
              </a:ext>
            </a:extLst>
          </p:cNvPr>
          <p:cNvSpPr txBox="1"/>
          <p:nvPr/>
        </p:nvSpPr>
        <p:spPr>
          <a:xfrm>
            <a:off x="4974336" y="4937760"/>
            <a:ext cx="6839712" cy="1754326"/>
          </a:xfrm>
          <a:prstGeom prst="rect">
            <a:avLst/>
          </a:prstGeom>
          <a:noFill/>
        </p:spPr>
        <p:txBody>
          <a:bodyPr wrap="square" rtlCol="0">
            <a:spAutoFit/>
          </a:bodyPr>
          <a:lstStyle/>
          <a:p>
            <a:r>
              <a:rPr lang="en-US"/>
              <a:t>Oral features. a Intraoral radiograph of individual B:IV-10 at age 32 years. Notice severe periodontal bone loss in the lower jaw, especially teeth no. 44, 45, and 34, 35. b Intraoral photographs at age 34 years. Teeth no. 34 to 36 have been lost. Severe gingival recession (exposed tooth roots) and lack of attached gingiva with mucosa extending to the gingival margins is specific for periodontal EDS</a:t>
            </a:r>
            <a:endParaRPr lang="sk-SK" dirty="0"/>
          </a:p>
        </p:txBody>
      </p:sp>
      <p:sp>
        <p:nvSpPr>
          <p:cNvPr id="7" name="BlokTextu 6">
            <a:extLst>
              <a:ext uri="{FF2B5EF4-FFF2-40B4-BE49-F238E27FC236}">
                <a16:creationId xmlns:a16="http://schemas.microsoft.com/office/drawing/2014/main" id="{3080D80F-EEB3-C58F-2676-4B1A26C05BDE}"/>
              </a:ext>
            </a:extLst>
          </p:cNvPr>
          <p:cNvSpPr txBox="1"/>
          <p:nvPr/>
        </p:nvSpPr>
        <p:spPr>
          <a:xfrm>
            <a:off x="694944" y="5577840"/>
            <a:ext cx="4077081" cy="584775"/>
          </a:xfrm>
          <a:prstGeom prst="rect">
            <a:avLst/>
          </a:prstGeom>
          <a:noFill/>
        </p:spPr>
        <p:txBody>
          <a:bodyPr wrap="square" rtlCol="0">
            <a:spAutoFit/>
          </a:bodyPr>
          <a:lstStyle/>
          <a:p>
            <a:r>
              <a:rPr lang="sk-SK" sz="1600" dirty="0"/>
              <a:t>https://link.springer.com/article/10.1007/s10048-018-0560-x?utm_source=chatgpt.com</a:t>
            </a:r>
          </a:p>
        </p:txBody>
      </p:sp>
    </p:spTree>
    <p:extLst>
      <p:ext uri="{BB962C8B-B14F-4D97-AF65-F5344CB8AC3E}">
        <p14:creationId xmlns:p14="http://schemas.microsoft.com/office/powerpoint/2010/main" val="18407168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ED10B-FF05-06F5-04FB-EECFD5A895B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9D1824D-023C-7892-8F0F-86BCB1E97290}"/>
              </a:ext>
            </a:extLst>
          </p:cNvPr>
          <p:cNvSpPr>
            <a:spLocks noGrp="1"/>
          </p:cNvSpPr>
          <p:nvPr>
            <p:ph type="title"/>
          </p:nvPr>
        </p:nvSpPr>
        <p:spPr>
          <a:xfrm>
            <a:off x="839788" y="457200"/>
            <a:ext cx="3932237" cy="1008062"/>
          </a:xfrm>
        </p:spPr>
        <p:txBody>
          <a:bodyPr/>
          <a:lstStyle/>
          <a:p>
            <a:r>
              <a:rPr lang="sk-SK" dirty="0" err="1"/>
              <a:t>Ehlersov</a:t>
            </a:r>
            <a:r>
              <a:rPr lang="sk-SK" dirty="0"/>
              <a:t> - </a:t>
            </a:r>
            <a:r>
              <a:rPr lang="sk-SK" dirty="0" err="1"/>
              <a:t>Danlosov</a:t>
            </a:r>
            <a:r>
              <a:rPr lang="sk-SK" dirty="0"/>
              <a:t> syndróm</a:t>
            </a:r>
          </a:p>
        </p:txBody>
      </p:sp>
      <p:sp>
        <p:nvSpPr>
          <p:cNvPr id="3" name="Zástupný objekt pre obrázok 2">
            <a:extLst>
              <a:ext uri="{FF2B5EF4-FFF2-40B4-BE49-F238E27FC236}">
                <a16:creationId xmlns:a16="http://schemas.microsoft.com/office/drawing/2014/main" id="{9117B5BE-640C-C006-4801-EC4D52E4EE9F}"/>
              </a:ext>
            </a:extLst>
          </p:cNvPr>
          <p:cNvSpPr>
            <a:spLocks noGrp="1"/>
          </p:cNvSpPr>
          <p:nvPr>
            <p:ph type="pic" idx="1"/>
          </p:nvPr>
        </p:nvSpPr>
        <p:spPr/>
      </p:sp>
      <p:sp>
        <p:nvSpPr>
          <p:cNvPr id="4" name="Zástupný text 3">
            <a:extLst>
              <a:ext uri="{FF2B5EF4-FFF2-40B4-BE49-F238E27FC236}">
                <a16:creationId xmlns:a16="http://schemas.microsoft.com/office/drawing/2014/main" id="{29D2442D-F5A3-05AC-29E6-1D75E247F5D5}"/>
              </a:ext>
            </a:extLst>
          </p:cNvPr>
          <p:cNvSpPr>
            <a:spLocks noGrp="1"/>
          </p:cNvSpPr>
          <p:nvPr>
            <p:ph type="body" sz="half" idx="2"/>
          </p:nvPr>
        </p:nvSpPr>
        <p:spPr>
          <a:xfrm>
            <a:off x="839788" y="1435608"/>
            <a:ext cx="3932237" cy="3811588"/>
          </a:xfrm>
        </p:spPr>
        <p:txBody>
          <a:bodyPr/>
          <a:lstStyle/>
          <a:p>
            <a:pPr marL="285750" indent="-285750">
              <a:buFont typeface="Arial" panose="020B0604020202020204" pitchFamily="34" charset="0"/>
              <a:buChar char="•"/>
            </a:pPr>
            <a:r>
              <a:rPr lang="sk-SK" dirty="0"/>
              <a:t>Orálna sliznica: fragilná, ľahko krvácajúca, hojenie predĺžené</a:t>
            </a:r>
          </a:p>
          <a:p>
            <a:pPr marL="285750" indent="-285750">
              <a:buFont typeface="Arial" panose="020B0604020202020204" pitchFamily="34" charset="0"/>
              <a:buChar char="•"/>
            </a:pPr>
            <a:r>
              <a:rPr lang="sk-SK" dirty="0"/>
              <a:t>• </a:t>
            </a:r>
            <a:r>
              <a:rPr lang="sk-SK" dirty="0" err="1"/>
              <a:t>Periodontium</a:t>
            </a:r>
            <a:r>
              <a:rPr lang="sk-SK" dirty="0"/>
              <a:t>:</a:t>
            </a:r>
          </a:p>
          <a:p>
            <a:pPr marL="285750" indent="-285750">
              <a:buFont typeface="Arial" panose="020B0604020202020204" pitchFamily="34" charset="0"/>
              <a:buChar char="•"/>
            </a:pPr>
            <a:r>
              <a:rPr lang="sk-SK" dirty="0"/>
              <a:t>   - agresívna </a:t>
            </a:r>
            <a:r>
              <a:rPr lang="sk-SK" dirty="0" err="1"/>
              <a:t>periodontitída</a:t>
            </a:r>
            <a:r>
              <a:rPr lang="sk-SK" dirty="0"/>
              <a:t> (</a:t>
            </a:r>
            <a:r>
              <a:rPr lang="sk-SK" dirty="0" err="1"/>
              <a:t>pEDS</a:t>
            </a:r>
            <a:r>
              <a:rPr lang="sk-SK" dirty="0"/>
              <a:t>)</a:t>
            </a:r>
          </a:p>
          <a:p>
            <a:pPr marL="285750" indent="-285750">
              <a:buFont typeface="Arial" panose="020B0604020202020204" pitchFamily="34" charset="0"/>
              <a:buChar char="•"/>
            </a:pPr>
            <a:r>
              <a:rPr lang="sk-SK" dirty="0"/>
              <a:t>   - strata alveolárnej kosti</a:t>
            </a:r>
          </a:p>
          <a:p>
            <a:pPr marL="285750" indent="-285750">
              <a:buFont typeface="Arial" panose="020B0604020202020204" pitchFamily="34" charset="0"/>
              <a:buChar char="•"/>
            </a:pPr>
            <a:r>
              <a:rPr lang="sk-SK" dirty="0"/>
              <a:t>• Zuby:</a:t>
            </a:r>
          </a:p>
          <a:p>
            <a:pPr marL="285750" indent="-285750">
              <a:buFont typeface="Arial" panose="020B0604020202020204" pitchFamily="34" charset="0"/>
              <a:buChar char="•"/>
            </a:pPr>
            <a:r>
              <a:rPr lang="sk-SK" dirty="0"/>
              <a:t>   - abnormálna morfológia korún a koreňov</a:t>
            </a:r>
          </a:p>
          <a:p>
            <a:pPr marL="285750" indent="-285750">
              <a:buFont typeface="Arial" panose="020B0604020202020204" pitchFamily="34" charset="0"/>
              <a:buChar char="•"/>
            </a:pPr>
            <a:r>
              <a:rPr lang="sk-SK" dirty="0"/>
              <a:t>   - riziko </a:t>
            </a:r>
            <a:r>
              <a:rPr lang="sk-SK" dirty="0" err="1"/>
              <a:t>mikrodontie</a:t>
            </a:r>
            <a:r>
              <a:rPr lang="sk-SK" dirty="0"/>
              <a:t>, nadpočetných zubov</a:t>
            </a:r>
          </a:p>
          <a:p>
            <a:pPr marL="285750" indent="-285750">
              <a:buFont typeface="Arial" panose="020B0604020202020204" pitchFamily="34" charset="0"/>
              <a:buChar char="•"/>
            </a:pPr>
            <a:r>
              <a:rPr lang="sk-SK" dirty="0"/>
              <a:t>• Ďalšie prejavy: hematómy, </a:t>
            </a:r>
            <a:r>
              <a:rPr lang="sk-SK" dirty="0" err="1"/>
              <a:t>ulcerácie</a:t>
            </a:r>
            <a:endParaRPr lang="sk-SK" dirty="0"/>
          </a:p>
          <a:p>
            <a:pPr marL="285750" indent="-285750">
              <a:buFont typeface="Arial" panose="020B0604020202020204" pitchFamily="34" charset="0"/>
              <a:buChar char="•"/>
            </a:pPr>
            <a:endParaRPr lang="sk-SK" dirty="0"/>
          </a:p>
        </p:txBody>
      </p:sp>
      <p:pic>
        <p:nvPicPr>
          <p:cNvPr id="5" name="Obrázok 4">
            <a:extLst>
              <a:ext uri="{FF2B5EF4-FFF2-40B4-BE49-F238E27FC236}">
                <a16:creationId xmlns:a16="http://schemas.microsoft.com/office/drawing/2014/main" id="{7986EFED-8482-7B50-F4B5-4874843842E3}"/>
              </a:ext>
            </a:extLst>
          </p:cNvPr>
          <p:cNvPicPr>
            <a:picLocks noChangeAspect="1"/>
          </p:cNvPicPr>
          <p:nvPr/>
        </p:nvPicPr>
        <p:blipFill>
          <a:blip r:embed="rId2"/>
          <a:stretch>
            <a:fillRect/>
          </a:stretch>
        </p:blipFill>
        <p:spPr>
          <a:xfrm>
            <a:off x="4772025" y="0"/>
            <a:ext cx="7393270" cy="5392738"/>
          </a:xfrm>
          <a:prstGeom prst="rect">
            <a:avLst/>
          </a:prstGeom>
        </p:spPr>
      </p:pic>
      <p:sp>
        <p:nvSpPr>
          <p:cNvPr id="6" name="BlokTextu 5">
            <a:extLst>
              <a:ext uri="{FF2B5EF4-FFF2-40B4-BE49-F238E27FC236}">
                <a16:creationId xmlns:a16="http://schemas.microsoft.com/office/drawing/2014/main" id="{B69C4028-3D42-8CC7-B557-76891FACD428}"/>
              </a:ext>
            </a:extLst>
          </p:cNvPr>
          <p:cNvSpPr txBox="1"/>
          <p:nvPr/>
        </p:nvSpPr>
        <p:spPr>
          <a:xfrm>
            <a:off x="327259" y="5454639"/>
            <a:ext cx="11614805" cy="1384995"/>
          </a:xfrm>
          <a:prstGeom prst="rect">
            <a:avLst/>
          </a:prstGeom>
          <a:noFill/>
        </p:spPr>
        <p:txBody>
          <a:bodyPr wrap="square" rtlCol="0">
            <a:spAutoFit/>
          </a:bodyPr>
          <a:lstStyle/>
          <a:p>
            <a:r>
              <a:rPr lang="en-US" sz="1200" dirty="0"/>
              <a:t>Oral Features of Periodontal EDS (A) Gingival tissues of a non-affected control child (1:V-1). The gingiva is subdivided into the non-attached free gingival margin (FG), the attached gingiva (AG), and the interdental papilla (IP). The gingival epithelium is keratinized and performs a protective function during mastication. The attached gingiva is tightly bound to the </a:t>
            </a:r>
            <a:r>
              <a:rPr lang="en-US" sz="1200" dirty="0" err="1"/>
              <a:t>periostum</a:t>
            </a:r>
            <a:r>
              <a:rPr lang="en-US" sz="1200" dirty="0"/>
              <a:t> via collagen structures. The border between attached gingiva and alveolar mucosa (AM) is the mucogingival junction (MGJ). The oral mucosal epithelium is non-keratinized and only loosely connected to the </a:t>
            </a:r>
            <a:r>
              <a:rPr lang="en-US" sz="1200" dirty="0" err="1"/>
              <a:t>periostum</a:t>
            </a:r>
            <a:r>
              <a:rPr lang="en-US" sz="1200" dirty="0"/>
              <a:t>; therefore, it is more fragile. (B and C) Gingival tissues of an affected child (1:V-2) (B) and of an affected adult (1:IV-1) (C). The attached gingiva is missing; the oral mucosa extends to the free gingival margin and the interdental papillae. (D) Dental radiograph of a non-affected individual (1:IV-4). The alveolar crest is the most cervical rim of the alveolar bone (arrow); in health, it is located approximately 1 mm apical to the </a:t>
            </a:r>
            <a:r>
              <a:rPr lang="en-US" sz="1200" dirty="0" err="1"/>
              <a:t>cemento</a:t>
            </a:r>
            <a:r>
              <a:rPr lang="en-US" sz="1200" dirty="0"/>
              <a:t>-enamel junction (border between dental crown and root). (E) Dental radiograph of an affected individual 1:IV-2, aged 24 years. Notice periodontal bone loss (BL) in the lower jaw. The alveolar crest is now located more apically.</a:t>
            </a:r>
            <a:endParaRPr lang="sk-SK" sz="1200" dirty="0"/>
          </a:p>
        </p:txBody>
      </p:sp>
      <p:sp>
        <p:nvSpPr>
          <p:cNvPr id="7" name="BlokTextu 6">
            <a:extLst>
              <a:ext uri="{FF2B5EF4-FFF2-40B4-BE49-F238E27FC236}">
                <a16:creationId xmlns:a16="http://schemas.microsoft.com/office/drawing/2014/main" id="{6AF106C3-2DC8-584C-62F8-021E8173D440}"/>
              </a:ext>
            </a:extLst>
          </p:cNvPr>
          <p:cNvSpPr txBox="1"/>
          <p:nvPr/>
        </p:nvSpPr>
        <p:spPr>
          <a:xfrm>
            <a:off x="327259" y="4857869"/>
            <a:ext cx="4269253" cy="507831"/>
          </a:xfrm>
          <a:prstGeom prst="rect">
            <a:avLst/>
          </a:prstGeom>
          <a:noFill/>
        </p:spPr>
        <p:txBody>
          <a:bodyPr wrap="square" rtlCol="0">
            <a:spAutoFit/>
          </a:bodyPr>
          <a:lstStyle/>
          <a:p>
            <a:r>
              <a:rPr lang="sk-SK" sz="900" dirty="0"/>
              <a:t>https://www.researchgate.net/publication/309199758_Periodontal_Ehlers-Danlos_Syndrome_Is_Caused_by_Mutations_in_C1R_and_C1S_which_Encode_Subcomponents_C1r_and_C1s_of_Complement/figures?lo=1&amp;utm_medium=&amp;utm_campaign=</a:t>
            </a:r>
          </a:p>
        </p:txBody>
      </p:sp>
    </p:spTree>
    <p:extLst>
      <p:ext uri="{BB962C8B-B14F-4D97-AF65-F5344CB8AC3E}">
        <p14:creationId xmlns:p14="http://schemas.microsoft.com/office/powerpoint/2010/main" val="2567049220"/>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1044</TotalTime>
  <Words>5534</Words>
  <Application>Microsoft Office PowerPoint</Application>
  <PresentationFormat>Širokouhlá</PresentationFormat>
  <Paragraphs>724</Paragraphs>
  <Slides>94</Slides>
  <Notes>0</Notes>
  <HiddenSlides>0</HiddenSlides>
  <MMClips>0</MMClips>
  <ScaleCrop>false</ScaleCrop>
  <HeadingPairs>
    <vt:vector size="6" baseType="variant">
      <vt:variant>
        <vt:lpstr>Použité písma</vt:lpstr>
      </vt:variant>
      <vt:variant>
        <vt:i4>9</vt:i4>
      </vt:variant>
      <vt:variant>
        <vt:lpstr>Motív</vt:lpstr>
      </vt:variant>
      <vt:variant>
        <vt:i4>1</vt:i4>
      </vt:variant>
      <vt:variant>
        <vt:lpstr>Nadpisy snímok</vt:lpstr>
      </vt:variant>
      <vt:variant>
        <vt:i4>94</vt:i4>
      </vt:variant>
    </vt:vector>
  </HeadingPairs>
  <TitlesOfParts>
    <vt:vector size="104" baseType="lpstr">
      <vt:lpstr>-apple-system</vt:lpstr>
      <vt:lpstr>Arial</vt:lpstr>
      <vt:lpstr>Calibri</vt:lpstr>
      <vt:lpstr>Calibri Light</vt:lpstr>
      <vt:lpstr>Comic Sans MS</vt:lpstr>
      <vt:lpstr>Symbol</vt:lpstr>
      <vt:lpstr>Tahoma</vt:lpstr>
      <vt:lpstr>Times New Roman</vt:lpstr>
      <vt:lpstr>Wingdings</vt:lpstr>
      <vt:lpstr>Motív Office</vt:lpstr>
      <vt:lpstr>Zubný kaz, parodontitída Vrodené defekty mäkkých a tvrdých tkanív ÚD</vt:lpstr>
      <vt:lpstr>GIT diseases</vt:lpstr>
      <vt:lpstr>Oral cavity</vt:lpstr>
      <vt:lpstr>Oral cavity</vt:lpstr>
      <vt:lpstr>Dental caries</vt:lpstr>
      <vt:lpstr>Zubný kaz</vt:lpstr>
      <vt:lpstr>Prezentácia programu PowerPoint</vt:lpstr>
      <vt:lpstr>Zubný kaz - etiopatogenéza</vt:lpstr>
      <vt:lpstr>Prezentácia programu PowerPoint</vt:lpstr>
      <vt:lpstr>Zubný kaz - príznaky</vt:lpstr>
      <vt:lpstr>Zubný kaz – klasifikácia podľa lokalizácie</vt:lpstr>
      <vt:lpstr>Zubný kaz – klasifikácia podľa závažnosti</vt:lpstr>
      <vt:lpstr>Zubný kaz</vt:lpstr>
      <vt:lpstr>Parodontitída</vt:lpstr>
      <vt:lpstr>Parodontitída - etiopatogenéza</vt:lpstr>
      <vt:lpstr>Parodontitída –  klinické príznaky</vt:lpstr>
      <vt:lpstr>Klasifikácia (2023 – AAP/EFP)</vt:lpstr>
      <vt:lpstr>Staging</vt:lpstr>
      <vt:lpstr>Grading</vt:lpstr>
      <vt:lpstr>Parodontitída</vt:lpstr>
      <vt:lpstr>Periodontitis </vt:lpstr>
      <vt:lpstr>Disorders of odontogenesis</vt:lpstr>
      <vt:lpstr>Teeth development</vt:lpstr>
      <vt:lpstr>Teeth development</vt:lpstr>
      <vt:lpstr>Prezentácia programu PowerPoint</vt:lpstr>
      <vt:lpstr>Teeth development</vt:lpstr>
      <vt:lpstr>Teeth development</vt:lpstr>
      <vt:lpstr>Teeth development</vt:lpstr>
      <vt:lpstr>Teeth development</vt:lpstr>
      <vt:lpstr>Disorders of tooth development and eruption</vt:lpstr>
      <vt:lpstr>Hyperdontia</vt:lpstr>
      <vt:lpstr>Disorders of tooth development and eruption</vt:lpstr>
      <vt:lpstr>Abnormality veľkosti a tvaru</vt:lpstr>
      <vt:lpstr>Prezentácia programu PowerPoint</vt:lpstr>
      <vt:lpstr>Abnormality veľkosti a tvaru</vt:lpstr>
      <vt:lpstr>Prezentácia programu PowerPoint</vt:lpstr>
      <vt:lpstr>Prezentácia programu PowerPoint</vt:lpstr>
      <vt:lpstr>Disorders of tooth development and eruption</vt:lpstr>
      <vt:lpstr>Amelogenesis imperfecta</vt:lpstr>
      <vt:lpstr>Amelogenesis imperfecta</vt:lpstr>
      <vt:lpstr>Genetika subtypov</vt:lpstr>
      <vt:lpstr>Genetika subtypov </vt:lpstr>
      <vt:lpstr>Amelogenesis imperfecta</vt:lpstr>
      <vt:lpstr>Prezentácia programu PowerPoint</vt:lpstr>
      <vt:lpstr>Dentinogenesis imperfecta</vt:lpstr>
      <vt:lpstr>Dentinogenesis imperfecta</vt:lpstr>
      <vt:lpstr>Dentinogenesis imperfecta</vt:lpstr>
      <vt:lpstr>Dentinogenesis imperfecta</vt:lpstr>
      <vt:lpstr>Disorders of tooth development and eruption</vt:lpstr>
      <vt:lpstr>Disorders of tooth development and eruption</vt:lpstr>
      <vt:lpstr>Ústna dutina a jazyk</vt:lpstr>
      <vt:lpstr>Ústna dutina a jazyk</vt:lpstr>
      <vt:lpstr>Ústna dutina a jazyk</vt:lpstr>
      <vt:lpstr>Ústna dutina a jazyk</vt:lpstr>
      <vt:lpstr>Ústna dutina a jazyk</vt:lpstr>
      <vt:lpstr>Ústna dutina a jazyk</vt:lpstr>
      <vt:lpstr>Ústna dutina a jazyk</vt:lpstr>
      <vt:lpstr>Zmeny pier</vt:lpstr>
      <vt:lpstr>Zmeny pier</vt:lpstr>
      <vt:lpstr>Ústna dutina a jazyk</vt:lpstr>
      <vt:lpstr>Sliznica DÚ, podnebné oblúky a mandle</vt:lpstr>
      <vt:lpstr>Ústna dutina a jazyk</vt:lpstr>
      <vt:lpstr>Zuby, skelet DÚ a ďasná</vt:lpstr>
      <vt:lpstr>Prezentácia programu PowerPoint</vt:lpstr>
      <vt:lpstr>Zuby</vt:lpstr>
      <vt:lpstr>Gingíva</vt:lpstr>
      <vt:lpstr>Ústna dutina a jazyk</vt:lpstr>
      <vt:lpstr>Jazyk-povrch</vt:lpstr>
      <vt:lpstr>Jazyk-povrch</vt:lpstr>
      <vt:lpstr>Jazyk-veľkosť</vt:lpstr>
      <vt:lpstr>Mikroglosia</vt:lpstr>
      <vt:lpstr>Ankyloglosia</vt:lpstr>
      <vt:lpstr>Ústna dutina a jazyk</vt:lpstr>
      <vt:lpstr>Poruchy sekrécie slin</vt:lpstr>
      <vt:lpstr>Prezentácia programu PowerPoint</vt:lpstr>
      <vt:lpstr>Prezentácia programu PowerPoint</vt:lpstr>
      <vt:lpstr>Prognácia</vt:lpstr>
      <vt:lpstr>Prognácia</vt:lpstr>
      <vt:lpstr>Prognácia</vt:lpstr>
      <vt:lpstr>Prognácia</vt:lpstr>
      <vt:lpstr>Retrognácia</vt:lpstr>
      <vt:lpstr>Retrognácia</vt:lpstr>
      <vt:lpstr>Retrognácia</vt:lpstr>
      <vt:lpstr>Retrognácia</vt:lpstr>
      <vt:lpstr>Osteogenesis imperfecta</vt:lpstr>
      <vt:lpstr>Osteogenesis imperfecta</vt:lpstr>
      <vt:lpstr>Osteogenesis imperfecta</vt:lpstr>
      <vt:lpstr>Osteogenesis imperfecta</vt:lpstr>
      <vt:lpstr>Osteogenesis imperfecta</vt:lpstr>
      <vt:lpstr>Ehlersov - Danlosov syndróm</vt:lpstr>
      <vt:lpstr>Ehlersov - Danlosov syndróm</vt:lpstr>
      <vt:lpstr>Ehlersov - Danlosov syndróm</vt:lpstr>
      <vt:lpstr>Ehlersov - Danlosov syndróm</vt:lpstr>
      <vt:lpstr>Ehlersov - Danlosov syndróm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Jarka</dc:creator>
  <cp:lastModifiedBy>Jarka</cp:lastModifiedBy>
  <cp:revision>46</cp:revision>
  <dcterms:created xsi:type="dcterms:W3CDTF">2025-08-15T09:14:37Z</dcterms:created>
  <dcterms:modified xsi:type="dcterms:W3CDTF">2025-09-08T08:04:19Z</dcterms:modified>
</cp:coreProperties>
</file>