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62" r:id="rId4"/>
    <p:sldId id="258" r:id="rId5"/>
    <p:sldId id="259" r:id="rId6"/>
    <p:sldId id="304" r:id="rId7"/>
    <p:sldId id="305" r:id="rId8"/>
    <p:sldId id="260" r:id="rId9"/>
    <p:sldId id="306" r:id="rId10"/>
    <p:sldId id="263" r:id="rId11"/>
    <p:sldId id="261" r:id="rId12"/>
    <p:sldId id="264" r:id="rId13"/>
    <p:sldId id="265" r:id="rId14"/>
    <p:sldId id="293" r:id="rId15"/>
    <p:sldId id="266" r:id="rId16"/>
    <p:sldId id="273" r:id="rId17"/>
    <p:sldId id="313" r:id="rId18"/>
    <p:sldId id="294" r:id="rId19"/>
    <p:sldId id="307" r:id="rId20"/>
    <p:sldId id="308" r:id="rId21"/>
    <p:sldId id="295" r:id="rId22"/>
    <p:sldId id="276" r:id="rId23"/>
    <p:sldId id="314" r:id="rId24"/>
    <p:sldId id="309" r:id="rId25"/>
    <p:sldId id="277" r:id="rId26"/>
    <p:sldId id="312" r:id="rId27"/>
    <p:sldId id="310" r:id="rId28"/>
    <p:sldId id="298" r:id="rId29"/>
    <p:sldId id="311" r:id="rId30"/>
    <p:sldId id="279" r:id="rId31"/>
    <p:sldId id="317" r:id="rId32"/>
    <p:sldId id="280" r:id="rId33"/>
    <p:sldId id="267" r:id="rId34"/>
    <p:sldId id="290" r:id="rId35"/>
    <p:sldId id="272" r:id="rId36"/>
    <p:sldId id="301" r:id="rId37"/>
    <p:sldId id="281" r:id="rId38"/>
    <p:sldId id="318" r:id="rId39"/>
    <p:sldId id="282" r:id="rId40"/>
    <p:sldId id="321" r:id="rId41"/>
    <p:sldId id="322" r:id="rId42"/>
    <p:sldId id="296" r:id="rId43"/>
    <p:sldId id="283" r:id="rId44"/>
    <p:sldId id="297" r:id="rId45"/>
    <p:sldId id="325" r:id="rId46"/>
    <p:sldId id="342" r:id="rId47"/>
    <p:sldId id="343" r:id="rId48"/>
    <p:sldId id="268" r:id="rId49"/>
    <p:sldId id="291" r:id="rId50"/>
    <p:sldId id="302" r:id="rId51"/>
    <p:sldId id="300" r:id="rId52"/>
    <p:sldId id="284" r:id="rId53"/>
    <p:sldId id="344" r:id="rId54"/>
    <p:sldId id="337" r:id="rId55"/>
    <p:sldId id="338" r:id="rId56"/>
    <p:sldId id="271" r:id="rId57"/>
    <p:sldId id="340" r:id="rId58"/>
    <p:sldId id="341" r:id="rId59"/>
    <p:sldId id="269" r:id="rId60"/>
    <p:sldId id="285" r:id="rId61"/>
    <p:sldId id="303" r:id="rId62"/>
    <p:sldId id="270" r:id="rId63"/>
    <p:sldId id="286" r:id="rId64"/>
    <p:sldId id="345" r:id="rId65"/>
    <p:sldId id="292" r:id="rId66"/>
    <p:sldId id="275" r:id="rId6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F78C7-E3B1-4835-9008-D68C401872C9}" v="168" dt="2024-05-03T12:03:5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8" autoAdjust="0"/>
    <p:restoredTop sz="90929"/>
  </p:normalViewPr>
  <p:slideViewPr>
    <p:cSldViewPr>
      <p:cViewPr varScale="1">
        <p:scale>
          <a:sx n="104" d="100"/>
          <a:sy n="104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VDr. Eva Lovásová PhD." userId="b02ca332-7d2c-46be-8aa0-746ee3041d5d" providerId="ADAL" clId="{F4FF78C7-E3B1-4835-9008-D68C401872C9}"/>
    <pc:docChg chg="undo custSel addSld delSld modSld">
      <pc:chgData name="MVDr. Eva Lovásová PhD." userId="b02ca332-7d2c-46be-8aa0-746ee3041d5d" providerId="ADAL" clId="{F4FF78C7-E3B1-4835-9008-D68C401872C9}" dt="2024-05-03T12:03:54.933" v="1847"/>
      <pc:docMkLst>
        <pc:docMk/>
      </pc:docMkLst>
      <pc:sldChg chg="addSp delSp modSp mod">
        <pc:chgData name="MVDr. Eva Lovásová PhD." userId="b02ca332-7d2c-46be-8aa0-746ee3041d5d" providerId="ADAL" clId="{F4FF78C7-E3B1-4835-9008-D68C401872C9}" dt="2024-05-03T11:57:44.096" v="1813" actId="20577"/>
        <pc:sldMkLst>
          <pc:docMk/>
          <pc:sldMk cId="0" sldId="271"/>
        </pc:sldMkLst>
        <pc:spChg chg="add mod">
          <ac:chgData name="MVDr. Eva Lovásová PhD." userId="b02ca332-7d2c-46be-8aa0-746ee3041d5d" providerId="ADAL" clId="{F4FF78C7-E3B1-4835-9008-D68C401872C9}" dt="2024-05-03T11:54:59.696" v="1799" actId="6549"/>
          <ac:spMkLst>
            <pc:docMk/>
            <pc:sldMk cId="0" sldId="271"/>
            <ac:spMk id="4" creationId="{874B124D-16FA-76BE-A3E8-D270D82535F6}"/>
          </ac:spMkLst>
        </pc:spChg>
        <pc:spChg chg="mod">
          <ac:chgData name="MVDr. Eva Lovásová PhD." userId="b02ca332-7d2c-46be-8aa0-746ee3041d5d" providerId="ADAL" clId="{F4FF78C7-E3B1-4835-9008-D68C401872C9}" dt="2024-05-03T11:57:44.096" v="1813" actId="20577"/>
          <ac:spMkLst>
            <pc:docMk/>
            <pc:sldMk cId="0" sldId="271"/>
            <ac:spMk id="29699" creationId="{00000000-0000-0000-0000-000000000000}"/>
          </ac:spMkLst>
        </pc:spChg>
        <pc:picChg chg="add mod">
          <ac:chgData name="MVDr. Eva Lovásová PhD." userId="b02ca332-7d2c-46be-8aa0-746ee3041d5d" providerId="ADAL" clId="{F4FF78C7-E3B1-4835-9008-D68C401872C9}" dt="2024-05-03T11:55:09.037" v="1802" actId="1076"/>
          <ac:picMkLst>
            <pc:docMk/>
            <pc:sldMk cId="0" sldId="271"/>
            <ac:picMk id="2" creationId="{4E593C57-34CD-D3FE-AA29-6154A1381494}"/>
          </ac:picMkLst>
        </pc:picChg>
        <pc:picChg chg="add mod">
          <ac:chgData name="MVDr. Eva Lovásová PhD." userId="b02ca332-7d2c-46be-8aa0-746ee3041d5d" providerId="ADAL" clId="{F4FF78C7-E3B1-4835-9008-D68C401872C9}" dt="2024-05-03T11:54:40.106" v="1788"/>
          <ac:picMkLst>
            <pc:docMk/>
            <pc:sldMk cId="0" sldId="271"/>
            <ac:picMk id="3" creationId="{5AA9B96E-F58B-4072-194E-EE542A7B1499}"/>
          </ac:picMkLst>
        </pc:picChg>
        <pc:picChg chg="mod">
          <ac:chgData name="MVDr. Eva Lovásová PhD." userId="b02ca332-7d2c-46be-8aa0-746ee3041d5d" providerId="ADAL" clId="{F4FF78C7-E3B1-4835-9008-D68C401872C9}" dt="2024-05-03T11:54:17.077" v="1785" actId="14100"/>
          <ac:picMkLst>
            <pc:docMk/>
            <pc:sldMk cId="0" sldId="271"/>
            <ac:picMk id="29700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3T11:54:18.764" v="1786" actId="478"/>
          <ac:picMkLst>
            <pc:docMk/>
            <pc:sldMk cId="0" sldId="271"/>
            <ac:picMk id="29701" creationId="{00000000-0000-0000-0000-000000000000}"/>
          </ac:picMkLst>
        </pc:picChg>
      </pc:sldChg>
      <pc:sldChg chg="modSp mod">
        <pc:chgData name="MVDr. Eva Lovásová PhD." userId="b02ca332-7d2c-46be-8aa0-746ee3041d5d" providerId="ADAL" clId="{F4FF78C7-E3B1-4835-9008-D68C401872C9}" dt="2024-05-03T08:31:09.578" v="1094" actId="255"/>
        <pc:sldMkLst>
          <pc:docMk/>
          <pc:sldMk cId="0" sldId="272"/>
        </pc:sldMkLst>
        <pc:spChg chg="mod">
          <ac:chgData name="MVDr. Eva Lovásová PhD." userId="b02ca332-7d2c-46be-8aa0-746ee3041d5d" providerId="ADAL" clId="{F4FF78C7-E3B1-4835-9008-D68C401872C9}" dt="2024-05-03T08:28:47.997" v="1025" actId="255"/>
          <ac:spMkLst>
            <pc:docMk/>
            <pc:sldMk cId="0" sldId="272"/>
            <ac:spMk id="22530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3T08:31:09.578" v="1094" actId="255"/>
          <ac:spMkLst>
            <pc:docMk/>
            <pc:sldMk cId="0" sldId="272"/>
            <ac:spMk id="22531" creationId="{00000000-0000-0000-0000-000000000000}"/>
          </ac:spMkLst>
        </pc:spChg>
      </pc:sldChg>
      <pc:sldChg chg="modSp mod">
        <pc:chgData name="MVDr. Eva Lovásová PhD." userId="b02ca332-7d2c-46be-8aa0-746ee3041d5d" providerId="ADAL" clId="{F4FF78C7-E3B1-4835-9008-D68C401872C9}" dt="2024-05-02T08:09:17.284" v="7" actId="255"/>
        <pc:sldMkLst>
          <pc:docMk/>
          <pc:sldMk cId="0" sldId="276"/>
        </pc:sldMkLst>
        <pc:spChg chg="mod">
          <ac:chgData name="MVDr. Eva Lovásová PhD." userId="b02ca332-7d2c-46be-8aa0-746ee3041d5d" providerId="ADAL" clId="{F4FF78C7-E3B1-4835-9008-D68C401872C9}" dt="2024-05-02T08:09:17.284" v="7" actId="255"/>
          <ac:spMkLst>
            <pc:docMk/>
            <pc:sldMk cId="0" sldId="276"/>
            <ac:spMk id="16386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08:56.525" v="1" actId="21"/>
          <ac:spMkLst>
            <pc:docMk/>
            <pc:sldMk cId="0" sldId="276"/>
            <ac:spMk id="16387" creationId="{00000000-0000-0000-0000-000000000000}"/>
          </ac:spMkLst>
        </pc:spChg>
      </pc:sldChg>
      <pc:sldChg chg="modSp mod">
        <pc:chgData name="MVDr. Eva Lovásová PhD." userId="b02ca332-7d2c-46be-8aa0-746ee3041d5d" providerId="ADAL" clId="{F4FF78C7-E3B1-4835-9008-D68C401872C9}" dt="2024-05-02T08:18:41.250" v="329" actId="6549"/>
        <pc:sldMkLst>
          <pc:docMk/>
          <pc:sldMk cId="0" sldId="277"/>
        </pc:sldMkLst>
        <pc:spChg chg="mod">
          <ac:chgData name="MVDr. Eva Lovásová PhD." userId="b02ca332-7d2c-46be-8aa0-746ee3041d5d" providerId="ADAL" clId="{F4FF78C7-E3B1-4835-9008-D68C401872C9}" dt="2024-05-02T08:15:09.317" v="251" actId="255"/>
          <ac:spMkLst>
            <pc:docMk/>
            <pc:sldMk cId="0" sldId="277"/>
            <ac:spMk id="17410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18:41.250" v="329" actId="6549"/>
          <ac:spMkLst>
            <pc:docMk/>
            <pc:sldMk cId="0" sldId="277"/>
            <ac:spMk id="17411" creationId="{00000000-0000-0000-0000-000000000000}"/>
          </ac:spMkLst>
        </pc:spChg>
      </pc:sldChg>
      <pc:sldChg chg="addSp delSp modSp mod">
        <pc:chgData name="MVDr. Eva Lovásová PhD." userId="b02ca332-7d2c-46be-8aa0-746ee3041d5d" providerId="ADAL" clId="{F4FF78C7-E3B1-4835-9008-D68C401872C9}" dt="2024-05-02T08:33:23.923" v="627" actId="478"/>
        <pc:sldMkLst>
          <pc:docMk/>
          <pc:sldMk cId="0" sldId="279"/>
        </pc:sldMkLst>
        <pc:spChg chg="mod">
          <ac:chgData name="MVDr. Eva Lovásová PhD." userId="b02ca332-7d2c-46be-8aa0-746ee3041d5d" providerId="ADAL" clId="{F4FF78C7-E3B1-4835-9008-D68C401872C9}" dt="2024-05-02T08:33:05.435" v="625" actId="20577"/>
          <ac:spMkLst>
            <pc:docMk/>
            <pc:sldMk cId="0" sldId="279"/>
            <ac:spMk id="18434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32:17.501" v="612" actId="20577"/>
          <ac:spMkLst>
            <pc:docMk/>
            <pc:sldMk cId="0" sldId="279"/>
            <ac:spMk id="18435" creationId="{00000000-0000-0000-0000-000000000000}"/>
          </ac:spMkLst>
        </pc:spChg>
        <pc:picChg chg="add del mod">
          <ac:chgData name="MVDr. Eva Lovásová PhD." userId="b02ca332-7d2c-46be-8aa0-746ee3041d5d" providerId="ADAL" clId="{F4FF78C7-E3B1-4835-9008-D68C401872C9}" dt="2024-05-02T08:32:37.792" v="619" actId="478"/>
          <ac:picMkLst>
            <pc:docMk/>
            <pc:sldMk cId="0" sldId="279"/>
            <ac:picMk id="2" creationId="{0CA30EB6-B683-275B-8BF3-062290D4059D}"/>
          </ac:picMkLst>
        </pc:picChg>
        <pc:picChg chg="add mod">
          <ac:chgData name="MVDr. Eva Lovásová PhD." userId="b02ca332-7d2c-46be-8aa0-746ee3041d5d" providerId="ADAL" clId="{F4FF78C7-E3B1-4835-9008-D68C401872C9}" dt="2024-05-02T08:32:29.399" v="616" actId="14100"/>
          <ac:picMkLst>
            <pc:docMk/>
            <pc:sldMk cId="0" sldId="279"/>
            <ac:picMk id="3" creationId="{E8F48AB7-B8BD-19E8-7B78-F6ECC83BA40C}"/>
          </ac:picMkLst>
        </pc:picChg>
        <pc:picChg chg="add mod">
          <ac:chgData name="MVDr. Eva Lovásová PhD." userId="b02ca332-7d2c-46be-8aa0-746ee3041d5d" providerId="ADAL" clId="{F4FF78C7-E3B1-4835-9008-D68C401872C9}" dt="2024-05-02T08:32:40.855" v="620" actId="1076"/>
          <ac:picMkLst>
            <pc:docMk/>
            <pc:sldMk cId="0" sldId="279"/>
            <ac:picMk id="4" creationId="{595715E3-472A-7568-8435-01FF1243DCB4}"/>
          </ac:picMkLst>
        </pc:picChg>
        <pc:picChg chg="add mod">
          <ac:chgData name="MVDr. Eva Lovásová PhD." userId="b02ca332-7d2c-46be-8aa0-746ee3041d5d" providerId="ADAL" clId="{F4FF78C7-E3B1-4835-9008-D68C401872C9}" dt="2024-05-02T08:33:00.015" v="624" actId="1076"/>
          <ac:picMkLst>
            <pc:docMk/>
            <pc:sldMk cId="0" sldId="279"/>
            <ac:picMk id="5" creationId="{E71B9699-3373-666F-87DA-749B4DADDFEB}"/>
          </ac:picMkLst>
        </pc:picChg>
        <pc:picChg chg="add del mod">
          <ac:chgData name="MVDr. Eva Lovásová PhD." userId="b02ca332-7d2c-46be-8aa0-746ee3041d5d" providerId="ADAL" clId="{F4FF78C7-E3B1-4835-9008-D68C401872C9}" dt="2024-05-02T08:33:23.923" v="627" actId="478"/>
          <ac:picMkLst>
            <pc:docMk/>
            <pc:sldMk cId="0" sldId="279"/>
            <ac:picMk id="6" creationId="{5DAAFFC9-AFEF-7BED-3619-DA71D30B9453}"/>
          </ac:picMkLst>
        </pc:picChg>
        <pc:picChg chg="del mod">
          <ac:chgData name="MVDr. Eva Lovásová PhD." userId="b02ca332-7d2c-46be-8aa0-746ee3041d5d" providerId="ADAL" clId="{F4FF78C7-E3B1-4835-9008-D68C401872C9}" dt="2024-05-02T08:31:03.686" v="545" actId="478"/>
          <ac:picMkLst>
            <pc:docMk/>
            <pc:sldMk cId="0" sldId="279"/>
            <ac:picMk id="18436" creationId="{00000000-0000-0000-0000-000000000000}"/>
          </ac:picMkLst>
        </pc:picChg>
      </pc:sldChg>
      <pc:sldChg chg="addSp modSp mod">
        <pc:chgData name="MVDr. Eva Lovásová PhD." userId="b02ca332-7d2c-46be-8aa0-746ee3041d5d" providerId="ADAL" clId="{F4FF78C7-E3B1-4835-9008-D68C401872C9}" dt="2024-05-02T08:45:14.463" v="962" actId="1076"/>
        <pc:sldMkLst>
          <pc:docMk/>
          <pc:sldMk cId="0" sldId="280"/>
        </pc:sldMkLst>
        <pc:spChg chg="add mod">
          <ac:chgData name="MVDr. Eva Lovásová PhD." userId="b02ca332-7d2c-46be-8aa0-746ee3041d5d" providerId="ADAL" clId="{F4FF78C7-E3B1-4835-9008-D68C401872C9}" dt="2024-05-02T08:45:09.375" v="961" actId="14100"/>
          <ac:spMkLst>
            <pc:docMk/>
            <pc:sldMk cId="0" sldId="280"/>
            <ac:spMk id="2" creationId="{AF2809F9-C1A9-431F-9E32-AC139A5CB122}"/>
          </ac:spMkLst>
        </pc:spChg>
        <pc:spChg chg="mod">
          <ac:chgData name="MVDr. Eva Lovásová PhD." userId="b02ca332-7d2c-46be-8aa0-746ee3041d5d" providerId="ADAL" clId="{F4FF78C7-E3B1-4835-9008-D68C401872C9}" dt="2024-05-02T08:40:04.738" v="796" actId="20577"/>
          <ac:spMkLst>
            <pc:docMk/>
            <pc:sldMk cId="0" sldId="280"/>
            <ac:spMk id="19458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44:53.194" v="958" actId="179"/>
          <ac:spMkLst>
            <pc:docMk/>
            <pc:sldMk cId="0" sldId="280"/>
            <ac:spMk id="19459" creationId="{00000000-0000-0000-0000-000000000000}"/>
          </ac:spMkLst>
        </pc:spChg>
        <pc:picChg chg="mod">
          <ac:chgData name="MVDr. Eva Lovásová PhD." userId="b02ca332-7d2c-46be-8aa0-746ee3041d5d" providerId="ADAL" clId="{F4FF78C7-E3B1-4835-9008-D68C401872C9}" dt="2024-05-02T08:45:14.463" v="962" actId="1076"/>
          <ac:picMkLst>
            <pc:docMk/>
            <pc:sldMk cId="0" sldId="280"/>
            <ac:picMk id="19460" creationId="{00000000-0000-0000-0000-000000000000}"/>
          </ac:picMkLst>
        </pc:picChg>
      </pc:sldChg>
      <pc:sldChg chg="modSp mod">
        <pc:chgData name="MVDr. Eva Lovásová PhD." userId="b02ca332-7d2c-46be-8aa0-746ee3041d5d" providerId="ADAL" clId="{F4FF78C7-E3B1-4835-9008-D68C401872C9}" dt="2024-05-03T11:29:46.758" v="1171" actId="255"/>
        <pc:sldMkLst>
          <pc:docMk/>
          <pc:sldMk cId="0" sldId="281"/>
        </pc:sldMkLst>
        <pc:spChg chg="mod">
          <ac:chgData name="MVDr. Eva Lovásová PhD." userId="b02ca332-7d2c-46be-8aa0-746ee3041d5d" providerId="ADAL" clId="{F4FF78C7-E3B1-4835-9008-D68C401872C9}" dt="2024-05-03T11:29:46.758" v="1171" actId="255"/>
          <ac:spMkLst>
            <pc:docMk/>
            <pc:sldMk cId="0" sldId="281"/>
            <ac:spMk id="23554" creationId="{00000000-0000-0000-0000-000000000000}"/>
          </ac:spMkLst>
        </pc:spChg>
      </pc:sldChg>
      <pc:sldChg chg="modSp mod">
        <pc:chgData name="MVDr. Eva Lovásová PhD." userId="b02ca332-7d2c-46be-8aa0-746ee3041d5d" providerId="ADAL" clId="{F4FF78C7-E3B1-4835-9008-D68C401872C9}" dt="2024-05-03T11:35:28.900" v="1278" actId="1076"/>
        <pc:sldMkLst>
          <pc:docMk/>
          <pc:sldMk cId="0" sldId="282"/>
        </pc:sldMkLst>
        <pc:spChg chg="mod">
          <ac:chgData name="MVDr. Eva Lovásová PhD." userId="b02ca332-7d2c-46be-8aa0-746ee3041d5d" providerId="ADAL" clId="{F4FF78C7-E3B1-4835-9008-D68C401872C9}" dt="2024-05-03T11:30:02.368" v="1174" actId="255"/>
          <ac:spMkLst>
            <pc:docMk/>
            <pc:sldMk cId="0" sldId="282"/>
            <ac:spMk id="24578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3T11:35:13.570" v="1277" actId="179"/>
          <ac:spMkLst>
            <pc:docMk/>
            <pc:sldMk cId="0" sldId="282"/>
            <ac:spMk id="24579" creationId="{00000000-0000-0000-0000-000000000000}"/>
          </ac:spMkLst>
        </pc:spChg>
        <pc:picChg chg="mod">
          <ac:chgData name="MVDr. Eva Lovásová PhD." userId="b02ca332-7d2c-46be-8aa0-746ee3041d5d" providerId="ADAL" clId="{F4FF78C7-E3B1-4835-9008-D68C401872C9}" dt="2024-05-03T11:35:28.900" v="1278" actId="1076"/>
          <ac:picMkLst>
            <pc:docMk/>
            <pc:sldMk cId="0" sldId="282"/>
            <ac:picMk id="24580" creationId="{00000000-0000-0000-0000-000000000000}"/>
          </ac:picMkLst>
        </pc:picChg>
      </pc:sldChg>
      <pc:sldChg chg="modSp mod">
        <pc:chgData name="MVDr. Eva Lovásová PhD." userId="b02ca332-7d2c-46be-8aa0-746ee3041d5d" providerId="ADAL" clId="{F4FF78C7-E3B1-4835-9008-D68C401872C9}" dt="2024-05-03T11:38:23.706" v="1391" actId="20577"/>
        <pc:sldMkLst>
          <pc:docMk/>
          <pc:sldMk cId="0" sldId="283"/>
        </pc:sldMkLst>
        <pc:spChg chg="mod">
          <ac:chgData name="MVDr. Eva Lovásová PhD." userId="b02ca332-7d2c-46be-8aa0-746ee3041d5d" providerId="ADAL" clId="{F4FF78C7-E3B1-4835-9008-D68C401872C9}" dt="2024-05-03T11:37:55.393" v="1384" actId="255"/>
          <ac:spMkLst>
            <pc:docMk/>
            <pc:sldMk cId="0" sldId="283"/>
            <ac:spMk id="25602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3T11:38:23.706" v="1391" actId="20577"/>
          <ac:spMkLst>
            <pc:docMk/>
            <pc:sldMk cId="0" sldId="283"/>
            <ac:spMk id="25603" creationId="{00000000-0000-0000-0000-000000000000}"/>
          </ac:spMkLst>
        </pc:spChg>
      </pc:sldChg>
      <pc:sldChg chg="addSp delSp modSp mod">
        <pc:chgData name="MVDr. Eva Lovásová PhD." userId="b02ca332-7d2c-46be-8aa0-746ee3041d5d" providerId="ADAL" clId="{F4FF78C7-E3B1-4835-9008-D68C401872C9}" dt="2024-05-03T11:48:09.069" v="1614" actId="14100"/>
        <pc:sldMkLst>
          <pc:docMk/>
          <pc:sldMk cId="0" sldId="284"/>
        </pc:sldMkLst>
        <pc:spChg chg="mod">
          <ac:chgData name="MVDr. Eva Lovásová PhD." userId="b02ca332-7d2c-46be-8aa0-746ee3041d5d" providerId="ADAL" clId="{F4FF78C7-E3B1-4835-9008-D68C401872C9}" dt="2024-05-03T11:45:21.960" v="1560" actId="255"/>
          <ac:spMkLst>
            <pc:docMk/>
            <pc:sldMk cId="0" sldId="284"/>
            <ac:spMk id="28674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3T11:48:09.069" v="1614" actId="14100"/>
          <ac:spMkLst>
            <pc:docMk/>
            <pc:sldMk cId="0" sldId="284"/>
            <ac:spMk id="28675" creationId="{00000000-0000-0000-0000-000000000000}"/>
          </ac:spMkLst>
        </pc:spChg>
        <pc:picChg chg="add mod">
          <ac:chgData name="MVDr. Eva Lovásová PhD." userId="b02ca332-7d2c-46be-8aa0-746ee3041d5d" providerId="ADAL" clId="{F4FF78C7-E3B1-4835-9008-D68C401872C9}" dt="2024-05-03T11:48:03.223" v="1613"/>
          <ac:picMkLst>
            <pc:docMk/>
            <pc:sldMk cId="0" sldId="284"/>
            <ac:picMk id="2" creationId="{65A77DB0-8033-34C3-5B84-28F03552567D}"/>
          </ac:picMkLst>
        </pc:picChg>
        <pc:picChg chg="del">
          <ac:chgData name="MVDr. Eva Lovásová PhD." userId="b02ca332-7d2c-46be-8aa0-746ee3041d5d" providerId="ADAL" clId="{F4FF78C7-E3B1-4835-9008-D68C401872C9}" dt="2024-05-03T11:45:46.447" v="1562" actId="478"/>
          <ac:picMkLst>
            <pc:docMk/>
            <pc:sldMk cId="0" sldId="284"/>
            <ac:picMk id="28676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3T11:45:47.990" v="1563" actId="478"/>
          <ac:picMkLst>
            <pc:docMk/>
            <pc:sldMk cId="0" sldId="284"/>
            <ac:picMk id="28677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3T11:45:48.624" v="1564" actId="478"/>
          <ac:picMkLst>
            <pc:docMk/>
            <pc:sldMk cId="0" sldId="284"/>
            <ac:picMk id="28678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3T11:45:49.229" v="1565" actId="478"/>
          <ac:picMkLst>
            <pc:docMk/>
            <pc:sldMk cId="0" sldId="284"/>
            <ac:picMk id="28679" creationId="{00000000-0000-0000-0000-000000000000}"/>
          </ac:picMkLst>
        </pc:picChg>
      </pc:sldChg>
      <pc:sldChg chg="addSp modSp mod">
        <pc:chgData name="MVDr. Eva Lovásová PhD." userId="b02ca332-7d2c-46be-8aa0-746ee3041d5d" providerId="ADAL" clId="{F4FF78C7-E3B1-4835-9008-D68C401872C9}" dt="2024-05-03T12:00:35.135" v="1831" actId="179"/>
        <pc:sldMkLst>
          <pc:docMk/>
          <pc:sldMk cId="0" sldId="285"/>
        </pc:sldMkLst>
        <pc:spChg chg="add mod">
          <ac:chgData name="MVDr. Eva Lovásová PhD." userId="b02ca332-7d2c-46be-8aa0-746ee3041d5d" providerId="ADAL" clId="{F4FF78C7-E3B1-4835-9008-D68C401872C9}" dt="2024-05-03T11:59:55.340" v="1821" actId="20577"/>
          <ac:spMkLst>
            <pc:docMk/>
            <pc:sldMk cId="0" sldId="285"/>
            <ac:spMk id="2" creationId="{5A9DE950-E6C5-2326-3EE2-263E3603D170}"/>
          </ac:spMkLst>
        </pc:spChg>
        <pc:spChg chg="mod">
          <ac:chgData name="MVDr. Eva Lovásová PhD." userId="b02ca332-7d2c-46be-8aa0-746ee3041d5d" providerId="ADAL" clId="{F4FF78C7-E3B1-4835-9008-D68C401872C9}" dt="2024-05-03T12:00:35.135" v="1831" actId="179"/>
          <ac:spMkLst>
            <pc:docMk/>
            <pc:sldMk cId="0" sldId="285"/>
            <ac:spMk id="36866" creationId="{00125E6E-5A0D-DA7D-6BCD-767123F6D6D8}"/>
          </ac:spMkLst>
        </pc:spChg>
      </pc:sldChg>
      <pc:sldChg chg="modSp mod">
        <pc:chgData name="MVDr. Eva Lovásová PhD." userId="b02ca332-7d2c-46be-8aa0-746ee3041d5d" providerId="ADAL" clId="{F4FF78C7-E3B1-4835-9008-D68C401872C9}" dt="2024-05-03T12:03:06.849" v="1841" actId="207"/>
        <pc:sldMkLst>
          <pc:docMk/>
          <pc:sldMk cId="0" sldId="286"/>
        </pc:sldMkLst>
        <pc:spChg chg="mod">
          <ac:chgData name="MVDr. Eva Lovásová PhD." userId="b02ca332-7d2c-46be-8aa0-746ee3041d5d" providerId="ADAL" clId="{F4FF78C7-E3B1-4835-9008-D68C401872C9}" dt="2024-05-03T12:03:06.849" v="1841" actId="207"/>
          <ac:spMkLst>
            <pc:docMk/>
            <pc:sldMk cId="0" sldId="286"/>
            <ac:spMk id="33795" creationId="{00000000-0000-0000-0000-000000000000}"/>
          </ac:spMkLst>
        </pc:spChg>
      </pc:sldChg>
      <pc:sldChg chg="modSp mod">
        <pc:chgData name="MVDr. Eva Lovásová PhD." userId="b02ca332-7d2c-46be-8aa0-746ee3041d5d" providerId="ADAL" clId="{F4FF78C7-E3B1-4835-9008-D68C401872C9}" dt="2024-05-03T12:03:30.338" v="1846" actId="6549"/>
        <pc:sldMkLst>
          <pc:docMk/>
          <pc:sldMk cId="0" sldId="292"/>
        </pc:sldMkLst>
        <pc:spChg chg="mod">
          <ac:chgData name="MVDr. Eva Lovásová PhD." userId="b02ca332-7d2c-46be-8aa0-746ee3041d5d" providerId="ADAL" clId="{F4FF78C7-E3B1-4835-9008-D68C401872C9}" dt="2024-05-03T12:03:30.338" v="1846" actId="6549"/>
          <ac:spMkLst>
            <pc:docMk/>
            <pc:sldMk cId="0" sldId="292"/>
            <ac:spMk id="34819" creationId="{00000000-0000-0000-0000-000000000000}"/>
          </ac:spMkLst>
        </pc:spChg>
      </pc:sldChg>
      <pc:sldChg chg="modSp mod">
        <pc:chgData name="MVDr. Eva Lovásová PhD." userId="b02ca332-7d2c-46be-8aa0-746ee3041d5d" providerId="ADAL" clId="{F4FF78C7-E3B1-4835-9008-D68C401872C9}" dt="2024-05-03T11:38:33.672" v="1392" actId="207"/>
        <pc:sldMkLst>
          <pc:docMk/>
          <pc:sldMk cId="0" sldId="297"/>
        </pc:sldMkLst>
        <pc:spChg chg="mod">
          <ac:chgData name="MVDr. Eva Lovásová PhD." userId="b02ca332-7d2c-46be-8aa0-746ee3041d5d" providerId="ADAL" clId="{F4FF78C7-E3B1-4835-9008-D68C401872C9}" dt="2024-05-03T11:38:33.672" v="1392" actId="207"/>
          <ac:spMkLst>
            <pc:docMk/>
            <pc:sldMk cId="0" sldId="297"/>
            <ac:spMk id="29698" creationId="{FA1E77A2-8B26-F104-357F-25AA4D638445}"/>
          </ac:spMkLst>
        </pc:spChg>
      </pc:sldChg>
      <pc:sldChg chg="modSp add mod">
        <pc:chgData name="MVDr. Eva Lovásová PhD." userId="b02ca332-7d2c-46be-8aa0-746ee3041d5d" providerId="ADAL" clId="{F4FF78C7-E3B1-4835-9008-D68C401872C9}" dt="2024-05-03T08:26:36.476" v="999" actId="20577"/>
        <pc:sldMkLst>
          <pc:docMk/>
          <pc:sldMk cId="0" sldId="298"/>
        </pc:sldMkLst>
        <pc:spChg chg="mod">
          <ac:chgData name="MVDr. Eva Lovásová PhD." userId="b02ca332-7d2c-46be-8aa0-746ee3041d5d" providerId="ADAL" clId="{F4FF78C7-E3B1-4835-9008-D68C401872C9}" dt="2024-05-03T08:26:36.476" v="999" actId="20577"/>
          <ac:spMkLst>
            <pc:docMk/>
            <pc:sldMk cId="0" sldId="298"/>
            <ac:spMk id="3" creationId="{53936DAD-FD00-3649-8238-9DA8B3F9B61C}"/>
          </ac:spMkLst>
        </pc:spChg>
      </pc:sldChg>
      <pc:sldChg chg="modSp mod">
        <pc:chgData name="MVDr. Eva Lovásová PhD." userId="b02ca332-7d2c-46be-8aa0-746ee3041d5d" providerId="ADAL" clId="{F4FF78C7-E3B1-4835-9008-D68C401872C9}" dt="2024-05-03T11:44:49.100" v="1551" actId="1076"/>
        <pc:sldMkLst>
          <pc:docMk/>
          <pc:sldMk cId="0" sldId="300"/>
        </pc:sldMkLst>
        <pc:spChg chg="mod">
          <ac:chgData name="MVDr. Eva Lovásová PhD." userId="b02ca332-7d2c-46be-8aa0-746ee3041d5d" providerId="ADAL" clId="{F4FF78C7-E3B1-4835-9008-D68C401872C9}" dt="2024-05-03T11:44:49.100" v="1551" actId="1076"/>
          <ac:spMkLst>
            <pc:docMk/>
            <pc:sldMk cId="0" sldId="300"/>
            <ac:spMk id="32771" creationId="{9C7552BA-A88B-5171-B116-783F8BB3A879}"/>
          </ac:spMkLst>
        </pc:spChg>
      </pc:sldChg>
      <pc:sldChg chg="modSp add mod">
        <pc:chgData name="MVDr. Eva Lovásová PhD." userId="b02ca332-7d2c-46be-8aa0-746ee3041d5d" providerId="ADAL" clId="{F4FF78C7-E3B1-4835-9008-D68C401872C9}" dt="2024-05-03T11:29:14.802" v="1167" actId="1076"/>
        <pc:sldMkLst>
          <pc:docMk/>
          <pc:sldMk cId="0" sldId="301"/>
        </pc:sldMkLst>
        <pc:spChg chg="mod">
          <ac:chgData name="MVDr. Eva Lovásová PhD." userId="b02ca332-7d2c-46be-8aa0-746ee3041d5d" providerId="ADAL" clId="{F4FF78C7-E3B1-4835-9008-D68C401872C9}" dt="2024-05-03T11:28:39.988" v="1139" actId="6549"/>
          <ac:spMkLst>
            <pc:docMk/>
            <pc:sldMk cId="0" sldId="301"/>
            <ac:spMk id="2" creationId="{C71F786D-7863-09CC-C1B5-2892DA02D442}"/>
          </ac:spMkLst>
        </pc:spChg>
        <pc:spChg chg="mod">
          <ac:chgData name="MVDr. Eva Lovásová PhD." userId="b02ca332-7d2c-46be-8aa0-746ee3041d5d" providerId="ADAL" clId="{F4FF78C7-E3B1-4835-9008-D68C401872C9}" dt="2024-05-03T11:28:06.580" v="1104" actId="14100"/>
          <ac:spMkLst>
            <pc:docMk/>
            <pc:sldMk cId="0" sldId="301"/>
            <ac:spMk id="24579" creationId="{AA885D11-55EC-52AB-F377-C88BFDA4A664}"/>
          </ac:spMkLst>
        </pc:spChg>
        <pc:spChg chg="mod">
          <ac:chgData name="MVDr. Eva Lovásová PhD." userId="b02ca332-7d2c-46be-8aa0-746ee3041d5d" providerId="ADAL" clId="{F4FF78C7-E3B1-4835-9008-D68C401872C9}" dt="2024-05-03T11:27:48.778" v="1102" actId="6549"/>
          <ac:spMkLst>
            <pc:docMk/>
            <pc:sldMk cId="0" sldId="301"/>
            <ac:spMk id="27650" creationId="{0F6ACBA1-4894-3F28-FEC0-188A532CCEC1}"/>
          </ac:spMkLst>
        </pc:spChg>
        <pc:spChg chg="mod">
          <ac:chgData name="MVDr. Eva Lovásová PhD." userId="b02ca332-7d2c-46be-8aa0-746ee3041d5d" providerId="ADAL" clId="{F4FF78C7-E3B1-4835-9008-D68C401872C9}" dt="2024-05-03T11:28:50.079" v="1141" actId="20577"/>
          <ac:spMkLst>
            <pc:docMk/>
            <pc:sldMk cId="0" sldId="301"/>
            <ac:spMk id="36870" creationId="{17C717FA-0722-5C25-37AF-6F30021B2687}"/>
          </ac:spMkLst>
        </pc:spChg>
        <pc:spChg chg="mod">
          <ac:chgData name="MVDr. Eva Lovásová PhD." userId="b02ca332-7d2c-46be-8aa0-746ee3041d5d" providerId="ADAL" clId="{F4FF78C7-E3B1-4835-9008-D68C401872C9}" dt="2024-05-03T11:28:58.217" v="1143" actId="20577"/>
          <ac:spMkLst>
            <pc:docMk/>
            <pc:sldMk cId="0" sldId="301"/>
            <ac:spMk id="36871" creationId="{A69AE84F-9E1C-C522-9F3B-94300F3A1F05}"/>
          </ac:spMkLst>
        </pc:spChg>
        <pc:spChg chg="mod">
          <ac:chgData name="MVDr. Eva Lovásová PhD." userId="b02ca332-7d2c-46be-8aa0-746ee3041d5d" providerId="ADAL" clId="{F4FF78C7-E3B1-4835-9008-D68C401872C9}" dt="2024-05-03T11:29:14.802" v="1167" actId="1076"/>
          <ac:spMkLst>
            <pc:docMk/>
            <pc:sldMk cId="0" sldId="301"/>
            <ac:spMk id="36874" creationId="{CF050395-DCF6-A3FC-4DB6-3D334F1D4B1A}"/>
          </ac:spMkLst>
        </pc:spChg>
      </pc:sldChg>
      <pc:sldChg chg="addSp modSp mod">
        <pc:chgData name="MVDr. Eva Lovásová PhD." userId="b02ca332-7d2c-46be-8aa0-746ee3041d5d" providerId="ADAL" clId="{F4FF78C7-E3B1-4835-9008-D68C401872C9}" dt="2024-05-03T11:44:02.430" v="1543" actId="179"/>
        <pc:sldMkLst>
          <pc:docMk/>
          <pc:sldMk cId="0" sldId="302"/>
        </pc:sldMkLst>
        <pc:spChg chg="mod">
          <ac:chgData name="MVDr. Eva Lovásová PhD." userId="b02ca332-7d2c-46be-8aa0-746ee3041d5d" providerId="ADAL" clId="{F4FF78C7-E3B1-4835-9008-D68C401872C9}" dt="2024-05-03T11:43:18.471" v="1535" actId="207"/>
          <ac:spMkLst>
            <pc:docMk/>
            <pc:sldMk cId="0" sldId="302"/>
            <ac:spMk id="31746" creationId="{EB74554D-A911-936A-EDB8-2EEA1F2CC91A}"/>
          </ac:spMkLst>
        </pc:spChg>
        <pc:spChg chg="mod">
          <ac:chgData name="MVDr. Eva Lovásová PhD." userId="b02ca332-7d2c-46be-8aa0-746ee3041d5d" providerId="ADAL" clId="{F4FF78C7-E3B1-4835-9008-D68C401872C9}" dt="2024-05-03T11:44:02.430" v="1543" actId="179"/>
          <ac:spMkLst>
            <pc:docMk/>
            <pc:sldMk cId="0" sldId="302"/>
            <ac:spMk id="31747" creationId="{FE5653BB-CAD6-95B5-1FC7-5EEE71DBF339}"/>
          </ac:spMkLst>
        </pc:spChg>
        <pc:picChg chg="add mod">
          <ac:chgData name="MVDr. Eva Lovásová PhD." userId="b02ca332-7d2c-46be-8aa0-746ee3041d5d" providerId="ADAL" clId="{F4FF78C7-E3B1-4835-9008-D68C401872C9}" dt="2024-05-03T11:43:38.549" v="1539" actId="167"/>
          <ac:picMkLst>
            <pc:docMk/>
            <pc:sldMk cId="0" sldId="302"/>
            <ac:picMk id="2" creationId="{823033DA-D541-1C6C-D54A-6417BE68A4C0}"/>
          </ac:picMkLst>
        </pc:picChg>
      </pc:sldChg>
      <pc:sldChg chg="addSp modSp mod">
        <pc:chgData name="MVDr. Eva Lovásová PhD." userId="b02ca332-7d2c-46be-8aa0-746ee3041d5d" providerId="ADAL" clId="{F4FF78C7-E3B1-4835-9008-D68C401872C9}" dt="2024-05-03T12:01:01.118" v="1837" actId="179"/>
        <pc:sldMkLst>
          <pc:docMk/>
          <pc:sldMk cId="0" sldId="303"/>
        </pc:sldMkLst>
        <pc:spChg chg="add mod">
          <ac:chgData name="MVDr. Eva Lovásová PhD." userId="b02ca332-7d2c-46be-8aa0-746ee3041d5d" providerId="ADAL" clId="{F4FF78C7-E3B1-4835-9008-D68C401872C9}" dt="2024-05-03T12:00:53.814" v="1835" actId="6549"/>
          <ac:spMkLst>
            <pc:docMk/>
            <pc:sldMk cId="0" sldId="303"/>
            <ac:spMk id="2" creationId="{F5378500-F045-8208-9E2A-3957F5600717}"/>
          </ac:spMkLst>
        </pc:spChg>
        <pc:spChg chg="mod">
          <ac:chgData name="MVDr. Eva Lovásová PhD." userId="b02ca332-7d2c-46be-8aa0-746ee3041d5d" providerId="ADAL" clId="{F4FF78C7-E3B1-4835-9008-D68C401872C9}" dt="2024-05-03T12:01:01.118" v="1837" actId="179"/>
          <ac:spMkLst>
            <pc:docMk/>
            <pc:sldMk cId="0" sldId="303"/>
            <ac:spMk id="37890" creationId="{A2608D0F-3317-E7D4-FD58-DD4FC1C89B54}"/>
          </ac:spMkLst>
        </pc:spChg>
      </pc:sldChg>
      <pc:sldChg chg="modSp mod">
        <pc:chgData name="MVDr. Eva Lovásová PhD." userId="b02ca332-7d2c-46be-8aa0-746ee3041d5d" providerId="ADAL" clId="{F4FF78C7-E3B1-4835-9008-D68C401872C9}" dt="2024-05-02T08:14:30.471" v="237" actId="14100"/>
        <pc:sldMkLst>
          <pc:docMk/>
          <pc:sldMk cId="2772439878" sldId="309"/>
        </pc:sldMkLst>
        <pc:spChg chg="mod">
          <ac:chgData name="MVDr. Eva Lovásová PhD." userId="b02ca332-7d2c-46be-8aa0-746ee3041d5d" providerId="ADAL" clId="{F4FF78C7-E3B1-4835-9008-D68C401872C9}" dt="2024-05-02T08:12:09.228" v="152" actId="255"/>
          <ac:spMkLst>
            <pc:docMk/>
            <pc:sldMk cId="2772439878" sldId="309"/>
            <ac:spMk id="16386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14:30.471" v="237" actId="14100"/>
          <ac:spMkLst>
            <pc:docMk/>
            <pc:sldMk cId="2772439878" sldId="309"/>
            <ac:spMk id="16387" creationId="{00000000-0000-0000-0000-000000000000}"/>
          </ac:spMkLst>
        </pc:spChg>
      </pc:sldChg>
      <pc:sldChg chg="addSp delSp modSp mod">
        <pc:chgData name="MVDr. Eva Lovásová PhD." userId="b02ca332-7d2c-46be-8aa0-746ee3041d5d" providerId="ADAL" clId="{F4FF78C7-E3B1-4835-9008-D68C401872C9}" dt="2024-05-03T08:26:01.995" v="993" actId="6549"/>
        <pc:sldMkLst>
          <pc:docMk/>
          <pc:sldMk cId="1578479739" sldId="310"/>
        </pc:sldMkLst>
        <pc:spChg chg="mod">
          <ac:chgData name="MVDr. Eva Lovásová PhD." userId="b02ca332-7d2c-46be-8aa0-746ee3041d5d" providerId="ADAL" clId="{F4FF78C7-E3B1-4835-9008-D68C401872C9}" dt="2024-05-02T08:23:15.267" v="437" actId="255"/>
          <ac:spMkLst>
            <pc:docMk/>
            <pc:sldMk cId="1578479739" sldId="310"/>
            <ac:spMk id="17410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3T08:26:01.995" v="993" actId="6549"/>
          <ac:spMkLst>
            <pc:docMk/>
            <pc:sldMk cId="1578479739" sldId="310"/>
            <ac:spMk id="17411" creationId="{00000000-0000-0000-0000-000000000000}"/>
          </ac:spMkLst>
        </pc:spChg>
        <pc:picChg chg="add mod">
          <ac:chgData name="MVDr. Eva Lovásová PhD." userId="b02ca332-7d2c-46be-8aa0-746ee3041d5d" providerId="ADAL" clId="{F4FF78C7-E3B1-4835-9008-D68C401872C9}" dt="2024-05-02T08:24:50.422" v="469" actId="14100"/>
          <ac:picMkLst>
            <pc:docMk/>
            <pc:sldMk cId="1578479739" sldId="310"/>
            <ac:picMk id="2" creationId="{AF261C53-AFB0-088F-BC96-5AAD8013FBC3}"/>
          </ac:picMkLst>
        </pc:picChg>
        <pc:picChg chg="add mod">
          <ac:chgData name="MVDr. Eva Lovásová PhD." userId="b02ca332-7d2c-46be-8aa0-746ee3041d5d" providerId="ADAL" clId="{F4FF78C7-E3B1-4835-9008-D68C401872C9}" dt="2024-05-02T08:26:23.822" v="488" actId="1076"/>
          <ac:picMkLst>
            <pc:docMk/>
            <pc:sldMk cId="1578479739" sldId="310"/>
            <ac:picMk id="3" creationId="{381B2B7A-7EC3-C6F6-2930-4ADB256419A0}"/>
          </ac:picMkLst>
        </pc:picChg>
        <pc:picChg chg="del">
          <ac:chgData name="MVDr. Eva Lovásová PhD." userId="b02ca332-7d2c-46be-8aa0-746ee3041d5d" providerId="ADAL" clId="{F4FF78C7-E3B1-4835-9008-D68C401872C9}" dt="2024-05-02T08:23:20.909" v="439" actId="478"/>
          <ac:picMkLst>
            <pc:docMk/>
            <pc:sldMk cId="1578479739" sldId="310"/>
            <ac:picMk id="17412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2T08:23:20.243" v="438" actId="478"/>
          <ac:picMkLst>
            <pc:docMk/>
            <pc:sldMk cId="1578479739" sldId="310"/>
            <ac:picMk id="17413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2T08:23:21.609" v="440" actId="478"/>
          <ac:picMkLst>
            <pc:docMk/>
            <pc:sldMk cId="1578479739" sldId="310"/>
            <ac:picMk id="17414" creationId="{00000000-0000-0000-0000-000000000000}"/>
          </ac:picMkLst>
        </pc:picChg>
      </pc:sldChg>
      <pc:sldChg chg="addSp modSp mod">
        <pc:chgData name="MVDr. Eva Lovásová PhD." userId="b02ca332-7d2c-46be-8aa0-746ee3041d5d" providerId="ADAL" clId="{F4FF78C7-E3B1-4835-9008-D68C401872C9}" dt="2024-05-02T08:26:59.438" v="495" actId="14100"/>
        <pc:sldMkLst>
          <pc:docMk/>
          <pc:sldMk cId="1603698919" sldId="312"/>
        </pc:sldMkLst>
        <pc:spChg chg="add mod">
          <ac:chgData name="MVDr. Eva Lovásová PhD." userId="b02ca332-7d2c-46be-8aa0-746ee3041d5d" providerId="ADAL" clId="{F4FF78C7-E3B1-4835-9008-D68C401872C9}" dt="2024-05-02T08:26:52.003" v="493" actId="14100"/>
          <ac:spMkLst>
            <pc:docMk/>
            <pc:sldMk cId="1603698919" sldId="312"/>
            <ac:spMk id="3" creationId="{D7F9033D-EFD3-5EEA-2A34-6877AD52A9B0}"/>
          </ac:spMkLst>
        </pc:spChg>
        <pc:picChg chg="add mod">
          <ac:chgData name="MVDr. Eva Lovásová PhD." userId="b02ca332-7d2c-46be-8aa0-746ee3041d5d" providerId="ADAL" clId="{F4FF78C7-E3B1-4835-9008-D68C401872C9}" dt="2024-05-02T08:22:48.358" v="422" actId="1076"/>
          <ac:picMkLst>
            <pc:docMk/>
            <pc:sldMk cId="1603698919" sldId="312"/>
            <ac:picMk id="4" creationId="{F5AD2F62-CD77-FC04-0988-6330DE4E728A}"/>
          </ac:picMkLst>
        </pc:picChg>
        <pc:picChg chg="mod">
          <ac:chgData name="MVDr. Eva Lovásová PhD." userId="b02ca332-7d2c-46be-8aa0-746ee3041d5d" providerId="ADAL" clId="{F4FF78C7-E3B1-4835-9008-D68C401872C9}" dt="2024-05-02T08:26:59.438" v="495" actId="14100"/>
          <ac:picMkLst>
            <pc:docMk/>
            <pc:sldMk cId="1603698919" sldId="312"/>
            <ac:picMk id="3074" creationId="{00000000-0000-0000-0000-000000000000}"/>
          </ac:picMkLst>
        </pc:picChg>
        <pc:picChg chg="mod">
          <ac:chgData name="MVDr. Eva Lovásová PhD." userId="b02ca332-7d2c-46be-8aa0-746ee3041d5d" providerId="ADAL" clId="{F4FF78C7-E3B1-4835-9008-D68C401872C9}" dt="2024-05-02T08:26:55.118" v="494" actId="1076"/>
          <ac:picMkLst>
            <pc:docMk/>
            <pc:sldMk cId="1603698919" sldId="312"/>
            <ac:picMk id="3075" creationId="{00000000-0000-0000-0000-000000000000}"/>
          </ac:picMkLst>
        </pc:picChg>
        <pc:picChg chg="mod">
          <ac:chgData name="MVDr. Eva Lovásová PhD." userId="b02ca332-7d2c-46be-8aa0-746ee3041d5d" providerId="ADAL" clId="{F4FF78C7-E3B1-4835-9008-D68C401872C9}" dt="2024-05-02T08:22:50.862" v="423" actId="1076"/>
          <ac:picMkLst>
            <pc:docMk/>
            <pc:sldMk cId="1603698919" sldId="312"/>
            <ac:picMk id="3076" creationId="{00000000-0000-0000-0000-000000000000}"/>
          </ac:picMkLst>
        </pc:picChg>
      </pc:sldChg>
      <pc:sldChg chg="add">
        <pc:chgData name="MVDr. Eva Lovásová PhD." userId="b02ca332-7d2c-46be-8aa0-746ee3041d5d" providerId="ADAL" clId="{F4FF78C7-E3B1-4835-9008-D68C401872C9}" dt="2024-04-24T09:32:06.501" v="0"/>
        <pc:sldMkLst>
          <pc:docMk/>
          <pc:sldMk cId="1467986214" sldId="313"/>
        </pc:sldMkLst>
      </pc:sldChg>
      <pc:sldChg chg="modSp add mod">
        <pc:chgData name="MVDr. Eva Lovásová PhD." userId="b02ca332-7d2c-46be-8aa0-746ee3041d5d" providerId="ADAL" clId="{F4FF78C7-E3B1-4835-9008-D68C401872C9}" dt="2024-05-02T08:14:18.223" v="234" actId="20577"/>
        <pc:sldMkLst>
          <pc:docMk/>
          <pc:sldMk cId="1439971189" sldId="314"/>
        </pc:sldMkLst>
        <pc:spChg chg="mod">
          <ac:chgData name="MVDr. Eva Lovásová PhD." userId="b02ca332-7d2c-46be-8aa0-746ee3041d5d" providerId="ADAL" clId="{F4FF78C7-E3B1-4835-9008-D68C401872C9}" dt="2024-05-02T08:09:29.667" v="9" actId="20577"/>
          <ac:spMkLst>
            <pc:docMk/>
            <pc:sldMk cId="1439971189" sldId="314"/>
            <ac:spMk id="16386" creationId="{00000000-0000-0000-0000-000000000000}"/>
          </ac:spMkLst>
        </pc:spChg>
        <pc:spChg chg="mod">
          <ac:chgData name="MVDr. Eva Lovásová PhD." userId="b02ca332-7d2c-46be-8aa0-746ee3041d5d" providerId="ADAL" clId="{F4FF78C7-E3B1-4835-9008-D68C401872C9}" dt="2024-05-02T08:14:18.223" v="234" actId="20577"/>
          <ac:spMkLst>
            <pc:docMk/>
            <pc:sldMk cId="1439971189" sldId="314"/>
            <ac:spMk id="16387" creationId="{00000000-0000-0000-0000-000000000000}"/>
          </ac:spMkLst>
        </pc:spChg>
      </pc:sldChg>
      <pc:sldChg chg="modSp add mod">
        <pc:chgData name="MVDr. Eva Lovásová PhD." userId="b02ca332-7d2c-46be-8aa0-746ee3041d5d" providerId="ADAL" clId="{F4FF78C7-E3B1-4835-9008-D68C401872C9}" dt="2024-05-02T08:39:28.738" v="791" actId="207"/>
        <pc:sldMkLst>
          <pc:docMk/>
          <pc:sldMk cId="0" sldId="317"/>
        </pc:sldMkLst>
        <pc:spChg chg="mod">
          <ac:chgData name="MVDr. Eva Lovásová PhD." userId="b02ca332-7d2c-46be-8aa0-746ee3041d5d" providerId="ADAL" clId="{F4FF78C7-E3B1-4835-9008-D68C401872C9}" dt="2024-05-02T08:34:55.437" v="714" actId="6549"/>
          <ac:spMkLst>
            <pc:docMk/>
            <pc:sldMk cId="0" sldId="317"/>
            <ac:spMk id="23555" creationId="{F1DB990A-B08C-843A-9291-220CA3BE831A}"/>
          </ac:spMkLst>
        </pc:spChg>
        <pc:spChg chg="mod">
          <ac:chgData name="MVDr. Eva Lovásová PhD." userId="b02ca332-7d2c-46be-8aa0-746ee3041d5d" providerId="ADAL" clId="{F4FF78C7-E3B1-4835-9008-D68C401872C9}" dt="2024-05-02T08:39:28.738" v="791" actId="207"/>
          <ac:spMkLst>
            <pc:docMk/>
            <pc:sldMk cId="0" sldId="317"/>
            <ac:spMk id="23556" creationId="{07CDF5BB-52A3-30C1-E205-12B1D885C7EC}"/>
          </ac:spMkLst>
        </pc:spChg>
      </pc:sldChg>
      <pc:sldChg chg="delSp modSp add mod">
        <pc:chgData name="MVDr. Eva Lovásová PhD." userId="b02ca332-7d2c-46be-8aa0-746ee3041d5d" providerId="ADAL" clId="{F4FF78C7-E3B1-4835-9008-D68C401872C9}" dt="2024-05-03T11:32:46.617" v="1225" actId="478"/>
        <pc:sldMkLst>
          <pc:docMk/>
          <pc:sldMk cId="8497724" sldId="318"/>
        </pc:sldMkLst>
        <pc:spChg chg="mod">
          <ac:chgData name="MVDr. Eva Lovásová PhD." userId="b02ca332-7d2c-46be-8aa0-746ee3041d5d" providerId="ADAL" clId="{F4FF78C7-E3B1-4835-9008-D68C401872C9}" dt="2024-05-03T11:32:43.924" v="1223" actId="14100"/>
          <ac:spMkLst>
            <pc:docMk/>
            <pc:sldMk cId="8497724" sldId="318"/>
            <ac:spMk id="24579" creationId="{00000000-0000-0000-0000-000000000000}"/>
          </ac:spMkLst>
        </pc:spChg>
        <pc:picChg chg="del">
          <ac:chgData name="MVDr. Eva Lovásová PhD." userId="b02ca332-7d2c-46be-8aa0-746ee3041d5d" providerId="ADAL" clId="{F4FF78C7-E3B1-4835-9008-D68C401872C9}" dt="2024-05-03T11:32:45.675" v="1224" actId="478"/>
          <ac:picMkLst>
            <pc:docMk/>
            <pc:sldMk cId="8497724" sldId="318"/>
            <ac:picMk id="24580" creationId="{00000000-0000-0000-0000-000000000000}"/>
          </ac:picMkLst>
        </pc:picChg>
        <pc:picChg chg="del">
          <ac:chgData name="MVDr. Eva Lovásová PhD." userId="b02ca332-7d2c-46be-8aa0-746ee3041d5d" providerId="ADAL" clId="{F4FF78C7-E3B1-4835-9008-D68C401872C9}" dt="2024-05-03T11:32:46.617" v="1225" actId="478"/>
          <ac:picMkLst>
            <pc:docMk/>
            <pc:sldMk cId="8497724" sldId="318"/>
            <ac:picMk id="24581" creationId="{00000000-0000-0000-0000-000000000000}"/>
          </ac:picMkLst>
        </pc:picChg>
      </pc:sldChg>
      <pc:sldChg chg="add">
        <pc:chgData name="MVDr. Eva Lovásová PhD." userId="b02ca332-7d2c-46be-8aa0-746ee3041d5d" providerId="ADAL" clId="{F4FF78C7-E3B1-4835-9008-D68C401872C9}" dt="2024-05-03T11:35:45.565" v="1279"/>
        <pc:sldMkLst>
          <pc:docMk/>
          <pc:sldMk cId="0" sldId="321"/>
        </pc:sldMkLst>
      </pc:sldChg>
      <pc:sldChg chg="modSp add mod">
        <pc:chgData name="MVDr. Eva Lovásová PhD." userId="b02ca332-7d2c-46be-8aa0-746ee3041d5d" providerId="ADAL" clId="{F4FF78C7-E3B1-4835-9008-D68C401872C9}" dt="2024-05-03T11:37:28.845" v="1380" actId="14100"/>
        <pc:sldMkLst>
          <pc:docMk/>
          <pc:sldMk cId="0" sldId="322"/>
        </pc:sldMkLst>
        <pc:spChg chg="mod">
          <ac:chgData name="MVDr. Eva Lovásová PhD." userId="b02ca332-7d2c-46be-8aa0-746ee3041d5d" providerId="ADAL" clId="{F4FF78C7-E3B1-4835-9008-D68C401872C9}" dt="2024-05-03T11:37:02.001" v="1350" actId="20577"/>
          <ac:spMkLst>
            <pc:docMk/>
            <pc:sldMk cId="0" sldId="322"/>
            <ac:spMk id="2" creationId="{BCC50DC7-82FF-6ACE-6FE8-5A5189DD8661}"/>
          </ac:spMkLst>
        </pc:spChg>
        <pc:spChg chg="mod">
          <ac:chgData name="MVDr. Eva Lovásová PhD." userId="b02ca332-7d2c-46be-8aa0-746ee3041d5d" providerId="ADAL" clId="{F4FF78C7-E3B1-4835-9008-D68C401872C9}" dt="2024-05-03T11:36:37.877" v="1330" actId="20577"/>
          <ac:spMkLst>
            <pc:docMk/>
            <pc:sldMk cId="0" sldId="322"/>
            <ac:spMk id="24579" creationId="{BC5E97F6-1608-5F77-30F0-B38CBC5D7846}"/>
          </ac:spMkLst>
        </pc:spChg>
        <pc:spChg chg="mod">
          <ac:chgData name="MVDr. Eva Lovásová PhD." userId="b02ca332-7d2c-46be-8aa0-746ee3041d5d" providerId="ADAL" clId="{F4FF78C7-E3B1-4835-9008-D68C401872C9}" dt="2024-05-03T11:36:00.062" v="1302" actId="6549"/>
          <ac:spMkLst>
            <pc:docMk/>
            <pc:sldMk cId="0" sldId="322"/>
            <ac:spMk id="30722" creationId="{226B7BBD-739D-F523-4248-5185CB153336}"/>
          </ac:spMkLst>
        </pc:spChg>
        <pc:spChg chg="mod">
          <ac:chgData name="MVDr. Eva Lovásová PhD." userId="b02ca332-7d2c-46be-8aa0-746ee3041d5d" providerId="ADAL" clId="{F4FF78C7-E3B1-4835-9008-D68C401872C9}" dt="2024-05-03T11:37:15.654" v="1357" actId="6549"/>
          <ac:spMkLst>
            <pc:docMk/>
            <pc:sldMk cId="0" sldId="322"/>
            <ac:spMk id="45062" creationId="{5AB8C200-9C41-5652-3AEB-EAD4C562C258}"/>
          </ac:spMkLst>
        </pc:spChg>
        <pc:spChg chg="mod">
          <ac:chgData name="MVDr. Eva Lovásová PhD." userId="b02ca332-7d2c-46be-8aa0-746ee3041d5d" providerId="ADAL" clId="{F4FF78C7-E3B1-4835-9008-D68C401872C9}" dt="2024-05-03T11:37:10.184" v="1353" actId="20577"/>
          <ac:spMkLst>
            <pc:docMk/>
            <pc:sldMk cId="0" sldId="322"/>
            <ac:spMk id="45063" creationId="{EC46440A-0A3C-F46A-2B5E-0E40DA362655}"/>
          </ac:spMkLst>
        </pc:spChg>
        <pc:spChg chg="mod">
          <ac:chgData name="MVDr. Eva Lovásová PhD." userId="b02ca332-7d2c-46be-8aa0-746ee3041d5d" providerId="ADAL" clId="{F4FF78C7-E3B1-4835-9008-D68C401872C9}" dt="2024-05-03T11:37:28.845" v="1380" actId="14100"/>
          <ac:spMkLst>
            <pc:docMk/>
            <pc:sldMk cId="0" sldId="322"/>
            <ac:spMk id="45066" creationId="{DCBD6DEC-6164-8552-FE37-AA1AE414F581}"/>
          </ac:spMkLst>
        </pc:spChg>
      </pc:sldChg>
      <pc:sldChg chg="add del">
        <pc:chgData name="MVDr. Eva Lovásová PhD." userId="b02ca332-7d2c-46be-8aa0-746ee3041d5d" providerId="ADAL" clId="{F4FF78C7-E3B1-4835-9008-D68C401872C9}" dt="2024-05-03T11:38:50.803" v="1394"/>
        <pc:sldMkLst>
          <pc:docMk/>
          <pc:sldMk cId="0" sldId="323"/>
        </pc:sldMkLst>
      </pc:sldChg>
      <pc:sldChg chg="add del">
        <pc:chgData name="MVDr. Eva Lovásová PhD." userId="b02ca332-7d2c-46be-8aa0-746ee3041d5d" providerId="ADAL" clId="{F4FF78C7-E3B1-4835-9008-D68C401872C9}" dt="2024-05-03T11:38:50.803" v="1394"/>
        <pc:sldMkLst>
          <pc:docMk/>
          <pc:sldMk cId="0" sldId="324"/>
        </pc:sldMkLst>
      </pc:sldChg>
      <pc:sldChg chg="modSp add mod">
        <pc:chgData name="MVDr. Eva Lovásová PhD." userId="b02ca332-7d2c-46be-8aa0-746ee3041d5d" providerId="ADAL" clId="{F4FF78C7-E3B1-4835-9008-D68C401872C9}" dt="2024-05-03T11:39:29.966" v="1436" actId="6549"/>
        <pc:sldMkLst>
          <pc:docMk/>
          <pc:sldMk cId="0" sldId="325"/>
        </pc:sldMkLst>
        <pc:spChg chg="mod">
          <ac:chgData name="MVDr. Eva Lovásová PhD." userId="b02ca332-7d2c-46be-8aa0-746ee3041d5d" providerId="ADAL" clId="{F4FF78C7-E3B1-4835-9008-D68C401872C9}" dt="2024-05-03T11:39:29.966" v="1436" actId="6549"/>
          <ac:spMkLst>
            <pc:docMk/>
            <pc:sldMk cId="0" sldId="325"/>
            <ac:spMk id="50178" creationId="{8A94CFB6-EF2F-BB58-D43F-97F5B66F6B34}"/>
          </ac:spMkLst>
        </pc:spChg>
      </pc:sldChg>
      <pc:sldChg chg="add">
        <pc:chgData name="MVDr. Eva Lovásová PhD." userId="b02ca332-7d2c-46be-8aa0-746ee3041d5d" providerId="ADAL" clId="{F4FF78C7-E3B1-4835-9008-D68C401872C9}" dt="2024-05-03T11:51:35.014" v="1748"/>
        <pc:sldMkLst>
          <pc:docMk/>
          <pc:sldMk cId="0" sldId="337"/>
        </pc:sldMkLst>
      </pc:sldChg>
      <pc:sldChg chg="modSp add mod">
        <pc:chgData name="MVDr. Eva Lovásová PhD." userId="b02ca332-7d2c-46be-8aa0-746ee3041d5d" providerId="ADAL" clId="{F4FF78C7-E3B1-4835-9008-D68C401872C9}" dt="2024-05-03T11:53:51.790" v="1780" actId="255"/>
        <pc:sldMkLst>
          <pc:docMk/>
          <pc:sldMk cId="0" sldId="338"/>
        </pc:sldMkLst>
        <pc:spChg chg="mod">
          <ac:chgData name="MVDr. Eva Lovásová PhD." userId="b02ca332-7d2c-46be-8aa0-746ee3041d5d" providerId="ADAL" clId="{F4FF78C7-E3B1-4835-9008-D68C401872C9}" dt="2024-05-03T11:52:25.146" v="1750"/>
          <ac:spMkLst>
            <pc:docMk/>
            <pc:sldMk cId="0" sldId="338"/>
            <ac:spMk id="59394" creationId="{0A3EB733-24A4-20E8-7AEA-AA851274E6EE}"/>
          </ac:spMkLst>
        </pc:spChg>
        <pc:spChg chg="mod">
          <ac:chgData name="MVDr. Eva Lovásová PhD." userId="b02ca332-7d2c-46be-8aa0-746ee3041d5d" providerId="ADAL" clId="{F4FF78C7-E3B1-4835-9008-D68C401872C9}" dt="2024-05-03T11:53:51.790" v="1780" actId="255"/>
          <ac:spMkLst>
            <pc:docMk/>
            <pc:sldMk cId="0" sldId="338"/>
            <ac:spMk id="59395" creationId="{7B4D1E64-1E12-C3D4-9E74-312F5AE1D1FD}"/>
          </ac:spMkLst>
        </pc:spChg>
      </pc:sldChg>
      <pc:sldChg chg="add">
        <pc:chgData name="MVDr. Eva Lovásová PhD." userId="b02ca332-7d2c-46be-8aa0-746ee3041d5d" providerId="ADAL" clId="{F4FF78C7-E3B1-4835-9008-D68C401872C9}" dt="2024-05-03T11:58:30.882" v="1814"/>
        <pc:sldMkLst>
          <pc:docMk/>
          <pc:sldMk cId="0" sldId="340"/>
        </pc:sldMkLst>
      </pc:sldChg>
      <pc:sldChg chg="add">
        <pc:chgData name="MVDr. Eva Lovásová PhD." userId="b02ca332-7d2c-46be-8aa0-746ee3041d5d" providerId="ADAL" clId="{F4FF78C7-E3B1-4835-9008-D68C401872C9}" dt="2024-05-03T11:58:30.882" v="1814"/>
        <pc:sldMkLst>
          <pc:docMk/>
          <pc:sldMk cId="0" sldId="341"/>
        </pc:sldMkLst>
      </pc:sldChg>
      <pc:sldChg chg="modSp add mod">
        <pc:chgData name="MVDr. Eva Lovásová PhD." userId="b02ca332-7d2c-46be-8aa0-746ee3041d5d" providerId="ADAL" clId="{F4FF78C7-E3B1-4835-9008-D68C401872C9}" dt="2024-05-03T11:42:38.258" v="1517" actId="20577"/>
        <pc:sldMkLst>
          <pc:docMk/>
          <pc:sldMk cId="0" sldId="342"/>
        </pc:sldMkLst>
        <pc:spChg chg="mod">
          <ac:chgData name="MVDr. Eva Lovásová PhD." userId="b02ca332-7d2c-46be-8aa0-746ee3041d5d" providerId="ADAL" clId="{F4FF78C7-E3B1-4835-9008-D68C401872C9}" dt="2024-05-03T11:42:38.258" v="1517" actId="20577"/>
          <ac:spMkLst>
            <pc:docMk/>
            <pc:sldMk cId="0" sldId="342"/>
            <ac:spMk id="4" creationId="{AFA532F4-AA34-B441-2E18-461408CA2259}"/>
          </ac:spMkLst>
        </pc:spChg>
        <pc:spChg chg="mod">
          <ac:chgData name="MVDr. Eva Lovásová PhD." userId="b02ca332-7d2c-46be-8aa0-746ee3041d5d" providerId="ADAL" clId="{F4FF78C7-E3B1-4835-9008-D68C401872C9}" dt="2024-05-03T11:39:53.261" v="1456" actId="6549"/>
          <ac:spMkLst>
            <pc:docMk/>
            <pc:sldMk cId="0" sldId="342"/>
            <ac:spMk id="45058" creationId="{BC74FB71-AFBC-444E-D471-91D034FF6095}"/>
          </ac:spMkLst>
        </pc:spChg>
        <pc:spChg chg="mod">
          <ac:chgData name="MVDr. Eva Lovásová PhD." userId="b02ca332-7d2c-46be-8aa0-746ee3041d5d" providerId="ADAL" clId="{F4FF78C7-E3B1-4835-9008-D68C401872C9}" dt="2024-05-03T11:42:27.244" v="1495" actId="14100"/>
          <ac:spMkLst>
            <pc:docMk/>
            <pc:sldMk cId="0" sldId="342"/>
            <ac:spMk id="48131" creationId="{3FA5A76C-CCD5-9D02-FB33-4EB5DFF6D836}"/>
          </ac:spMkLst>
        </pc:spChg>
      </pc:sldChg>
      <pc:sldChg chg="modSp add mod">
        <pc:chgData name="MVDr. Eva Lovásová PhD." userId="b02ca332-7d2c-46be-8aa0-746ee3041d5d" providerId="ADAL" clId="{F4FF78C7-E3B1-4835-9008-D68C401872C9}" dt="2024-05-03T11:43:07.127" v="1534" actId="6549"/>
        <pc:sldMkLst>
          <pc:docMk/>
          <pc:sldMk cId="0" sldId="343"/>
        </pc:sldMkLst>
        <pc:spChg chg="mod">
          <ac:chgData name="MVDr. Eva Lovásová PhD." userId="b02ca332-7d2c-46be-8aa0-746ee3041d5d" providerId="ADAL" clId="{F4FF78C7-E3B1-4835-9008-D68C401872C9}" dt="2024-05-03T11:43:07.127" v="1534" actId="6549"/>
          <ac:spMkLst>
            <pc:docMk/>
            <pc:sldMk cId="0" sldId="343"/>
            <ac:spMk id="45058" creationId="{8517F46F-F3CA-DFF7-B1ED-71E5100DF234}"/>
          </ac:spMkLst>
        </pc:spChg>
      </pc:sldChg>
      <pc:sldChg chg="addSp delSp modSp add mod">
        <pc:chgData name="MVDr. Eva Lovásová PhD." userId="b02ca332-7d2c-46be-8aa0-746ee3041d5d" providerId="ADAL" clId="{F4FF78C7-E3B1-4835-9008-D68C401872C9}" dt="2024-05-03T11:51:17.804" v="1747" actId="1076"/>
        <pc:sldMkLst>
          <pc:docMk/>
          <pc:sldMk cId="1038048149" sldId="344"/>
        </pc:sldMkLst>
        <pc:spChg chg="add mod">
          <ac:chgData name="MVDr. Eva Lovásová PhD." userId="b02ca332-7d2c-46be-8aa0-746ee3041d5d" providerId="ADAL" clId="{F4FF78C7-E3B1-4835-9008-D68C401872C9}" dt="2024-05-03T11:50:55.805" v="1742" actId="1076"/>
          <ac:spMkLst>
            <pc:docMk/>
            <pc:sldMk cId="1038048149" sldId="344"/>
            <ac:spMk id="4" creationId="{21E9B294-C9D4-0137-BE3D-BEBA4161D608}"/>
          </ac:spMkLst>
        </pc:spChg>
        <pc:spChg chg="mod">
          <ac:chgData name="MVDr. Eva Lovásová PhD." userId="b02ca332-7d2c-46be-8aa0-746ee3041d5d" providerId="ADAL" clId="{F4FF78C7-E3B1-4835-9008-D68C401872C9}" dt="2024-05-03T11:49:31.083" v="1675" actId="20577"/>
          <ac:spMkLst>
            <pc:docMk/>
            <pc:sldMk cId="1038048149" sldId="344"/>
            <ac:spMk id="28675" creationId="{00000000-0000-0000-0000-000000000000}"/>
          </ac:spMkLst>
        </pc:spChg>
        <pc:picChg chg="add mod">
          <ac:chgData name="MVDr. Eva Lovásová PhD." userId="b02ca332-7d2c-46be-8aa0-746ee3041d5d" providerId="ADAL" clId="{F4FF78C7-E3B1-4835-9008-D68C401872C9}" dt="2024-05-03T11:51:04.229" v="1744" actId="1076"/>
          <ac:picMkLst>
            <pc:docMk/>
            <pc:sldMk cId="1038048149" sldId="344"/>
            <ac:picMk id="2" creationId="{60C62C64-B4FB-9418-9963-58406C286F1D}"/>
          </ac:picMkLst>
        </pc:picChg>
        <pc:picChg chg="add mod">
          <ac:chgData name="MVDr. Eva Lovásová PhD." userId="b02ca332-7d2c-46be-8aa0-746ee3041d5d" providerId="ADAL" clId="{F4FF78C7-E3B1-4835-9008-D68C401872C9}" dt="2024-05-03T11:50:59.093" v="1743" actId="1076"/>
          <ac:picMkLst>
            <pc:docMk/>
            <pc:sldMk cId="1038048149" sldId="344"/>
            <ac:picMk id="3" creationId="{D0D4AA3B-6F94-974B-D85E-8E17F7EE0AF9}"/>
          </ac:picMkLst>
        </pc:picChg>
        <pc:picChg chg="mod">
          <ac:chgData name="MVDr. Eva Lovásová PhD." userId="b02ca332-7d2c-46be-8aa0-746ee3041d5d" providerId="ADAL" clId="{F4FF78C7-E3B1-4835-9008-D68C401872C9}" dt="2024-05-03T11:49:40.844" v="1678" actId="1076"/>
          <ac:picMkLst>
            <pc:docMk/>
            <pc:sldMk cId="1038048149" sldId="344"/>
            <ac:picMk id="28676" creationId="{00000000-0000-0000-0000-000000000000}"/>
          </ac:picMkLst>
        </pc:picChg>
        <pc:picChg chg="mod">
          <ac:chgData name="MVDr. Eva Lovásová PhD." userId="b02ca332-7d2c-46be-8aa0-746ee3041d5d" providerId="ADAL" clId="{F4FF78C7-E3B1-4835-9008-D68C401872C9}" dt="2024-05-03T11:51:15.853" v="1746" actId="1076"/>
          <ac:picMkLst>
            <pc:docMk/>
            <pc:sldMk cId="1038048149" sldId="344"/>
            <ac:picMk id="28677" creationId="{00000000-0000-0000-0000-000000000000}"/>
          </ac:picMkLst>
        </pc:picChg>
        <pc:picChg chg="mod">
          <ac:chgData name="MVDr. Eva Lovásová PhD." userId="b02ca332-7d2c-46be-8aa0-746ee3041d5d" providerId="ADAL" clId="{F4FF78C7-E3B1-4835-9008-D68C401872C9}" dt="2024-05-03T11:51:17.804" v="1747" actId="1076"/>
          <ac:picMkLst>
            <pc:docMk/>
            <pc:sldMk cId="1038048149" sldId="344"/>
            <ac:picMk id="28678" creationId="{00000000-0000-0000-0000-000000000000}"/>
          </ac:picMkLst>
        </pc:picChg>
        <pc:picChg chg="del mod">
          <ac:chgData name="MVDr. Eva Lovásová PhD." userId="b02ca332-7d2c-46be-8aa0-746ee3041d5d" providerId="ADAL" clId="{F4FF78C7-E3B1-4835-9008-D68C401872C9}" dt="2024-05-03T11:49:46.830" v="1680" actId="478"/>
          <ac:picMkLst>
            <pc:docMk/>
            <pc:sldMk cId="1038048149" sldId="344"/>
            <ac:picMk id="28679" creationId="{00000000-0000-0000-0000-000000000000}"/>
          </ac:picMkLst>
        </pc:picChg>
      </pc:sldChg>
      <pc:sldChg chg="add">
        <pc:chgData name="MVDr. Eva Lovásová PhD." userId="b02ca332-7d2c-46be-8aa0-746ee3041d5d" providerId="ADAL" clId="{F4FF78C7-E3B1-4835-9008-D68C401872C9}" dt="2024-05-03T12:03:54.933" v="1847"/>
        <pc:sldMkLst>
          <pc:docMk/>
          <pc:sldMk cId="3826105767" sldId="34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21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altLang="sk-SK" noProof="0"/>
              <a:t>Klepnutím upravíte styl předlohy nadpisu.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CA" altLang="sk-SK" noProof="0"/>
              <a:t>Klepnutím upravíte styl předlohy podnadpisu.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F782DD3-A549-490A-8319-5254A1563C62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48349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9251-931D-40B2-B2A6-8ED4527DBDF0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83404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59055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59055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FA94-58D9-4291-B7BD-5A5E65367018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92980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0652-03D2-4A44-8F07-B7BB74C2048B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415126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3247-4077-4C01-BE34-50A2C1B20F16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403869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EFBC-C19D-47C1-AF75-6FF312971011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1561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CA11-C48E-4954-8578-07A3948A3FE2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319420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E9F2-9783-4DCA-8BAB-5B6819AF9BE6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44399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8F08-125D-4868-A1A2-353CD2FA6B79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20949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F7E7-1938-4FB0-9C1F-46101B01FF93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17897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0D92-EC70-4C90-BD72-242747BD3F2B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</p:spTree>
    <p:extLst>
      <p:ext uri="{BB962C8B-B14F-4D97-AF65-F5344CB8AC3E}">
        <p14:creationId xmlns:p14="http://schemas.microsoft.com/office/powerpoint/2010/main" val="17488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sk-SK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sk-SK"/>
              <a:t>Klepnutím upravíte styly předlohy textu.</a:t>
            </a:r>
          </a:p>
          <a:p>
            <a:pPr lvl="1"/>
            <a:r>
              <a:rPr lang="en-CA" altLang="sk-SK"/>
              <a:t>Druhá úroveň</a:t>
            </a:r>
          </a:p>
          <a:p>
            <a:pPr lvl="2"/>
            <a:r>
              <a:rPr lang="en-CA" altLang="sk-SK"/>
              <a:t>Třetí úroveň</a:t>
            </a:r>
          </a:p>
          <a:p>
            <a:pPr lvl="3"/>
            <a:r>
              <a:rPr lang="en-CA" altLang="sk-SK"/>
              <a:t>Čtvrtá úroveň</a:t>
            </a:r>
          </a:p>
          <a:p>
            <a:pPr lvl="4"/>
            <a:r>
              <a:rPr lang="en-CA" altLang="sk-SK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altLang="sk-S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1EDD143-8721-4811-8E4D-EAEEEC9EBDEE}" type="slidenum">
              <a:rPr lang="en-CA" altLang="sk-SK"/>
              <a:pPr>
                <a:defRPr/>
              </a:pPr>
              <a:t>‹#›</a:t>
            </a:fld>
            <a:endParaRPr lang="en-CA" altLang="sk-SK"/>
          </a:p>
        </p:txBody>
      </p:sp>
      <p:pic>
        <p:nvPicPr>
          <p:cNvPr id="1031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va\Desktop\endo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9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0"/>
            <a:ext cx="5652120" cy="4293096"/>
          </a:xfrm>
        </p:spPr>
        <p:txBody>
          <a:bodyPr/>
          <a:lstStyle/>
          <a:p>
            <a:pPr algn="ctr"/>
            <a:r>
              <a:rPr lang="cs-CZ" altLang="sk-SK" dirty="0" err="1"/>
              <a:t>Patofyziológia</a:t>
            </a:r>
            <a:r>
              <a:rPr lang="cs-CZ" altLang="sk-SK" dirty="0"/>
              <a:t> </a:t>
            </a:r>
            <a:r>
              <a:rPr lang="cs-CZ" altLang="sk-SK" dirty="0" err="1"/>
              <a:t>endokrinného</a:t>
            </a:r>
            <a:r>
              <a:rPr lang="cs-CZ" altLang="sk-SK" dirty="0"/>
              <a:t> systému</a:t>
            </a:r>
            <a:br>
              <a:rPr lang="cs-CZ" altLang="sk-SK" dirty="0"/>
            </a:br>
            <a:br>
              <a:rPr lang="cs-CZ" altLang="sk-SK" dirty="0"/>
            </a:br>
            <a:br>
              <a:rPr lang="cs-CZ" altLang="sk-SK" dirty="0"/>
            </a:br>
            <a:r>
              <a:rPr lang="cs-CZ" altLang="sk-SK" sz="3200" dirty="0" err="1"/>
              <a:t>Prehľad</a:t>
            </a:r>
            <a:br>
              <a:rPr lang="cs-CZ" altLang="sk-SK" dirty="0"/>
            </a:br>
            <a:endParaRPr lang="cs-CZ" alt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A2EB8CC-D3B3-4CDA-9581-71325B6A2264}"/>
              </a:ext>
            </a:extLst>
          </p:cNvPr>
          <p:cNvSpPr txBox="1"/>
          <p:nvPr/>
        </p:nvSpPr>
        <p:spPr>
          <a:xfrm>
            <a:off x="4734780" y="5657562"/>
            <a:ext cx="4409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MVDr. Eva </a:t>
            </a:r>
            <a:r>
              <a:rPr lang="sk-SK" dirty="0" err="1"/>
              <a:t>Lovásová</a:t>
            </a:r>
            <a:r>
              <a:rPr lang="sk-SK" dirty="0"/>
              <a:t>, PhD.</a:t>
            </a:r>
          </a:p>
          <a:p>
            <a:r>
              <a:rPr lang="sk-SK" dirty="0"/>
              <a:t>MVDr. Jaroslava Nováková, PhD.</a:t>
            </a:r>
          </a:p>
          <a:p>
            <a:r>
              <a:rPr lang="sk-SK" dirty="0"/>
              <a:t>MUDr. Marek Brenišin, PhD.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600"/>
              <a:t>Klasifikácia hormónov </a:t>
            </a:r>
            <a:br>
              <a:rPr lang="cs-CZ" altLang="sk-SK" sz="3600"/>
            </a:br>
            <a:r>
              <a:rPr lang="cs-CZ" altLang="sk-SK" sz="3600"/>
              <a:t>z chemickej stránky</a:t>
            </a:r>
            <a:endParaRPr lang="cs-CZ" altLang="sk-SK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9929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b="1" dirty="0">
                <a:solidFill>
                  <a:srgbClr val="0070C0"/>
                </a:solidFill>
              </a:rPr>
              <a:t>Deriváty </a:t>
            </a:r>
            <a:r>
              <a:rPr lang="cs-CZ" altLang="sk-SK" sz="2400" b="1" dirty="0" err="1">
                <a:solidFill>
                  <a:srgbClr val="0070C0"/>
                </a:solidFill>
              </a:rPr>
              <a:t>aminokyselín</a:t>
            </a:r>
            <a:r>
              <a:rPr lang="cs-CZ" altLang="sk-SK" sz="2400" dirty="0"/>
              <a:t>	</a:t>
            </a:r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 err="1"/>
              <a:t>adrenalín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noradrenalín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dopamín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tyroxín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trijódtyronín</a:t>
            </a:r>
            <a:r>
              <a:rPr lang="cs-CZ" altLang="sk-SK" sz="2000" dirty="0"/>
              <a:t>...</a:t>
            </a:r>
            <a:endParaRPr lang="cs-CZ" altLang="sk-SK" dirty="0"/>
          </a:p>
          <a:p>
            <a:pPr>
              <a:buFont typeface="Wingdings" pitchFamily="2" charset="2"/>
              <a:buChar char="§"/>
            </a:pPr>
            <a:r>
              <a:rPr lang="cs-CZ" altLang="sk-SK" sz="2400" b="1" dirty="0">
                <a:solidFill>
                  <a:srgbClr val="0070C0"/>
                </a:solidFill>
              </a:rPr>
              <a:t>Peptidy a </a:t>
            </a:r>
            <a:r>
              <a:rPr lang="cs-CZ" altLang="sk-SK" sz="2400" b="1" dirty="0" err="1">
                <a:solidFill>
                  <a:srgbClr val="0070C0"/>
                </a:solidFill>
              </a:rPr>
              <a:t>proteíny</a:t>
            </a:r>
            <a:endParaRPr lang="cs-CZ" altLang="sk-SK" sz="2400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Oligopeptidy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 err="1"/>
              <a:t>vazopresín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oxytocín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tyreoliberín</a:t>
            </a:r>
            <a:r>
              <a:rPr lang="cs-CZ" altLang="sk-SK" sz="2000" dirty="0"/>
              <a:t>...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/>
              <a:t>Polypeptidy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 err="1"/>
              <a:t>glukagón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kalcitonín</a:t>
            </a:r>
            <a:r>
              <a:rPr lang="cs-CZ" altLang="sk-SK" sz="2000" dirty="0"/>
              <a:t>, ACTH...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Proteíny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/>
              <a:t>inzulín, </a:t>
            </a:r>
            <a:r>
              <a:rPr lang="cs-CZ" altLang="sk-SK" sz="2000" dirty="0" err="1"/>
              <a:t>rastový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parathormón</a:t>
            </a:r>
            <a:r>
              <a:rPr lang="cs-CZ" altLang="sk-SK" sz="2000" dirty="0"/>
              <a:t>...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Glykoproteíny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/>
              <a:t>folikuly </a:t>
            </a:r>
            <a:r>
              <a:rPr lang="cs-CZ" altLang="sk-SK" sz="2000" dirty="0" err="1"/>
              <a:t>stimulujúci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luteinizačný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</a:t>
            </a:r>
            <a:r>
              <a:rPr lang="cs-CZ" altLang="sk-SK" sz="2000" dirty="0"/>
              <a:t>...</a:t>
            </a:r>
            <a:endParaRPr lang="cs-CZ" altLang="sk-SK" dirty="0"/>
          </a:p>
          <a:p>
            <a:pPr>
              <a:buFont typeface="Wingdings" pitchFamily="2" charset="2"/>
              <a:buChar char="§"/>
            </a:pPr>
            <a:r>
              <a:rPr lang="cs-CZ" altLang="sk-SK" sz="2400" b="1" dirty="0">
                <a:solidFill>
                  <a:srgbClr val="0070C0"/>
                </a:solidFill>
              </a:rPr>
              <a:t>Steroidy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/>
              <a:t>glukokortikoidy, </a:t>
            </a:r>
            <a:r>
              <a:rPr lang="cs-CZ" altLang="sk-SK" sz="2000" dirty="0" err="1"/>
              <a:t>mineralokortikoidy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estrogény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testosterón</a:t>
            </a:r>
            <a:r>
              <a:rPr lang="cs-CZ" altLang="sk-SK" sz="2000" dirty="0"/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 algn="ctr"/>
            <a:r>
              <a:rPr lang="cs-CZ" altLang="sk-SK" sz="3500"/>
              <a:t>Poruchy endokrinného systému (endokrinopatie)</a:t>
            </a:r>
            <a:endParaRPr lang="cs-CZ" alt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6444207" cy="4968552"/>
          </a:xfrm>
        </p:spPr>
        <p:txBody>
          <a:bodyPr/>
          <a:lstStyle/>
          <a:p>
            <a:pPr marL="176213" indent="-176213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2000" i="1" dirty="0" err="1">
                <a:solidFill>
                  <a:srgbClr val="0070C0"/>
                </a:solidFill>
              </a:rPr>
              <a:t>hyperfunkcia</a:t>
            </a:r>
            <a:r>
              <a:rPr lang="cs-CZ" altLang="sk-SK" sz="2000" i="1" dirty="0">
                <a:solidFill>
                  <a:srgbClr val="0070C0"/>
                </a:solidFill>
              </a:rPr>
              <a:t>, </a:t>
            </a:r>
            <a:r>
              <a:rPr lang="cs-CZ" altLang="sk-SK" sz="2000" i="1" dirty="0" err="1">
                <a:solidFill>
                  <a:srgbClr val="0070C0"/>
                </a:solidFill>
              </a:rPr>
              <a:t>hypofunkcia</a:t>
            </a:r>
            <a:r>
              <a:rPr lang="cs-CZ" altLang="sk-SK" sz="2000" i="1" dirty="0">
                <a:solidFill>
                  <a:srgbClr val="0070C0"/>
                </a:solidFill>
              </a:rPr>
              <a:t>, </a:t>
            </a:r>
            <a:r>
              <a:rPr lang="cs-CZ" altLang="sk-SK" sz="2000" i="1" dirty="0" err="1">
                <a:solidFill>
                  <a:srgbClr val="0070C0"/>
                </a:solidFill>
              </a:rPr>
              <a:t>dysfunkcia</a:t>
            </a:r>
            <a:endParaRPr lang="cs-CZ" altLang="sk-SK" sz="2000" dirty="0">
              <a:solidFill>
                <a:srgbClr val="0070C0"/>
              </a:solidFill>
            </a:endParaRPr>
          </a:p>
          <a:p>
            <a:pPr marL="176213" indent="-176213">
              <a:spcBef>
                <a:spcPts val="0"/>
              </a:spcBef>
              <a:buFont typeface="Wingdings" pitchFamily="2" charset="2"/>
              <a:buChar char="§"/>
            </a:pPr>
            <a:endParaRPr lang="cs-CZ" altLang="sk-SK" sz="2000" dirty="0"/>
          </a:p>
          <a:p>
            <a:pPr marL="176213" indent="-176213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2000" i="1" dirty="0" err="1">
                <a:solidFill>
                  <a:srgbClr val="0070C0"/>
                </a:solidFill>
              </a:rPr>
              <a:t>centrálne</a:t>
            </a:r>
            <a:r>
              <a:rPr lang="cs-CZ" altLang="sk-SK" sz="2000" i="1" dirty="0">
                <a:solidFill>
                  <a:srgbClr val="0070C0"/>
                </a:solidFill>
              </a:rPr>
              <a:t> a </a:t>
            </a:r>
            <a:r>
              <a:rPr lang="cs-CZ" altLang="sk-SK" sz="2000" i="1" dirty="0" err="1">
                <a:solidFill>
                  <a:srgbClr val="0070C0"/>
                </a:solidFill>
              </a:rPr>
              <a:t>periférne</a:t>
            </a:r>
            <a:r>
              <a:rPr lang="cs-CZ" altLang="sk-SK" sz="2000" i="1" dirty="0">
                <a:solidFill>
                  <a:srgbClr val="0070C0"/>
                </a:solidFill>
              </a:rPr>
              <a:t> poruchy</a:t>
            </a:r>
            <a:r>
              <a:rPr lang="cs-CZ" altLang="sk-SK" sz="2000" dirty="0">
                <a:solidFill>
                  <a:srgbClr val="0070C0"/>
                </a:solidFill>
              </a:rPr>
              <a:t>                                        </a:t>
            </a:r>
            <a:r>
              <a:rPr lang="cs-CZ" altLang="sk-SK" sz="2000" dirty="0"/>
              <a:t>v systéme hypotalamus - hypofýza - </a:t>
            </a:r>
            <a:r>
              <a:rPr lang="cs-CZ" altLang="sk-SK" sz="2000" dirty="0" err="1"/>
              <a:t>periférna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žľaza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štítna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kôra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nadobličiek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pohlavné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žľazy</a:t>
            </a:r>
            <a:r>
              <a:rPr lang="cs-CZ" altLang="sk-SK" sz="2000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altLang="sk-SK" sz="1800" dirty="0" err="1"/>
              <a:t>Alebo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tiež</a:t>
            </a:r>
            <a:r>
              <a:rPr lang="cs-CZ" altLang="sk-SK" sz="1800" dirty="0"/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1800" dirty="0" err="1">
                <a:solidFill>
                  <a:srgbClr val="00B050"/>
                </a:solidFill>
              </a:rPr>
              <a:t>primárne</a:t>
            </a:r>
            <a:r>
              <a:rPr lang="cs-CZ" altLang="sk-SK" sz="1800" dirty="0"/>
              <a:t> – </a:t>
            </a:r>
            <a:r>
              <a:rPr lang="cs-CZ" altLang="sk-SK" sz="1800" dirty="0" err="1"/>
              <a:t>primárne</a:t>
            </a:r>
            <a:r>
              <a:rPr lang="cs-CZ" altLang="sk-SK" sz="1800" dirty="0"/>
              <a:t> je postihnutá </a:t>
            </a:r>
            <a:r>
              <a:rPr lang="cs-CZ" altLang="sk-SK" sz="1800" dirty="0" err="1"/>
              <a:t>periférna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žľaza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napr</a:t>
            </a:r>
            <a:r>
              <a:rPr lang="cs-CZ" altLang="sk-SK" sz="1800" dirty="0"/>
              <a:t>. </a:t>
            </a:r>
            <a:r>
              <a:rPr lang="cs-CZ" altLang="sk-SK" sz="1800" dirty="0" err="1"/>
              <a:t>štítna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žľaza</a:t>
            </a:r>
            <a:r>
              <a:rPr lang="cs-CZ" altLang="sk-SK" sz="1800" dirty="0"/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1800" dirty="0" err="1">
                <a:solidFill>
                  <a:srgbClr val="00B050"/>
                </a:solidFill>
              </a:rPr>
              <a:t>sekundárne</a:t>
            </a:r>
            <a:r>
              <a:rPr lang="cs-CZ" altLang="sk-SK" sz="1800" dirty="0"/>
              <a:t> – </a:t>
            </a:r>
            <a:r>
              <a:rPr lang="cs-CZ" altLang="sk-SK" sz="1800" dirty="0" err="1"/>
              <a:t>primárne</a:t>
            </a:r>
            <a:r>
              <a:rPr lang="cs-CZ" altLang="sk-SK" sz="1800" dirty="0"/>
              <a:t> je postihnutá hypofýza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1800" dirty="0" err="1">
                <a:solidFill>
                  <a:srgbClr val="00B050"/>
                </a:solidFill>
              </a:rPr>
              <a:t>terciárne</a:t>
            </a:r>
            <a:r>
              <a:rPr lang="cs-CZ" altLang="sk-SK" sz="1800" dirty="0"/>
              <a:t> – </a:t>
            </a:r>
            <a:r>
              <a:rPr lang="cs-CZ" altLang="sk-SK" sz="1800" dirty="0" err="1"/>
              <a:t>primárne</a:t>
            </a:r>
            <a:r>
              <a:rPr lang="cs-CZ" altLang="sk-SK" sz="1800" dirty="0"/>
              <a:t> je postihnutý hypotalamus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cs-CZ" altLang="sk-SK" sz="1800" dirty="0"/>
          </a:p>
          <a:p>
            <a:pPr marL="176213" indent="-176213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2000" i="1" dirty="0" err="1">
                <a:solidFill>
                  <a:srgbClr val="0070C0"/>
                </a:solidFill>
              </a:rPr>
              <a:t>primárne</a:t>
            </a:r>
            <a:r>
              <a:rPr lang="cs-CZ" altLang="sk-SK" sz="2000" i="1" dirty="0">
                <a:solidFill>
                  <a:srgbClr val="0070C0"/>
                </a:solidFill>
              </a:rPr>
              <a:t> a </a:t>
            </a:r>
            <a:r>
              <a:rPr lang="cs-CZ" altLang="sk-SK" sz="2000" i="1" dirty="0" err="1">
                <a:solidFill>
                  <a:srgbClr val="0070C0"/>
                </a:solidFill>
              </a:rPr>
              <a:t>sekundárne</a:t>
            </a:r>
            <a:r>
              <a:rPr lang="cs-CZ" altLang="sk-SK" sz="2000" i="1" dirty="0">
                <a:solidFill>
                  <a:srgbClr val="0070C0"/>
                </a:solidFill>
              </a:rPr>
              <a:t> poruchy</a:t>
            </a:r>
            <a:endParaRPr lang="cs-CZ" altLang="sk-SK" sz="20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sk-SK" sz="2000" dirty="0" err="1"/>
              <a:t>Connov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syndróm</a:t>
            </a:r>
            <a:r>
              <a:rPr lang="cs-CZ" altLang="sk-SK" sz="2000" dirty="0"/>
              <a:t> vs. </a:t>
            </a:r>
            <a:r>
              <a:rPr lang="cs-CZ" altLang="sk-SK" sz="2000" dirty="0" err="1"/>
              <a:t>sekundárny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hyperaldosteronizmus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pri</a:t>
            </a:r>
            <a:r>
              <a:rPr lang="cs-CZ" altLang="sk-SK" sz="2000" dirty="0"/>
              <a:t> šoku a </a:t>
            </a:r>
            <a:r>
              <a:rPr lang="cs-CZ" altLang="sk-SK" sz="2000" dirty="0" err="1"/>
              <a:t>zl</a:t>
            </a:r>
            <a:r>
              <a:rPr lang="sk-SK" altLang="sk-SK" sz="2000" dirty="0"/>
              <a:t>y</a:t>
            </a:r>
            <a:r>
              <a:rPr lang="cs-CZ" altLang="sk-SK" sz="2000" dirty="0"/>
              <a:t>haní </a:t>
            </a:r>
            <a:r>
              <a:rPr lang="cs-CZ" altLang="sk-SK" sz="2000" dirty="0" err="1"/>
              <a:t>srdca</a:t>
            </a:r>
            <a:endParaRPr lang="cs-CZ" altLang="sk-SK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6300192" y="2412128"/>
            <a:ext cx="2730500" cy="3581400"/>
            <a:chOff x="6084888" y="2420938"/>
            <a:chExt cx="2730500" cy="3581400"/>
          </a:xfrm>
        </p:grpSpPr>
        <p:pic>
          <p:nvPicPr>
            <p:cNvPr id="5" name="Obrázok 2" descr="Obrázok, na ktorom je kreslený obrázok, kresba&#10;&#10;Automaticky generovaný pop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2420938"/>
              <a:ext cx="23717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BlokTextu 5"/>
            <p:cNvSpPr txBox="1"/>
            <p:nvPr/>
          </p:nvSpPr>
          <p:spPr>
            <a:xfrm>
              <a:off x="6084888" y="2565400"/>
              <a:ext cx="1150937" cy="3022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sk-SK" altLang="sk-SK" sz="1400" dirty="0">
                  <a:solidFill>
                    <a:srgbClr val="0070C0"/>
                  </a:solidFill>
                  <a:latin typeface="+mn-lt"/>
                </a:rPr>
                <a:t>centrálne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sk-SK" altLang="sk-SK" sz="1400" dirty="0">
                  <a:solidFill>
                    <a:srgbClr val="00B050"/>
                  </a:solidFill>
                  <a:latin typeface="+mn-lt"/>
                </a:rPr>
                <a:t>terciárne</a:t>
              </a:r>
              <a:endParaRPr lang="sk-SK" sz="1400" dirty="0"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sk-SK" altLang="sk-SK" sz="1400" dirty="0">
                  <a:solidFill>
                    <a:srgbClr val="0070C0"/>
                  </a:solidFill>
                  <a:latin typeface="+mn-lt"/>
                </a:rPr>
                <a:t>centrálne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sk-SK" altLang="sk-SK" sz="1400" dirty="0">
                  <a:solidFill>
                    <a:srgbClr val="00B050"/>
                  </a:solidFill>
                  <a:latin typeface="+mn-lt"/>
                </a:rPr>
                <a:t>sekundárne</a:t>
              </a:r>
              <a:endParaRPr lang="sk-SK" altLang="sk-SK" sz="1400" dirty="0"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endParaRPr lang="sk-SK" altLang="sk-SK" sz="1400" dirty="0">
                <a:solidFill>
                  <a:srgbClr val="00B05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sk-SK" altLang="sk-SK" sz="1400" dirty="0" err="1">
                  <a:solidFill>
                    <a:srgbClr val="0070C0"/>
                  </a:solidFill>
                  <a:latin typeface="+mn-lt"/>
                </a:rPr>
                <a:t>perifírne</a:t>
              </a:r>
              <a:endParaRPr lang="sk-SK" altLang="sk-SK" sz="1400" dirty="0">
                <a:solidFill>
                  <a:srgbClr val="0070C0"/>
                </a:solidFill>
                <a:latin typeface="+mn-lt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sk-SK" altLang="sk-SK" sz="1400" dirty="0">
                  <a:solidFill>
                    <a:srgbClr val="00B050"/>
                  </a:solidFill>
                  <a:latin typeface="+mn-lt"/>
                </a:rPr>
                <a:t>primárne</a:t>
              </a:r>
              <a:endParaRPr lang="sk-SK" altLang="sk-SK" sz="14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 algn="ctr"/>
            <a:r>
              <a:rPr lang="cs-CZ" altLang="sk-SK" sz="3500"/>
              <a:t>Poruchy endokrinného systému (endokrinopatie)</a:t>
            </a:r>
            <a:endParaRPr lang="cs-CZ" alt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0195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>
                <a:solidFill>
                  <a:srgbClr val="0070C0"/>
                </a:solidFill>
              </a:rPr>
              <a:t>Chorobné stavy spojené s úplným </a:t>
            </a:r>
            <a:r>
              <a:rPr lang="cs-CZ" altLang="sk-SK" sz="2400" dirty="0" err="1">
                <a:solidFill>
                  <a:srgbClr val="0070C0"/>
                </a:solidFill>
              </a:rPr>
              <a:t>zánikom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alebo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deštrukciou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postatnej</a:t>
            </a:r>
            <a:r>
              <a:rPr lang="cs-CZ" altLang="sk-SK" sz="2400" dirty="0">
                <a:solidFill>
                  <a:srgbClr val="0070C0"/>
                </a:solidFill>
              </a:rPr>
              <a:t> časti </a:t>
            </a:r>
            <a:r>
              <a:rPr lang="cs-CZ" altLang="sk-SK" sz="2400" dirty="0" err="1">
                <a:solidFill>
                  <a:srgbClr val="0070C0"/>
                </a:solidFill>
              </a:rPr>
              <a:t>endokrinnej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žľazy</a:t>
            </a:r>
            <a:r>
              <a:rPr lang="cs-CZ" altLang="sk-SK" sz="2400" dirty="0">
                <a:solidFill>
                  <a:srgbClr val="0070C0"/>
                </a:solidFill>
              </a:rPr>
              <a:t> (</a:t>
            </a:r>
            <a:r>
              <a:rPr lang="cs-CZ" altLang="sk-SK" sz="2400" dirty="0" err="1">
                <a:solidFill>
                  <a:srgbClr val="0070C0"/>
                </a:solidFill>
              </a:rPr>
              <a:t>hypofunkcia</a:t>
            </a:r>
            <a:r>
              <a:rPr lang="cs-CZ" altLang="sk-SK" sz="2400" dirty="0">
                <a:solidFill>
                  <a:srgbClr val="0070C0"/>
                </a:solidFill>
              </a:rPr>
              <a:t>), </a:t>
            </a:r>
            <a:r>
              <a:rPr lang="cs-CZ" altLang="sk-SK" sz="2400" dirty="0" err="1">
                <a:solidFill>
                  <a:srgbClr val="0070C0"/>
                </a:solidFill>
              </a:rPr>
              <a:t>alebo</a:t>
            </a:r>
            <a:r>
              <a:rPr lang="cs-CZ" altLang="sk-SK" sz="2400" dirty="0">
                <a:solidFill>
                  <a:srgbClr val="0070C0"/>
                </a:solidFill>
              </a:rPr>
              <a:t> s </a:t>
            </a:r>
            <a:r>
              <a:rPr lang="cs-CZ" altLang="sk-SK" sz="2400" dirty="0" err="1">
                <a:solidFill>
                  <a:srgbClr val="0070C0"/>
                </a:solidFill>
              </a:rPr>
              <a:t>nadmernou</a:t>
            </a:r>
            <a:r>
              <a:rPr lang="cs-CZ" altLang="sk-SK" sz="2400" dirty="0">
                <a:solidFill>
                  <a:srgbClr val="0070C0"/>
                </a:solidFill>
              </a:rPr>
              <a:t> tvorbou, či ektopickou tvorbou </a:t>
            </a:r>
            <a:r>
              <a:rPr lang="cs-CZ" altLang="sk-SK" sz="2400" dirty="0" err="1">
                <a:solidFill>
                  <a:srgbClr val="0070C0"/>
                </a:solidFill>
              </a:rPr>
              <a:t>hormónu</a:t>
            </a:r>
            <a:r>
              <a:rPr lang="cs-CZ" altLang="sk-SK" sz="2400" dirty="0">
                <a:solidFill>
                  <a:srgbClr val="0070C0"/>
                </a:solidFill>
              </a:rPr>
              <a:t> (</a:t>
            </a:r>
            <a:r>
              <a:rPr lang="cs-CZ" altLang="sk-SK" sz="2400" dirty="0" err="1">
                <a:solidFill>
                  <a:srgbClr val="0070C0"/>
                </a:solidFill>
              </a:rPr>
              <a:t>hyperfunkcia</a:t>
            </a:r>
            <a:r>
              <a:rPr lang="cs-CZ" altLang="sk-SK" sz="2400" dirty="0">
                <a:solidFill>
                  <a:srgbClr val="0070C0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/>
              <a:t>nekróza, </a:t>
            </a:r>
            <a:r>
              <a:rPr lang="cs-CZ" altLang="sk-SK" sz="2000" i="1" dirty="0" err="1"/>
              <a:t>krvácanie</a:t>
            </a:r>
            <a:r>
              <a:rPr lang="cs-CZ" altLang="sk-SK" sz="2000" i="1" dirty="0"/>
              <a:t>, </a:t>
            </a:r>
            <a:r>
              <a:rPr lang="cs-CZ" altLang="sk-SK" sz="2000" i="1" dirty="0" err="1"/>
              <a:t>hypoxia</a:t>
            </a:r>
            <a:endParaRPr lang="cs-CZ" altLang="sk-SK" sz="2000" i="1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/>
              <a:t>zápal, </a:t>
            </a:r>
            <a:r>
              <a:rPr lang="cs-CZ" altLang="sk-SK" sz="2000" i="1" dirty="0" err="1"/>
              <a:t>autoimunitný</a:t>
            </a:r>
            <a:r>
              <a:rPr lang="cs-CZ" altLang="sk-SK" sz="2000" i="1" dirty="0"/>
              <a:t> proces, nádory, tbc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karencie</a:t>
            </a:r>
            <a:r>
              <a:rPr lang="cs-CZ" altLang="sk-SK" sz="2000" i="1" dirty="0"/>
              <a:t> (jód)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intoxikácia</a:t>
            </a:r>
            <a:r>
              <a:rPr lang="cs-CZ" altLang="sk-SK" sz="2000" i="1" dirty="0"/>
              <a:t> (sladké </a:t>
            </a:r>
            <a:r>
              <a:rPr lang="cs-CZ" altLang="sk-SK" sz="2000" i="1" dirty="0" err="1"/>
              <a:t>drievko</a:t>
            </a:r>
            <a:r>
              <a:rPr lang="cs-CZ" altLang="sk-SK" sz="2000" i="1" dirty="0"/>
              <a:t>), </a:t>
            </a:r>
            <a:r>
              <a:rPr lang="cs-CZ" altLang="sk-SK" sz="2000" i="1" dirty="0" err="1"/>
              <a:t>iatrogénne</a:t>
            </a:r>
            <a:r>
              <a:rPr lang="cs-CZ" altLang="sk-SK" sz="2000" i="1" dirty="0"/>
              <a:t> (kortikoidy), abúzus (anabolické </a:t>
            </a:r>
            <a:r>
              <a:rPr lang="cs-CZ" altLang="sk-SK" sz="2000" i="1" dirty="0" err="1"/>
              <a:t>hormóny</a:t>
            </a:r>
            <a:r>
              <a:rPr lang="cs-CZ" altLang="sk-SK" sz="2000" i="1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i="1" dirty="0" err="1"/>
              <a:t>kongenitálne</a:t>
            </a:r>
            <a:r>
              <a:rPr lang="cs-CZ" altLang="sk-SK" sz="2000" i="1" dirty="0"/>
              <a:t> a /</a:t>
            </a:r>
            <a:r>
              <a:rPr lang="cs-CZ" altLang="sk-SK" sz="2000" i="1" dirty="0" err="1"/>
              <a:t>alebo</a:t>
            </a:r>
            <a:r>
              <a:rPr lang="cs-CZ" altLang="sk-SK" sz="2000" i="1" dirty="0"/>
              <a:t> </a:t>
            </a:r>
            <a:r>
              <a:rPr lang="cs-CZ" altLang="sk-SK" sz="2000" i="1" dirty="0" err="1"/>
              <a:t>dedičné</a:t>
            </a:r>
            <a:endParaRPr lang="cs-CZ" altLang="sk-SK" sz="2000" dirty="0"/>
          </a:p>
          <a:p>
            <a:endParaRPr lang="cs-CZ" altLang="sk-SK" sz="2400" dirty="0"/>
          </a:p>
          <a:p>
            <a:endParaRPr lang="cs-CZ" altLang="sk-SK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 algn="ctr"/>
            <a:r>
              <a:rPr lang="cs-CZ" altLang="sk-SK" sz="3500"/>
              <a:t>Endokrinopatie - ďalšie možnosti</a:t>
            </a:r>
            <a:endParaRPr lang="cs-CZ" altLang="sk-SK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>
                <a:solidFill>
                  <a:srgbClr val="0070C0"/>
                </a:solidFill>
              </a:rPr>
              <a:t>Poruchy </a:t>
            </a:r>
            <a:r>
              <a:rPr lang="cs-CZ" altLang="sk-SK" sz="2400" dirty="0" err="1">
                <a:solidFill>
                  <a:srgbClr val="0070C0"/>
                </a:solidFill>
              </a:rPr>
              <a:t>proteínov</a:t>
            </a:r>
            <a:r>
              <a:rPr lang="cs-CZ" altLang="sk-SK" sz="2400" dirty="0">
                <a:solidFill>
                  <a:srgbClr val="0070C0"/>
                </a:solidFill>
              </a:rPr>
              <a:t>, </a:t>
            </a:r>
            <a:r>
              <a:rPr lang="cs-CZ" altLang="sk-SK" sz="2400" dirty="0" err="1">
                <a:solidFill>
                  <a:srgbClr val="0070C0"/>
                </a:solidFill>
              </a:rPr>
              <a:t>podieľajúcich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sa</a:t>
            </a:r>
            <a:r>
              <a:rPr lang="cs-CZ" altLang="sk-SK" sz="2400" dirty="0">
                <a:solidFill>
                  <a:srgbClr val="0070C0"/>
                </a:solidFill>
              </a:rPr>
              <a:t> na syntéze a </a:t>
            </a:r>
            <a:r>
              <a:rPr lang="cs-CZ" altLang="sk-SK" sz="2400" dirty="0" err="1">
                <a:solidFill>
                  <a:srgbClr val="0070C0"/>
                </a:solidFill>
              </a:rPr>
              <a:t>sekrécii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hormónov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napr</a:t>
            </a:r>
            <a:r>
              <a:rPr lang="cs-CZ" altLang="sk-SK" sz="2000" dirty="0"/>
              <a:t>. </a:t>
            </a:r>
            <a:r>
              <a:rPr lang="cs-CZ" altLang="sk-SK" sz="2000" dirty="0" err="1"/>
              <a:t>dedičné</a:t>
            </a:r>
            <a:r>
              <a:rPr lang="cs-CZ" altLang="sk-SK" sz="2000" dirty="0"/>
              <a:t> defekty </a:t>
            </a:r>
            <a:r>
              <a:rPr lang="cs-CZ" altLang="sk-SK" sz="2000" dirty="0" err="1"/>
              <a:t>monooxygenáz</a:t>
            </a:r>
            <a:r>
              <a:rPr lang="cs-CZ" altLang="sk-SK" sz="2000" dirty="0"/>
              <a:t> - poruchy syntézy </a:t>
            </a:r>
            <a:r>
              <a:rPr lang="cs-CZ" altLang="sk-SK" sz="2000" dirty="0" err="1"/>
              <a:t>steroidov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>
                <a:solidFill>
                  <a:srgbClr val="0070C0"/>
                </a:solidFill>
              </a:rPr>
              <a:t>Poruchy </a:t>
            </a:r>
            <a:r>
              <a:rPr lang="cs-CZ" altLang="sk-SK" sz="2400" dirty="0" err="1">
                <a:solidFill>
                  <a:srgbClr val="0070C0"/>
                </a:solidFill>
              </a:rPr>
              <a:t>transportérov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napr</a:t>
            </a:r>
            <a:r>
              <a:rPr lang="cs-CZ" altLang="sk-SK" sz="2000" dirty="0"/>
              <a:t>. </a:t>
            </a:r>
            <a:r>
              <a:rPr lang="cs-CZ" altLang="sk-SK" sz="2000" dirty="0" err="1"/>
              <a:t>atranskortikolémia</a:t>
            </a:r>
            <a:r>
              <a:rPr lang="cs-CZ" altLang="sk-SK" sz="2000" dirty="0"/>
              <a:t> - forma </a:t>
            </a:r>
            <a:r>
              <a:rPr lang="cs-CZ" altLang="sk-SK" sz="2000" dirty="0" err="1"/>
              <a:t>Addisonovej</a:t>
            </a:r>
            <a:r>
              <a:rPr lang="cs-CZ" altLang="sk-SK" sz="2000" dirty="0"/>
              <a:t> choroby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 dirty="0">
                <a:solidFill>
                  <a:srgbClr val="0070C0"/>
                </a:solidFill>
              </a:rPr>
              <a:t>Poruchy </a:t>
            </a:r>
            <a:r>
              <a:rPr lang="cs-CZ" altLang="sk-SK" sz="2400" dirty="0" err="1">
                <a:solidFill>
                  <a:srgbClr val="0070C0"/>
                </a:solidFill>
              </a:rPr>
              <a:t>receptorov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rgbClr val="00B050"/>
                </a:solidFill>
              </a:rPr>
              <a:t>chýbanie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 err="1">
                <a:solidFill>
                  <a:srgbClr val="00B050"/>
                </a:solidFill>
              </a:rPr>
              <a:t>receptorov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/>
              <a:t>– DM 2,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 </a:t>
            </a:r>
            <a:r>
              <a:rPr lang="cs-CZ" altLang="sk-SK" sz="2000" dirty="0" err="1"/>
              <a:t>testikulárnej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feminizácie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rgbClr val="00B050"/>
                </a:solidFill>
              </a:rPr>
              <a:t>nadbytok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 err="1">
                <a:solidFill>
                  <a:srgbClr val="00B050"/>
                </a:solidFill>
              </a:rPr>
              <a:t>receptorov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/>
              <a:t>- </a:t>
            </a:r>
            <a:r>
              <a:rPr lang="cs-CZ" altLang="sk-SK" sz="2000" dirty="0" err="1"/>
              <a:t>hypertenzia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pri</a:t>
            </a:r>
            <a:r>
              <a:rPr lang="cs-CZ" altLang="sk-SK" sz="2000" dirty="0"/>
              <a:t> nadbytku </a:t>
            </a:r>
            <a:r>
              <a:rPr lang="cs-CZ" altLang="sk-SK" sz="2000" dirty="0" err="1"/>
              <a:t>receptorov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pre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angiotenzín</a:t>
            </a:r>
            <a:r>
              <a:rPr lang="cs-CZ" altLang="sk-SK" sz="2000" dirty="0"/>
              <a:t> II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>
                <a:solidFill>
                  <a:srgbClr val="00B050"/>
                </a:solidFill>
              </a:rPr>
              <a:t>poruchy </a:t>
            </a:r>
            <a:r>
              <a:rPr lang="cs-CZ" altLang="sk-SK" sz="2000" dirty="0" err="1">
                <a:solidFill>
                  <a:srgbClr val="00B050"/>
                </a:solidFill>
              </a:rPr>
              <a:t>štruktúry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 err="1">
                <a:solidFill>
                  <a:srgbClr val="00B050"/>
                </a:solidFill>
              </a:rPr>
              <a:t>receptorov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/>
              <a:t>- </a:t>
            </a:r>
            <a:r>
              <a:rPr lang="cs-CZ" altLang="sk-SK" sz="2000" dirty="0" err="1"/>
              <a:t>rachitída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rezistentná</a:t>
            </a:r>
            <a:r>
              <a:rPr lang="cs-CZ" altLang="sk-SK" sz="2000" dirty="0"/>
              <a:t> na vit. D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>
                <a:solidFill>
                  <a:srgbClr val="00B050"/>
                </a:solidFill>
              </a:rPr>
              <a:t>protilátky proti </a:t>
            </a:r>
            <a:r>
              <a:rPr lang="cs-CZ" altLang="sk-SK" sz="2000" dirty="0" err="1">
                <a:solidFill>
                  <a:srgbClr val="00B050"/>
                </a:solidFill>
              </a:rPr>
              <a:t>receptorom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  <a:r>
              <a:rPr lang="cs-CZ" altLang="sk-SK" sz="2000" dirty="0"/>
              <a:t>- </a:t>
            </a:r>
            <a:r>
              <a:rPr lang="cs-CZ" altLang="sk-SK" sz="2000" dirty="0" err="1"/>
              <a:t>autoimunitná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tyreopatia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>
                <a:solidFill>
                  <a:srgbClr val="0070C0"/>
                </a:solidFill>
              </a:rPr>
              <a:t>Poruchy </a:t>
            </a:r>
            <a:r>
              <a:rPr lang="cs-CZ" altLang="sk-SK" sz="2400" dirty="0" err="1">
                <a:solidFill>
                  <a:srgbClr val="0070C0"/>
                </a:solidFill>
              </a:rPr>
              <a:t>postreceptorových</a:t>
            </a:r>
            <a:r>
              <a:rPr lang="cs-CZ" altLang="sk-SK" sz="2400" dirty="0">
                <a:solidFill>
                  <a:srgbClr val="0070C0"/>
                </a:solidFill>
              </a:rPr>
              <a:t> </a:t>
            </a:r>
            <a:r>
              <a:rPr lang="cs-CZ" altLang="sk-SK" sz="2400" dirty="0" err="1">
                <a:solidFill>
                  <a:srgbClr val="0070C0"/>
                </a:solidFill>
              </a:rPr>
              <a:t>mechanizmov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McCune</a:t>
            </a:r>
            <a:r>
              <a:rPr lang="cs-CZ" altLang="sk-SK" sz="2000" dirty="0"/>
              <a:t>-Albright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 - porucha G-</a:t>
            </a:r>
            <a:r>
              <a:rPr lang="cs-CZ" altLang="sk-SK" sz="2000" dirty="0" err="1"/>
              <a:t>proteínov</a:t>
            </a:r>
            <a:endParaRPr lang="cs-CZ" altLang="sk-SK" sz="2000" dirty="0"/>
          </a:p>
          <a:p>
            <a:endParaRPr lang="cs-CZ" altLang="sk-SK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C:\Documents and Settings\evalov\Plocha\T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9174"/>
            <a:ext cx="2371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683568" y="685800"/>
            <a:ext cx="7920880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1" lang="sk-SK" altLang="sk-SK" sz="2800" dirty="0" err="1">
                <a:latin typeface="Tahoma" pitchFamily="34" charset="0"/>
              </a:rPr>
              <a:t>Sy</a:t>
            </a:r>
            <a:r>
              <a:rPr kumimoji="1" lang="sk-SK" altLang="sk-SK" sz="2800" dirty="0">
                <a:latin typeface="Tahoma" pitchFamily="34" charset="0"/>
              </a:rPr>
              <a:t>. </a:t>
            </a:r>
            <a:r>
              <a:rPr kumimoji="1" lang="sk-SK" altLang="sk-SK" sz="2800" dirty="0" err="1">
                <a:latin typeface="Tahoma" pitchFamily="34" charset="0"/>
              </a:rPr>
              <a:t>testikulárnej</a:t>
            </a:r>
            <a:r>
              <a:rPr kumimoji="1" lang="sk-SK" altLang="sk-SK" sz="2800" dirty="0">
                <a:latin typeface="Tahoma" pitchFamily="34" charset="0"/>
              </a:rPr>
              <a:t> feminizácie (XY ženy)</a:t>
            </a:r>
            <a:endParaRPr kumimoji="1" lang="en-GB" altLang="sk-SK" sz="2800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altLang="sk-SK" sz="28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65C1480-9B4A-1269-BFBA-D5CA7AEAD8F2}"/>
              </a:ext>
            </a:extLst>
          </p:cNvPr>
          <p:cNvSpPr txBox="1"/>
          <p:nvPr/>
        </p:nvSpPr>
        <p:spPr>
          <a:xfrm>
            <a:off x="3487342" y="1859340"/>
            <a:ext cx="5656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/>
              <a:t>Morissov</a:t>
            </a:r>
            <a:r>
              <a:rPr lang="sk-SK" sz="2000" dirty="0"/>
              <a:t> </a:t>
            </a:r>
            <a:r>
              <a:rPr lang="sk-SK" sz="2000" dirty="0" err="1"/>
              <a:t>sy</a:t>
            </a:r>
            <a:r>
              <a:rPr lang="sk-SK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/>
              <a:t>sy</a:t>
            </a:r>
            <a:r>
              <a:rPr lang="sk-SK" sz="2000" dirty="0"/>
              <a:t>. </a:t>
            </a:r>
            <a:r>
              <a:rPr lang="sk-SK" sz="2000" dirty="0" err="1"/>
              <a:t>androgénovej</a:t>
            </a:r>
            <a:r>
              <a:rPr lang="sk-SK" sz="2000" dirty="0"/>
              <a:t> </a:t>
            </a:r>
            <a:r>
              <a:rPr lang="sk-SK" sz="2000" dirty="0" err="1"/>
              <a:t>insenzitivity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porucha alebo chýbanie receptorov pre androgény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Genotyp mužský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Primárne pohlavné znaky mužské (semenníky) ale </a:t>
            </a:r>
            <a:r>
              <a:rPr lang="sk-SK" sz="2000" dirty="0" err="1"/>
              <a:t>dysgenéza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Fenotyp ženský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Sekundárne pohlavné znaky ženské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Chýbanie ochlpenia</a:t>
            </a:r>
          </a:p>
        </p:txBody>
      </p:sp>
    </p:spTree>
    <p:extLst>
      <p:ext uri="{BB962C8B-B14F-4D97-AF65-F5344CB8AC3E}">
        <p14:creationId xmlns:p14="http://schemas.microsoft.com/office/powerpoint/2010/main" val="250427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804"/>
            <a:ext cx="7721600" cy="1219200"/>
          </a:xfrm>
        </p:spPr>
        <p:txBody>
          <a:bodyPr/>
          <a:lstStyle/>
          <a:p>
            <a:r>
              <a:rPr lang="cs-CZ" altLang="sk-SK" dirty="0"/>
              <a:t>Poruchy hypotalamické </a:t>
            </a:r>
            <a:br>
              <a:rPr lang="cs-CZ" altLang="sk-SK" dirty="0"/>
            </a:br>
            <a:r>
              <a:rPr lang="cs-CZ" altLang="sk-SK" dirty="0"/>
              <a:t>a </a:t>
            </a:r>
            <a:r>
              <a:rPr lang="cs-CZ" altLang="sk-SK" dirty="0" err="1"/>
              <a:t>hypofyzárne</a:t>
            </a:r>
            <a:endParaRPr lang="cs-CZ" altLang="sk-SK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 dirty="0"/>
          </a:p>
        </p:txBody>
      </p:sp>
      <p:pic>
        <p:nvPicPr>
          <p:cNvPr id="2050" name="Picture 2" descr="C:\Users\eva\Desktop\oiu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95"/>
            <a:ext cx="9144000" cy="54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600"/>
              <a:t>Prehľad hypotalamických a hypofyzárnych hormónov</a:t>
            </a:r>
            <a:endParaRPr lang="cs-CZ" alt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800" dirty="0">
                <a:solidFill>
                  <a:srgbClr val="0070C0"/>
                </a:solidFill>
              </a:rPr>
              <a:t>hypotalamus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tyreoliberín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kortikoliberín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gonadoliberín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somatoliberín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somatostatín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dopamín</a:t>
            </a:r>
            <a:endParaRPr lang="cs-CZ" altLang="sk-SK" sz="24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oxytocín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vazopresín</a:t>
            </a:r>
            <a:r>
              <a:rPr lang="cs-CZ" altLang="sk-SK" sz="2400" dirty="0"/>
              <a:t> - </a:t>
            </a:r>
            <a:r>
              <a:rPr lang="cs-CZ" altLang="sk-SK" sz="2000" dirty="0" err="1"/>
              <a:t>tvoria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sa</a:t>
            </a:r>
            <a:r>
              <a:rPr lang="cs-CZ" altLang="sk-SK" sz="2000" dirty="0"/>
              <a:t> v hypotalame, ale </a:t>
            </a:r>
            <a:r>
              <a:rPr lang="cs-CZ" altLang="sk-SK" sz="2000" dirty="0" err="1"/>
              <a:t>vylučujú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sa</a:t>
            </a:r>
            <a:r>
              <a:rPr lang="cs-CZ" altLang="sk-SK" sz="2000" dirty="0"/>
              <a:t> z neurohypofýzy</a:t>
            </a:r>
            <a:endParaRPr lang="cs-CZ" altLang="sk-SK" dirty="0"/>
          </a:p>
          <a:p>
            <a:pPr>
              <a:buFont typeface="Wingdings" pitchFamily="2" charset="2"/>
              <a:buChar char="§"/>
            </a:pPr>
            <a:r>
              <a:rPr lang="cs-CZ" altLang="sk-SK" sz="2800" dirty="0">
                <a:solidFill>
                  <a:srgbClr val="0070C0"/>
                </a:solidFill>
              </a:rPr>
              <a:t>adenohypofýza</a:t>
            </a:r>
            <a:endParaRPr lang="cs-CZ" altLang="sk-SK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rastový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somatotropín</a:t>
            </a:r>
            <a:r>
              <a:rPr lang="cs-CZ" altLang="sk-SK" sz="2400" dirty="0"/>
              <a:t>), </a:t>
            </a:r>
            <a:r>
              <a:rPr lang="cs-CZ" altLang="sk-SK" sz="2400" dirty="0" err="1"/>
              <a:t>prolaktín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adrenokortikotropný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tyreostimulujúci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luteinizačný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</a:t>
            </a:r>
            <a:r>
              <a:rPr lang="cs-CZ" altLang="sk-SK" sz="2400" dirty="0"/>
              <a:t>, folikuly </a:t>
            </a:r>
            <a:r>
              <a:rPr lang="cs-CZ" altLang="sk-SK" sz="2400" dirty="0" err="1"/>
              <a:t>stimulujúci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</a:t>
            </a:r>
            <a:endParaRPr lang="cs-CZ" altLang="sk-SK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diagram&#10;&#10;Automaticky generovaný popis">
            <a:extLst>
              <a:ext uri="{FF2B5EF4-FFF2-40B4-BE49-F238E27FC236}">
                <a16:creationId xmlns:a16="http://schemas.microsoft.com/office/drawing/2014/main" id="{4870DCDC-208A-2F97-D641-943B2B3D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67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640960" cy="900336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vazopresínu</a:t>
            </a:r>
            <a:br>
              <a:rPr lang="cs-CZ" altLang="sk-SK" sz="3200" dirty="0"/>
            </a:br>
            <a:r>
              <a:rPr lang="en-GB" altLang="sk-SK" sz="2800" dirty="0">
                <a:solidFill>
                  <a:schemeClr val="accent1"/>
                </a:solidFill>
              </a:rPr>
              <a:t>Diabetes </a:t>
            </a:r>
            <a:r>
              <a:rPr lang="en-GB" altLang="sk-SK" sz="2800" dirty="0" err="1">
                <a:solidFill>
                  <a:schemeClr val="accent1"/>
                </a:solidFill>
              </a:rPr>
              <a:t>insipidus</a:t>
            </a:r>
            <a:r>
              <a:rPr lang="en-GB" altLang="sk-SK" sz="2800" dirty="0"/>
              <a:t> </a:t>
            </a:r>
            <a:r>
              <a:rPr lang="sk-SK" altLang="sk-SK" sz="1600" dirty="0"/>
              <a:t>(</a:t>
            </a:r>
            <a:r>
              <a:rPr lang="cs-CZ" altLang="sk-SK" sz="1600" dirty="0" err="1"/>
              <a:t>Hypovazopresinizmus</a:t>
            </a:r>
            <a:r>
              <a:rPr lang="cs-CZ" altLang="sk-SK" sz="1600" dirty="0"/>
              <a:t>, </a:t>
            </a:r>
            <a:r>
              <a:rPr lang="cs-CZ" altLang="sk-SK" sz="1600" dirty="0" err="1"/>
              <a:t>úplavica</a:t>
            </a:r>
            <a:r>
              <a:rPr lang="cs-CZ" altLang="sk-SK" sz="1600" dirty="0"/>
              <a:t> močová)</a:t>
            </a:r>
            <a:endParaRPr lang="en-GB" altLang="sk-SK" sz="1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94" y="1124744"/>
            <a:ext cx="8788357" cy="5334000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dirty="0" err="1">
                <a:solidFill>
                  <a:srgbClr val="0066FF"/>
                </a:solidFill>
              </a:rPr>
              <a:t>Neurog</a:t>
            </a:r>
            <a:r>
              <a:rPr lang="sk-SK" altLang="sk-SK" sz="2000" dirty="0" err="1">
                <a:solidFill>
                  <a:srgbClr val="0066FF"/>
                </a:solidFill>
              </a:rPr>
              <a:t>énny</a:t>
            </a:r>
            <a:r>
              <a:rPr lang="en-GB" altLang="sk-SK" sz="2000" dirty="0">
                <a:solidFill>
                  <a:srgbClr val="0066FF"/>
                </a:solidFill>
              </a:rPr>
              <a:t> DI</a:t>
            </a:r>
            <a:r>
              <a:rPr lang="en-GB" altLang="sk-SK" sz="2000" dirty="0"/>
              <a:t> </a:t>
            </a:r>
            <a:r>
              <a:rPr lang="sk-SK" altLang="sk-SK" sz="2000" dirty="0"/>
              <a:t>(centrálny)</a:t>
            </a:r>
            <a:endParaRPr lang="en-GB" altLang="sk-SK" sz="2000" dirty="0"/>
          </a:p>
          <a:p>
            <a:pPr marL="174625" indent="0"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dirty="0">
                <a:cs typeface="Arial"/>
              </a:rPr>
              <a:t>↓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/>
              <a:t>vylučovanie </a:t>
            </a:r>
            <a:r>
              <a:rPr lang="sk-SK" altLang="sk-SK" sz="2000" dirty="0" err="1"/>
              <a:t>vazopresínu</a:t>
            </a:r>
            <a:r>
              <a:rPr lang="sk-SK" altLang="sk-SK" sz="2000" dirty="0"/>
              <a:t> </a:t>
            </a:r>
          </a:p>
          <a:p>
            <a:pPr marL="363538" lvl="2" indent="-188913">
              <a:lnSpc>
                <a:spcPct val="90000"/>
              </a:lnSpc>
              <a:buFont typeface="Monotype Sorts" pitchFamily="2" charset="2"/>
              <a:buNone/>
            </a:pPr>
            <a:r>
              <a:rPr lang="sk-SK" altLang="sk-SK" sz="2000" dirty="0">
                <a:solidFill>
                  <a:srgbClr val="00B050"/>
                </a:solidFill>
              </a:rPr>
              <a:t>Príčiny: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neznáme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benígne </a:t>
            </a:r>
            <a:r>
              <a:rPr lang="sk-SK" altLang="sk-SK" sz="2000" dirty="0" err="1"/>
              <a:t>supraselárne</a:t>
            </a:r>
            <a:r>
              <a:rPr lang="sk-SK" altLang="sk-SK" sz="2000" dirty="0"/>
              <a:t> nádory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infekcie, </a:t>
            </a:r>
            <a:r>
              <a:rPr lang="sk-SK" altLang="sk-SK" sz="2000" dirty="0" err="1"/>
              <a:t>autoimunitné</a:t>
            </a:r>
            <a:endParaRPr lang="sk-SK" altLang="sk-SK" sz="2000" dirty="0"/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trauma, neurochirurgia 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neinfekčný </a:t>
            </a:r>
            <a:r>
              <a:rPr lang="sk-SK" altLang="sk-SK" sz="2000" dirty="0" err="1"/>
              <a:t>granulóm</a:t>
            </a:r>
            <a:r>
              <a:rPr lang="sk-SK" altLang="sk-SK" sz="2000" dirty="0"/>
              <a:t>, leukémie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/>
              <a:t>genetické (mutácia </a:t>
            </a:r>
            <a:r>
              <a:rPr lang="sk-SK" altLang="sk-SK" sz="2000" dirty="0" err="1"/>
              <a:t>AVP-neurofyzín</a:t>
            </a:r>
            <a:r>
              <a:rPr lang="sk-SK" altLang="sk-SK" sz="2000" dirty="0"/>
              <a:t> II)</a:t>
            </a:r>
          </a:p>
          <a:p>
            <a:pPr>
              <a:lnSpc>
                <a:spcPct val="90000"/>
              </a:lnSpc>
              <a:buNone/>
            </a:pPr>
            <a:endParaRPr lang="sk-SK" altLang="sk-SK" sz="800" dirty="0"/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dirty="0">
                <a:solidFill>
                  <a:srgbClr val="0066FF"/>
                </a:solidFill>
              </a:rPr>
              <a:t>Ne</a:t>
            </a:r>
            <a:r>
              <a:rPr lang="sk-SK" altLang="sk-SK" sz="2000" dirty="0" err="1">
                <a:solidFill>
                  <a:srgbClr val="0066FF"/>
                </a:solidFill>
              </a:rPr>
              <a:t>frogénny</a:t>
            </a:r>
            <a:r>
              <a:rPr lang="en-GB" altLang="sk-SK" sz="2000" dirty="0">
                <a:solidFill>
                  <a:srgbClr val="0066FF"/>
                </a:solidFill>
              </a:rPr>
              <a:t> DI </a:t>
            </a:r>
            <a:r>
              <a:rPr lang="sk-SK" altLang="sk-SK" sz="2000" dirty="0"/>
              <a:t>(periférny)</a:t>
            </a:r>
            <a:endParaRPr lang="en-GB" altLang="sk-SK" sz="2000" dirty="0"/>
          </a:p>
          <a:p>
            <a:pPr marL="174625" indent="0">
              <a:lnSpc>
                <a:spcPct val="90000"/>
              </a:lnSpc>
              <a:buFont typeface="Monotype Sorts" pitchFamily="2" charset="2"/>
              <a:buNone/>
            </a:pPr>
            <a:r>
              <a:rPr lang="sk-SK" altLang="sk-SK" sz="2000" dirty="0"/>
              <a:t>rezistencia obličiek na </a:t>
            </a:r>
            <a:r>
              <a:rPr lang="en-GB" altLang="sk-SK" sz="2000" dirty="0"/>
              <a:t> ADH</a:t>
            </a:r>
            <a:endParaRPr lang="sk-SK" altLang="sk-SK" sz="2000" dirty="0"/>
          </a:p>
          <a:p>
            <a:pPr marL="363538" lvl="4" indent="-188913">
              <a:lnSpc>
                <a:spcPct val="90000"/>
              </a:lnSpc>
              <a:buNone/>
            </a:pPr>
            <a:r>
              <a:rPr lang="sk-SK" altLang="sk-SK" dirty="0">
                <a:solidFill>
                  <a:srgbClr val="00B050"/>
                </a:solidFill>
              </a:rPr>
              <a:t>Príčiny: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k-SK" sz="2000" dirty="0" err="1"/>
              <a:t>získané</a:t>
            </a:r>
            <a:r>
              <a:rPr lang="en-GB" altLang="sk-SK" sz="2000" dirty="0"/>
              <a:t> (</a:t>
            </a:r>
            <a:r>
              <a:rPr lang="en-GB" altLang="sk-SK" sz="2000" dirty="0" err="1"/>
              <a:t>amyloidóza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polycystické</a:t>
            </a:r>
            <a:r>
              <a:rPr lang="en-GB" altLang="sk-SK" sz="2000" dirty="0"/>
              <a:t> </a:t>
            </a:r>
            <a:r>
              <a:rPr lang="en-GB" altLang="sk-SK" sz="2000" dirty="0" err="1"/>
              <a:t>ochorenie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obličiek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atď</a:t>
            </a:r>
            <a:r>
              <a:rPr lang="en-GB" altLang="sk-SK" sz="2000" dirty="0"/>
              <a:t>.)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k-SK" sz="2000" dirty="0" err="1"/>
              <a:t>osmotické</a:t>
            </a:r>
            <a:r>
              <a:rPr lang="en-GB" altLang="sk-SK" sz="2000" dirty="0"/>
              <a:t> (</a:t>
            </a:r>
            <a:r>
              <a:rPr lang="en-GB" altLang="sk-SK" sz="2000" dirty="0" err="1"/>
              <a:t>hypokaliémia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postobštrukčná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polyúria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kosáčikovitá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anémia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amyloidóza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lieky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atď</a:t>
            </a:r>
            <a:r>
              <a:rPr lang="en-GB" altLang="sk-SK" sz="2000" dirty="0"/>
              <a:t>.)</a:t>
            </a:r>
          </a:p>
          <a:p>
            <a:pPr marL="363538" lvl="2" indent="-1889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sk-SK" sz="2000" dirty="0" err="1"/>
              <a:t>genetika</a:t>
            </a:r>
            <a:r>
              <a:rPr lang="en-GB" altLang="sk-SK" sz="2000" dirty="0"/>
              <a:t> (</a:t>
            </a:r>
            <a:r>
              <a:rPr lang="en-GB" altLang="sk-SK" sz="2000" dirty="0" err="1"/>
              <a:t>defekt</a:t>
            </a:r>
            <a:r>
              <a:rPr lang="en-GB" altLang="sk-SK" sz="2000" dirty="0"/>
              <a:t> </a:t>
            </a:r>
            <a:r>
              <a:rPr lang="en-GB" altLang="sk-SK" sz="2000" dirty="0" err="1"/>
              <a:t>vazopresínových</a:t>
            </a:r>
            <a:r>
              <a:rPr lang="en-GB" altLang="sk-SK" sz="2000" dirty="0"/>
              <a:t> </a:t>
            </a:r>
            <a:r>
              <a:rPr lang="en-GB" altLang="sk-SK" sz="2000" dirty="0" err="1"/>
              <a:t>receptorov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defekt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aquaporínu</a:t>
            </a:r>
            <a:r>
              <a:rPr lang="en-GB" altLang="sk-SK" sz="2000" dirty="0"/>
              <a:t> 2)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b="1" dirty="0"/>
              <a:t>	</a:t>
            </a:r>
            <a:endParaRPr lang="en-GB" altLang="sk-SK" sz="2000" dirty="0"/>
          </a:p>
        </p:txBody>
      </p:sp>
    </p:spTree>
    <p:extLst>
      <p:ext uri="{BB962C8B-B14F-4D97-AF65-F5344CB8AC3E}">
        <p14:creationId xmlns:p14="http://schemas.microsoft.com/office/powerpoint/2010/main" val="368881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k-SK" sz="2800" dirty="0">
                <a:solidFill>
                  <a:schemeClr val="accent1"/>
                </a:solidFill>
              </a:rPr>
              <a:t>Diabetes </a:t>
            </a:r>
            <a:r>
              <a:rPr lang="en-GB" altLang="sk-SK" sz="2800" dirty="0" err="1">
                <a:solidFill>
                  <a:schemeClr val="accent1"/>
                </a:solidFill>
              </a:rPr>
              <a:t>insipidus</a:t>
            </a:r>
            <a:r>
              <a:rPr lang="en-GB" altLang="sk-SK" sz="28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964488" cy="501317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dirty="0" err="1">
                <a:solidFill>
                  <a:srgbClr val="0066FF"/>
                </a:solidFill>
              </a:rPr>
              <a:t>Dipsog</a:t>
            </a:r>
            <a:r>
              <a:rPr lang="sk-SK" altLang="sk-SK" sz="2000" dirty="0" err="1">
                <a:solidFill>
                  <a:srgbClr val="0066FF"/>
                </a:solidFill>
              </a:rPr>
              <a:t>énny</a:t>
            </a:r>
            <a:r>
              <a:rPr lang="en-GB" altLang="sk-SK" sz="2000" dirty="0">
                <a:solidFill>
                  <a:srgbClr val="0066FF"/>
                </a:solidFill>
              </a:rPr>
              <a:t> DI</a:t>
            </a:r>
            <a:r>
              <a:rPr lang="sk-SK" altLang="sk-SK" sz="2000" dirty="0">
                <a:solidFill>
                  <a:srgbClr val="0066FF"/>
                </a:solidFill>
              </a:rPr>
              <a:t> </a:t>
            </a:r>
            <a:r>
              <a:rPr lang="sk-SK" altLang="sk-SK" sz="2000" dirty="0"/>
              <a:t>(primárna </a:t>
            </a:r>
            <a:r>
              <a:rPr lang="sk-SK" altLang="sk-SK" sz="2000" dirty="0" err="1"/>
              <a:t>polydipsia</a:t>
            </a:r>
            <a:r>
              <a:rPr lang="sk-SK" altLang="sk-SK" sz="2000" dirty="0"/>
              <a:t>)</a:t>
            </a:r>
            <a:endParaRPr lang="en-GB" altLang="sk-SK" sz="2000" dirty="0"/>
          </a:p>
          <a:p>
            <a:pPr marL="363538" indent="0">
              <a:lnSpc>
                <a:spcPct val="90000"/>
              </a:lnSpc>
              <a:buNone/>
            </a:pPr>
            <a:r>
              <a:rPr lang="en-GB" altLang="sk-SK" sz="2000" dirty="0" err="1"/>
              <a:t>porucha</a:t>
            </a:r>
            <a:r>
              <a:rPr lang="en-GB" altLang="sk-SK" sz="2000" dirty="0"/>
              <a:t> </a:t>
            </a:r>
            <a:r>
              <a:rPr lang="sk-SK" altLang="sk-SK" sz="2000" dirty="0"/>
              <a:t>regulácie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smädu</a:t>
            </a:r>
            <a:r>
              <a:rPr lang="en-GB" altLang="sk-SK" sz="2000" dirty="0"/>
              <a:t>, </a:t>
            </a:r>
            <a:r>
              <a:rPr lang="sk-SK" altLang="sk-SK" sz="2000" dirty="0"/>
              <a:t>centrum</a:t>
            </a:r>
            <a:r>
              <a:rPr lang="en-GB" altLang="sk-SK" sz="2000" dirty="0"/>
              <a:t> </a:t>
            </a:r>
            <a:r>
              <a:rPr lang="en-GB" altLang="sk-SK" sz="2000" dirty="0" err="1"/>
              <a:t>sa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nachádza</a:t>
            </a:r>
            <a:r>
              <a:rPr lang="en-GB" altLang="sk-SK" sz="2000" dirty="0"/>
              <a:t> v </a:t>
            </a:r>
            <a:r>
              <a:rPr lang="en-GB" altLang="sk-SK" sz="2000" dirty="0" err="1"/>
              <a:t>hypotalame</a:t>
            </a:r>
            <a:r>
              <a:rPr lang="en-GB" altLang="sk-SK" sz="2000" dirty="0"/>
              <a:t> - </a:t>
            </a:r>
            <a:r>
              <a:rPr lang="en-GB" altLang="sk-SK" sz="2000" dirty="0" err="1"/>
              <a:t>abnormálne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zvýšen</a:t>
            </a:r>
            <a:r>
              <a:rPr lang="sk-SK" altLang="sk-SK" sz="2000" dirty="0"/>
              <a:t>ý pocit</a:t>
            </a:r>
            <a:r>
              <a:rPr lang="en-GB" altLang="sk-SK" sz="2000" dirty="0"/>
              <a:t> </a:t>
            </a:r>
            <a:r>
              <a:rPr lang="en-GB" altLang="sk-SK" sz="2000" dirty="0" err="1"/>
              <a:t>smädu</a:t>
            </a:r>
            <a:r>
              <a:rPr lang="en-GB" altLang="sk-SK" sz="2000" dirty="0"/>
              <a:t> a </a:t>
            </a:r>
            <a:r>
              <a:rPr lang="en-GB" altLang="sk-SK" sz="2000" dirty="0" err="1"/>
              <a:t>príj</a:t>
            </a:r>
            <a:r>
              <a:rPr lang="sk-SK" altLang="sk-SK" sz="2000" dirty="0"/>
              <a:t>e</a:t>
            </a:r>
            <a:r>
              <a:rPr lang="en-GB" altLang="sk-SK" sz="2000" dirty="0"/>
              <a:t>m </a:t>
            </a:r>
            <a:r>
              <a:rPr lang="en-GB" altLang="sk-SK" sz="2000" dirty="0" err="1"/>
              <a:t>tekutín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ktor</a:t>
            </a:r>
            <a:r>
              <a:rPr lang="sk-SK" altLang="sk-SK" sz="2000" dirty="0"/>
              <a:t>ý</a:t>
            </a:r>
            <a:r>
              <a:rPr lang="en-GB" altLang="sk-SK" sz="2000" dirty="0"/>
              <a:t> </a:t>
            </a:r>
            <a:r>
              <a:rPr lang="en-GB" altLang="sk-SK" sz="2000" dirty="0" err="1"/>
              <a:t>potláča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sekréciu</a:t>
            </a:r>
            <a:r>
              <a:rPr lang="en-GB" altLang="sk-SK" sz="2000" dirty="0"/>
              <a:t> ADH a </a:t>
            </a:r>
            <a:r>
              <a:rPr lang="en-GB" altLang="sk-SK" sz="2000" dirty="0" err="1"/>
              <a:t>zvyšuje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výdaj</a:t>
            </a:r>
            <a:r>
              <a:rPr lang="en-GB" altLang="sk-SK" sz="2000" dirty="0"/>
              <a:t> </a:t>
            </a:r>
            <a:r>
              <a:rPr lang="en-GB" altLang="sk-SK" sz="2000" dirty="0" err="1"/>
              <a:t>moču</a:t>
            </a:r>
            <a:endParaRPr lang="en-GB" altLang="sk-SK" sz="2000" dirty="0"/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GB" altLang="sk-SK" sz="2000" dirty="0" err="1">
                <a:solidFill>
                  <a:srgbClr val="0066FF"/>
                </a:solidFill>
              </a:rPr>
              <a:t>Gesta</a:t>
            </a:r>
            <a:r>
              <a:rPr lang="sk-SK" altLang="sk-SK" sz="2000" dirty="0" err="1">
                <a:solidFill>
                  <a:srgbClr val="0066FF"/>
                </a:solidFill>
              </a:rPr>
              <a:t>čný</a:t>
            </a:r>
            <a:r>
              <a:rPr lang="en-GB" altLang="sk-SK" sz="2000" dirty="0">
                <a:solidFill>
                  <a:srgbClr val="0066FF"/>
                </a:solidFill>
              </a:rPr>
              <a:t> DI</a:t>
            </a:r>
          </a:p>
          <a:p>
            <a:pPr marL="363538" indent="0">
              <a:lnSpc>
                <a:spcPct val="90000"/>
              </a:lnSpc>
              <a:buNone/>
            </a:pPr>
            <a:r>
              <a:rPr lang="en-GB" altLang="sk-SK" sz="2000" dirty="0" err="1"/>
              <a:t>počas</a:t>
            </a:r>
            <a:r>
              <a:rPr lang="en-GB" altLang="sk-SK" sz="2000" dirty="0"/>
              <a:t> </a:t>
            </a:r>
            <a:r>
              <a:rPr lang="en-GB" altLang="sk-SK" sz="2000" dirty="0" err="1"/>
              <a:t>tehotenstva</a:t>
            </a:r>
            <a:r>
              <a:rPr lang="en-GB" altLang="sk-SK" sz="2000" dirty="0"/>
              <a:t> – placenta </a:t>
            </a:r>
            <a:r>
              <a:rPr lang="en-GB" altLang="sk-SK" sz="2000" dirty="0" err="1"/>
              <a:t>produkuje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vazopresinázu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ktorá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rozkladá</a:t>
            </a:r>
            <a:r>
              <a:rPr lang="en-GB" altLang="sk-SK" sz="2000" dirty="0"/>
              <a:t> ADH</a:t>
            </a:r>
            <a:endParaRPr lang="sk-SK" altLang="sk-SK" sz="2000" dirty="0"/>
          </a:p>
          <a:p>
            <a:pPr marL="706438">
              <a:lnSpc>
                <a:spcPct val="90000"/>
              </a:lnSpc>
              <a:buNone/>
            </a:pPr>
            <a:endParaRPr lang="en-GB" altLang="sk-SK" sz="2000" dirty="0"/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Príznaky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  <a:r>
              <a:rPr lang="en-GB" altLang="sk-SK" sz="2000" dirty="0"/>
              <a:t> </a:t>
            </a:r>
            <a:r>
              <a:rPr lang="cs-CZ" altLang="sk-SK" sz="2000" dirty="0" err="1"/>
              <a:t>nadmerné</a:t>
            </a:r>
            <a:r>
              <a:rPr lang="cs-CZ" altLang="sk-SK" sz="2000" dirty="0"/>
              <a:t> </a:t>
            </a:r>
            <a:r>
              <a:rPr lang="cs-CZ" altLang="sk-SK" sz="2000" dirty="0" err="1"/>
              <a:t>močenie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polyúria</a:t>
            </a:r>
            <a:r>
              <a:rPr lang="cs-CZ" altLang="sk-SK" sz="2000" dirty="0"/>
              <a:t>), </a:t>
            </a:r>
            <a:r>
              <a:rPr lang="cs-CZ" altLang="sk-SK" sz="2000" dirty="0" err="1"/>
              <a:t>nočné</a:t>
            </a:r>
            <a:r>
              <a:rPr lang="cs-CZ" altLang="sk-SK" sz="2000" dirty="0"/>
              <a:t> </a:t>
            </a:r>
            <a:r>
              <a:rPr lang="cs-CZ" altLang="sk-SK" sz="2000" dirty="0" err="1"/>
              <a:t>močenie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nyktúria</a:t>
            </a:r>
            <a:r>
              <a:rPr lang="cs-CZ" altLang="sk-SK" sz="2000" dirty="0"/>
              <a:t>), </a:t>
            </a:r>
            <a:r>
              <a:rPr lang="cs-CZ" altLang="sk-SK" sz="2000" dirty="0" err="1"/>
              <a:t>smäd</a:t>
            </a:r>
            <a:r>
              <a:rPr lang="cs-CZ" altLang="sk-SK" sz="2000" dirty="0"/>
              <a:t> a časté </a:t>
            </a:r>
            <a:r>
              <a:rPr lang="cs-CZ" altLang="sk-SK" sz="2000" dirty="0" err="1"/>
              <a:t>pitie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polydipsia</a:t>
            </a:r>
            <a:r>
              <a:rPr lang="cs-CZ" altLang="sk-SK" sz="2000" dirty="0"/>
              <a:t>), </a:t>
            </a:r>
            <a:r>
              <a:rPr lang="cs-CZ" altLang="sk-SK" sz="2000" dirty="0" err="1"/>
              <a:t>dehydratácia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hypotenzia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zlyhanie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cirkulácie</a:t>
            </a:r>
            <a:endParaRPr lang="cs-CZ" altLang="sk-SK" sz="20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altLang="sk-SK" sz="1800" dirty="0"/>
          </a:p>
        </p:txBody>
      </p:sp>
    </p:spTree>
    <p:extLst>
      <p:ext uri="{BB962C8B-B14F-4D97-AF65-F5344CB8AC3E}">
        <p14:creationId xmlns:p14="http://schemas.microsoft.com/office/powerpoint/2010/main" val="254369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cs-CZ" altLang="sk-SK" sz="3600"/>
              <a:t>Regulačné a integračné systémy organizmu</a:t>
            </a:r>
            <a:endParaRPr lang="cs-CZ" alt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839200" cy="3924300"/>
          </a:xfrm>
        </p:spPr>
        <p:txBody>
          <a:bodyPr/>
          <a:lstStyle/>
          <a:p>
            <a:pPr>
              <a:defRPr/>
            </a:pPr>
            <a:endParaRPr lang="cs-CZ" altLang="sk-SK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sk-SK" sz="2800" dirty="0"/>
              <a:t>Nervový systém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cs-CZ" altLang="sk-SK" sz="2800" i="1" dirty="0"/>
              <a:t>					</a:t>
            </a:r>
            <a:r>
              <a:rPr lang="cs-CZ" altLang="sk-SK" sz="2800" i="1" dirty="0" err="1"/>
              <a:t>integrácia</a:t>
            </a:r>
            <a:r>
              <a:rPr lang="cs-CZ" altLang="sk-SK" sz="2800" i="1" dirty="0"/>
              <a:t> a </a:t>
            </a:r>
            <a:r>
              <a:rPr lang="cs-CZ" altLang="sk-SK" sz="2800" i="1" dirty="0" err="1"/>
              <a:t>koordinácia</a:t>
            </a:r>
            <a:endParaRPr lang="cs-CZ" altLang="sk-SK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sk-SK" sz="2800" dirty="0" err="1"/>
              <a:t>Endokrinný</a:t>
            </a:r>
            <a:r>
              <a:rPr lang="cs-CZ" altLang="sk-SK" sz="2800" dirty="0"/>
              <a:t> systém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cs-CZ" altLang="sk-SK" sz="2800" dirty="0"/>
              <a:t>					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sk-SK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sk-SK" sz="2800" dirty="0" err="1"/>
              <a:t>Imunitný</a:t>
            </a:r>
            <a:r>
              <a:rPr lang="cs-CZ" altLang="sk-SK" sz="2800" dirty="0"/>
              <a:t> systém		</a:t>
            </a:r>
            <a:r>
              <a:rPr lang="cs-CZ" altLang="sk-SK" sz="2800" i="1" dirty="0"/>
              <a:t>obrana</a:t>
            </a:r>
            <a:endParaRPr lang="cs-CZ" altLang="sk-SK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sk-SK" sz="2800" dirty="0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3505200" y="53340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k-SK" altLang="sk-SK"/>
          </a:p>
        </p:txBody>
      </p:sp>
      <p:sp>
        <p:nvSpPr>
          <p:cNvPr id="4101" name="AutoShape 10"/>
          <p:cNvSpPr>
            <a:spLocks noChangeArrowheads="1"/>
          </p:cNvSpPr>
          <p:nvPr/>
        </p:nvSpPr>
        <p:spPr bwMode="auto">
          <a:xfrm rot="5337751">
            <a:off x="3162300" y="3238500"/>
            <a:ext cx="1295400" cy="457200"/>
          </a:xfrm>
          <a:custGeom>
            <a:avLst/>
            <a:gdLst>
              <a:gd name="T0" fmla="*/ 647700 w 21600"/>
              <a:gd name="T1" fmla="*/ 0 h 21600"/>
              <a:gd name="T2" fmla="*/ 161925 w 21600"/>
              <a:gd name="T3" fmla="*/ 228600 h 21600"/>
              <a:gd name="T4" fmla="*/ 647700 w 21600"/>
              <a:gd name="T5" fmla="*/ 114300 h 21600"/>
              <a:gd name="T6" fmla="*/ 1133475 w 21600"/>
              <a:gd name="T7" fmla="*/ 228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3962400" y="3276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k-SK" alt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\Desktop\41572_2019_103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0840" cy="66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 bwMode="auto">
          <a:xfrm>
            <a:off x="7740352" y="764704"/>
            <a:ext cx="140364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6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712968" cy="1188368"/>
          </a:xfrm>
        </p:spPr>
        <p:txBody>
          <a:bodyPr/>
          <a:lstStyle/>
          <a:p>
            <a:r>
              <a:rPr lang="cs-CZ" altLang="sk-SK" sz="3200" dirty="0" err="1">
                <a:solidFill>
                  <a:schemeClr val="accent5">
                    <a:lumMod val="75000"/>
                  </a:schemeClr>
                </a:solidFill>
              </a:rPr>
              <a:t>Sy</a:t>
            </a:r>
            <a:r>
              <a:rPr lang="cs-CZ" altLang="sk-SK" sz="3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altLang="sk-SK" sz="3200" dirty="0" err="1">
                <a:solidFill>
                  <a:schemeClr val="accent5">
                    <a:lumMod val="75000"/>
                  </a:schemeClr>
                </a:solidFill>
              </a:rPr>
              <a:t>inadekvátnej</a:t>
            </a:r>
            <a:r>
              <a:rPr lang="cs-CZ" altLang="sk-SK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3200" dirty="0" err="1">
                <a:solidFill>
                  <a:schemeClr val="accent5">
                    <a:lumMod val="75000"/>
                  </a:schemeClr>
                </a:solidFill>
              </a:rPr>
              <a:t>sekrécie</a:t>
            </a:r>
            <a:r>
              <a:rPr lang="cs-CZ" altLang="sk-SK" sz="3200" dirty="0">
                <a:solidFill>
                  <a:schemeClr val="accent5">
                    <a:lumMod val="75000"/>
                  </a:schemeClr>
                </a:solidFill>
              </a:rPr>
              <a:t> ADH </a:t>
            </a:r>
            <a:r>
              <a:rPr lang="en-GB" altLang="sk-SK" sz="1600" dirty="0">
                <a:solidFill>
                  <a:schemeClr val="tx1"/>
                </a:solidFill>
              </a:rPr>
              <a:t>(</a:t>
            </a:r>
            <a:r>
              <a:rPr lang="cs-CZ" altLang="sk-SK" sz="1600" dirty="0" err="1">
                <a:solidFill>
                  <a:schemeClr val="tx1"/>
                </a:solidFill>
              </a:rPr>
              <a:t>Hypervazopresinizmus</a:t>
            </a:r>
            <a:r>
              <a:rPr lang="cs-CZ" altLang="sk-SK" sz="1600" dirty="0">
                <a:solidFill>
                  <a:schemeClr val="tx1"/>
                </a:solidFill>
              </a:rPr>
              <a:t>, </a:t>
            </a:r>
            <a:r>
              <a:rPr lang="en-GB" altLang="sk-SK" sz="1600" dirty="0">
                <a:solidFill>
                  <a:schemeClr val="tx1"/>
                </a:solidFill>
              </a:rPr>
              <a:t>Syndrome of inappropriate antidiuretic hormone </a:t>
            </a:r>
            <a:r>
              <a:rPr lang="en-GB" altLang="sk-SK" sz="1600" dirty="0" err="1">
                <a:solidFill>
                  <a:schemeClr val="tx1"/>
                </a:solidFill>
              </a:rPr>
              <a:t>hypersecretion</a:t>
            </a:r>
            <a:r>
              <a:rPr lang="en-GB" altLang="sk-SK" sz="1600" dirty="0">
                <a:solidFill>
                  <a:schemeClr val="tx1"/>
                </a:solidFill>
              </a:rPr>
              <a:t> </a:t>
            </a:r>
            <a:r>
              <a:rPr lang="cs-CZ" altLang="sk-SK" sz="1600" dirty="0">
                <a:solidFill>
                  <a:schemeClr val="tx1"/>
                </a:solidFill>
              </a:rPr>
              <a:t>- SIADH)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8610600" cy="4171950"/>
          </a:xfrm>
        </p:spPr>
        <p:txBody>
          <a:bodyPr/>
          <a:lstStyle/>
          <a:p>
            <a:pPr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Príčiny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  <a:endParaRPr lang="sk-SK" altLang="sk-SK" sz="2000" dirty="0">
              <a:solidFill>
                <a:srgbClr val="0099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sk-SK" sz="2000" dirty="0" err="1"/>
              <a:t>posti</a:t>
            </a:r>
            <a:r>
              <a:rPr lang="sk-SK" altLang="sk-SK" sz="2000" dirty="0"/>
              <a:t>hnutie</a:t>
            </a:r>
            <a:r>
              <a:rPr lang="en-GB" altLang="sk-SK" sz="2000" dirty="0"/>
              <a:t> CNS: </a:t>
            </a:r>
            <a:r>
              <a:rPr lang="sk-SK" altLang="sk-SK" sz="2000" dirty="0"/>
              <a:t>infekcie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absces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tumor</a:t>
            </a:r>
            <a:r>
              <a:rPr lang="en-GB" altLang="sk-SK" sz="2000" dirty="0"/>
              <a:t>, trauma/</a:t>
            </a:r>
            <a:r>
              <a:rPr lang="en-GB" altLang="sk-SK" sz="2000" dirty="0" err="1"/>
              <a:t>krvác</a:t>
            </a:r>
            <a:r>
              <a:rPr lang="sk-SK" altLang="sk-SK" sz="2000" dirty="0" err="1"/>
              <a:t>anie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hydrocefalus</a:t>
            </a:r>
            <a:endParaRPr lang="sk-SK" alt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sk-SK" sz="2000" dirty="0"/>
              <a:t>malignity: m. Hodgkin, </a:t>
            </a:r>
            <a:r>
              <a:rPr lang="en-GB" altLang="sk-SK" sz="2000" dirty="0" err="1"/>
              <a:t>neuroblast</a:t>
            </a:r>
            <a:r>
              <a:rPr lang="sk-SK" altLang="sk-SK" sz="2000" dirty="0"/>
              <a:t>ó</a:t>
            </a:r>
            <a:r>
              <a:rPr lang="en-GB" altLang="sk-SK" sz="2000" dirty="0"/>
              <a:t>m, </a:t>
            </a:r>
            <a:r>
              <a:rPr lang="en-GB" altLang="sk-SK" sz="2000" dirty="0" err="1"/>
              <a:t>tumory</a:t>
            </a:r>
            <a:r>
              <a:rPr lang="en-GB" altLang="sk-SK" sz="2000" dirty="0"/>
              <a:t> p</a:t>
            </a:r>
            <a:r>
              <a:rPr lang="sk-SK" altLang="sk-SK" sz="2000" dirty="0" err="1"/>
              <a:t>ľúc</a:t>
            </a:r>
            <a:r>
              <a:rPr lang="en-GB" altLang="sk-SK" sz="2000" dirty="0"/>
              <a:t>, GIT </a:t>
            </a:r>
            <a:r>
              <a:rPr lang="sk-SK" altLang="sk-SK" sz="2000" dirty="0"/>
              <a:t>...</a:t>
            </a:r>
            <a:endParaRPr lang="en-GB" alt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sk-SK" sz="2000" dirty="0"/>
              <a:t>P</a:t>
            </a:r>
            <a:r>
              <a:rPr lang="sk-SK" altLang="sk-SK" sz="2000" dirty="0" err="1"/>
              <a:t>ľúcne</a:t>
            </a:r>
            <a:r>
              <a:rPr lang="sk-SK" altLang="sk-SK" sz="2000" dirty="0"/>
              <a:t> ochorenia</a:t>
            </a:r>
            <a:r>
              <a:rPr lang="en-GB" altLang="sk-SK" sz="2000" dirty="0"/>
              <a:t>: </a:t>
            </a:r>
            <a:r>
              <a:rPr lang="en-GB" altLang="sk-SK" sz="2000" dirty="0" err="1"/>
              <a:t>pneumonie</a:t>
            </a:r>
            <a:r>
              <a:rPr lang="en-GB" altLang="sk-SK" sz="2000" dirty="0"/>
              <a:t>, TBC, </a:t>
            </a:r>
            <a:r>
              <a:rPr lang="sk-SK" altLang="sk-SK" sz="2000" dirty="0"/>
              <a:t>CHOCHP, cystická </a:t>
            </a:r>
            <a:r>
              <a:rPr lang="sk-SK" altLang="sk-SK" sz="2000" dirty="0" err="1"/>
              <a:t>fibróza</a:t>
            </a:r>
            <a:endParaRPr lang="en-GB" alt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sk-SK" sz="2000" dirty="0"/>
              <a:t>l</a:t>
            </a:r>
            <a:r>
              <a:rPr lang="sk-SK" altLang="sk-SK" sz="2000" dirty="0" err="1"/>
              <a:t>ie</a:t>
            </a:r>
            <a:r>
              <a:rPr lang="en-GB" altLang="sk-SK" sz="2000" dirty="0" err="1"/>
              <a:t>ky</a:t>
            </a:r>
            <a:r>
              <a:rPr lang="en-GB" altLang="sk-SK" sz="2000" dirty="0"/>
              <a:t>: </a:t>
            </a:r>
            <a:r>
              <a:rPr lang="sk-SK" altLang="sk-SK" sz="2000" dirty="0" err="1"/>
              <a:t>carbamazepin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indometacin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barbituráry</a:t>
            </a:r>
            <a:r>
              <a:rPr lang="en-GB" altLang="sk-SK" sz="2000" dirty="0"/>
              <a:t> </a:t>
            </a:r>
            <a:r>
              <a:rPr lang="sk-SK" altLang="sk-SK" sz="2000" dirty="0"/>
              <a:t>...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sk-SK" sz="1000" dirty="0"/>
          </a:p>
          <a:p>
            <a:pPr>
              <a:buFont typeface="Monotype Sorts" pitchFamily="2" charset="2"/>
              <a:buNone/>
            </a:pPr>
            <a:r>
              <a:rPr lang="en-GB" altLang="sk-SK" sz="2000" dirty="0" err="1">
                <a:solidFill>
                  <a:srgbClr val="009900"/>
                </a:solidFill>
              </a:rPr>
              <a:t>Mechan</a:t>
            </a:r>
            <a:r>
              <a:rPr lang="sk-SK" altLang="sk-SK" sz="2000" dirty="0" err="1">
                <a:solidFill>
                  <a:srgbClr val="009900"/>
                </a:solidFill>
              </a:rPr>
              <a:t>izmus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  <a:r>
              <a:rPr lang="en-GB" altLang="sk-SK" sz="2000" dirty="0"/>
              <a:t> </a:t>
            </a:r>
            <a:r>
              <a:rPr lang="sk-SK" altLang="sk-SK" sz="2000" dirty="0"/>
              <a:t>vylučovanie </a:t>
            </a:r>
            <a:r>
              <a:rPr lang="en-GB" altLang="sk-SK" sz="2000" dirty="0"/>
              <a:t>ADH </a:t>
            </a:r>
            <a:r>
              <a:rPr lang="sk-SK" altLang="sk-SK" sz="2000" dirty="0"/>
              <a:t>nie je </a:t>
            </a:r>
            <a:r>
              <a:rPr lang="sk-SK" altLang="sk-SK" sz="2000" dirty="0" err="1"/>
              <a:t>inhibované</a:t>
            </a:r>
            <a:r>
              <a:rPr lang="sk-SK" altLang="sk-SK" sz="2000" dirty="0"/>
              <a:t> znížením </a:t>
            </a:r>
            <a:r>
              <a:rPr lang="en-GB" altLang="sk-SK" sz="2000" dirty="0"/>
              <a:t>osmolality</a:t>
            </a:r>
            <a:r>
              <a:rPr lang="sk-SK" altLang="sk-SK" sz="2000" dirty="0"/>
              <a:t> plazmy</a:t>
            </a:r>
            <a:endParaRPr lang="en-GB" altLang="sk-SK" sz="2000" dirty="0"/>
          </a:p>
          <a:p>
            <a:pPr lvl="1">
              <a:buFont typeface="Monotype Sorts" pitchFamily="2" charset="2"/>
              <a:buNone/>
            </a:pPr>
            <a:endParaRPr lang="en-GB" altLang="sk-SK" sz="1000" dirty="0"/>
          </a:p>
          <a:p>
            <a:pPr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Príznaky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  <a:r>
              <a:rPr lang="en-GB" altLang="sk-SK" sz="2000" dirty="0"/>
              <a:t> </a:t>
            </a:r>
            <a:r>
              <a:rPr lang="cs-CZ" altLang="sk-SK" sz="2000" dirty="0" err="1"/>
              <a:t>znížené</a:t>
            </a:r>
            <a:r>
              <a:rPr lang="cs-CZ" altLang="sk-SK" sz="2000" dirty="0"/>
              <a:t> </a:t>
            </a:r>
            <a:r>
              <a:rPr lang="cs-CZ" altLang="sk-SK" sz="2000" dirty="0" err="1"/>
              <a:t>močenie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oligúria</a:t>
            </a:r>
            <a:r>
              <a:rPr lang="cs-CZ" altLang="sk-SK" sz="2000" dirty="0"/>
              <a:t>), </a:t>
            </a:r>
            <a:r>
              <a:rPr lang="cs-CZ" altLang="sk-SK" sz="2000" dirty="0" err="1"/>
              <a:t>hyperhydratácia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hyponatrémia</a:t>
            </a:r>
            <a:r>
              <a:rPr lang="cs-CZ" altLang="sk-SK" sz="2000" dirty="0"/>
              <a:t>, bolesti hlavy, </a:t>
            </a:r>
            <a:r>
              <a:rPr lang="cs-CZ" altLang="sk-SK" sz="2000" dirty="0" err="1"/>
              <a:t>vracanie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hypoosmolarita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encefalopatia</a:t>
            </a:r>
            <a:r>
              <a:rPr lang="cs-CZ" altLang="sk-SK" sz="2000" dirty="0"/>
              <a:t>, kóma</a:t>
            </a:r>
          </a:p>
          <a:p>
            <a:pPr>
              <a:buFont typeface="Monotype Sorts" pitchFamily="2" charset="2"/>
              <a:buNone/>
            </a:pPr>
            <a:endParaRPr lang="en-GB" altLang="sk-SK" sz="2000" dirty="0"/>
          </a:p>
          <a:p>
            <a:endParaRPr lang="en-GB" altLang="sk-SK" sz="2000" dirty="0"/>
          </a:p>
        </p:txBody>
      </p:sp>
    </p:spTree>
    <p:extLst>
      <p:ext uri="{BB962C8B-B14F-4D97-AF65-F5344CB8AC3E}">
        <p14:creationId xmlns:p14="http://schemas.microsoft.com/office/powerpoint/2010/main" val="2383274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funkcie</a:t>
            </a:r>
            <a:r>
              <a:rPr lang="cs-CZ" altLang="sk-SK" sz="3200" dirty="0"/>
              <a:t> adenohypofýzy</a:t>
            </a:r>
            <a:br>
              <a:rPr lang="cs-CZ" altLang="sk-SK" sz="3800" dirty="0"/>
            </a:br>
            <a:r>
              <a:rPr lang="cs-CZ" altLang="sk-SK" sz="4000" b="1" dirty="0" err="1">
                <a:solidFill>
                  <a:schemeClr val="accent5">
                    <a:lumMod val="75000"/>
                  </a:schemeClr>
                </a:solidFill>
              </a:rPr>
              <a:t>Hypopituitarizmy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384480" cy="4573116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znížená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funkcia</a:t>
            </a:r>
            <a:r>
              <a:rPr lang="cs-CZ" altLang="sk-SK" sz="2000" dirty="0"/>
              <a:t> adenohypofýzy</a:t>
            </a:r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 err="1"/>
              <a:t>panhypopituitarizmus</a:t>
            </a:r>
            <a:r>
              <a:rPr lang="cs-CZ" altLang="sk-SK" sz="2000" dirty="0"/>
              <a:t> - </a:t>
            </a:r>
            <a:r>
              <a:rPr lang="cs-CZ" altLang="sk-SK" sz="2000" dirty="0" err="1"/>
              <a:t>znížená</a:t>
            </a:r>
            <a:r>
              <a:rPr lang="cs-CZ" altLang="sk-SK" sz="2000" dirty="0"/>
              <a:t> je </a:t>
            </a:r>
            <a:r>
              <a:rPr lang="cs-CZ" altLang="sk-SK" sz="2000" dirty="0" err="1"/>
              <a:t>produkcia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všetkých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tropných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hormónov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 err="1"/>
              <a:t>parciálny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hypopituitarizmus</a:t>
            </a:r>
            <a:r>
              <a:rPr lang="cs-CZ" altLang="sk-SK" sz="2000" dirty="0"/>
              <a:t> - </a:t>
            </a:r>
            <a:r>
              <a:rPr lang="cs-CZ" altLang="sk-SK" sz="2000" dirty="0" err="1"/>
              <a:t>znížená</a:t>
            </a:r>
            <a:r>
              <a:rPr lang="cs-CZ" altLang="sk-SK" sz="2000" dirty="0"/>
              <a:t> je </a:t>
            </a:r>
            <a:r>
              <a:rPr lang="cs-CZ" altLang="sk-SK" sz="2000" dirty="0" err="1"/>
              <a:t>produkcia</a:t>
            </a:r>
            <a:r>
              <a:rPr lang="cs-CZ" altLang="sk-SK" sz="2000" dirty="0"/>
              <a:t> len </a:t>
            </a:r>
            <a:r>
              <a:rPr lang="cs-CZ" altLang="sk-SK" sz="2000" dirty="0" err="1"/>
              <a:t>niektorého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tropného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hormónu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rgbClr val="00B050"/>
                </a:solidFill>
              </a:rPr>
              <a:t>Príčiny</a:t>
            </a:r>
            <a:r>
              <a:rPr lang="cs-CZ" altLang="sk-SK" sz="2000" dirty="0">
                <a:solidFill>
                  <a:srgbClr val="00B05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Nádory: </a:t>
            </a:r>
            <a:r>
              <a:rPr lang="cs-CZ" altLang="sk-SK" sz="2000" dirty="0" err="1"/>
              <a:t>hlavne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adenómy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Infekcie</a:t>
            </a:r>
            <a:r>
              <a:rPr lang="cs-CZ" altLang="sk-SK" sz="2000" dirty="0"/>
              <a:t>: abscesy, </a:t>
            </a:r>
            <a:r>
              <a:rPr lang="cs-CZ" altLang="sk-SK" sz="2000" dirty="0" err="1"/>
              <a:t>meningitídy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encefalitídy</a:t>
            </a:r>
            <a:r>
              <a:rPr lang="cs-CZ" altLang="sk-SK" sz="2000" dirty="0"/>
              <a:t>, autoimunita…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Vaskulárne</a:t>
            </a:r>
            <a:r>
              <a:rPr lang="cs-CZ" altLang="sk-SK" sz="2000" dirty="0"/>
              <a:t>: </a:t>
            </a:r>
            <a:r>
              <a:rPr lang="cs-CZ" altLang="sk-SK" sz="2000" dirty="0" err="1"/>
              <a:t>Sheehanov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., infarkt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Radiácia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Fyzikálne</a:t>
            </a:r>
            <a:r>
              <a:rPr lang="cs-CZ" altLang="sk-SK" sz="2000" dirty="0"/>
              <a:t> faktory: trauma, chirurgický zákrok, </a:t>
            </a:r>
            <a:r>
              <a:rPr lang="cs-CZ" altLang="sk-SK" sz="2000" dirty="0" err="1"/>
              <a:t>krvácanie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Toxíny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Vrodené</a:t>
            </a:r>
            <a:r>
              <a:rPr lang="cs-CZ" altLang="sk-SK" sz="2000" dirty="0"/>
              <a:t>: </a:t>
            </a:r>
            <a:r>
              <a:rPr lang="cs-CZ" altLang="sk-SK" sz="2000" dirty="0" err="1"/>
              <a:t>Kallmanov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., </a:t>
            </a:r>
            <a:r>
              <a:rPr lang="cs-CZ" altLang="sk-SK" sz="2000" dirty="0" err="1"/>
              <a:t>Preder-Williho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., </a:t>
            </a:r>
            <a:r>
              <a:rPr lang="cs-CZ" altLang="sk-SK" sz="2000" dirty="0" err="1"/>
              <a:t>Bardet-Biedlov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.</a:t>
            </a:r>
          </a:p>
          <a:p>
            <a:pPr marL="457200" lvl="1" indent="0">
              <a:buNone/>
            </a:pPr>
            <a:endParaRPr lang="cs-CZ" alt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219200"/>
          </a:xfrm>
        </p:spPr>
        <p:txBody>
          <a:bodyPr/>
          <a:lstStyle/>
          <a:p>
            <a:br>
              <a:rPr lang="cs-CZ" altLang="sk-SK" sz="3200" dirty="0"/>
            </a:br>
            <a:br>
              <a:rPr lang="cs-CZ" altLang="sk-SK" sz="3800" dirty="0"/>
            </a:br>
            <a:r>
              <a:rPr lang="cs-CZ" altLang="sk-SK" sz="4000" b="1" dirty="0" err="1">
                <a:solidFill>
                  <a:schemeClr val="accent5">
                    <a:lumMod val="75000"/>
                  </a:schemeClr>
                </a:solidFill>
              </a:rPr>
              <a:t>Hypopituitarizmy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384480" cy="45731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Monotype Sorts" pitchFamily="2" charset="2"/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Choroby: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cs typeface="Tahoma" panose="020B0604030504040204" pitchFamily="34" charset="0"/>
              </a:rPr>
              <a:t>↓ rastový hormón </a:t>
            </a:r>
            <a:r>
              <a:rPr lang="sk-SK" altLang="sk-SK" sz="2000" dirty="0"/>
              <a:t>– </a:t>
            </a:r>
            <a:r>
              <a:rPr lang="sk-SK" altLang="sk-SK" sz="2000" dirty="0" err="1">
                <a:solidFill>
                  <a:srgbClr val="0070C0"/>
                </a:solidFill>
              </a:rPr>
              <a:t>Nanizmus</a:t>
            </a:r>
            <a:r>
              <a:rPr lang="sk-SK" altLang="sk-SK" sz="2000" dirty="0">
                <a:solidFill>
                  <a:srgbClr val="0070C0"/>
                </a:solidFill>
              </a:rPr>
              <a:t> </a:t>
            </a:r>
            <a:r>
              <a:rPr lang="sk-SK" altLang="sk-SK" sz="2000" dirty="0"/>
              <a:t>(trpaslíctvo)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cs typeface="Tahoma" panose="020B0604030504040204" pitchFamily="34" charset="0"/>
              </a:rPr>
              <a:t>↓ </a:t>
            </a:r>
            <a:r>
              <a:rPr lang="sk-SK" altLang="sk-SK" sz="2000" dirty="0"/>
              <a:t>ACTH – </a:t>
            </a:r>
            <a:r>
              <a:rPr lang="sk-SK" altLang="sk-SK" sz="2000" dirty="0" err="1">
                <a:solidFill>
                  <a:srgbClr val="0070C0"/>
                </a:solidFill>
              </a:rPr>
              <a:t>Addisonova</a:t>
            </a:r>
            <a:r>
              <a:rPr lang="sk-SK" altLang="sk-SK" sz="2000" dirty="0">
                <a:solidFill>
                  <a:srgbClr val="0070C0"/>
                </a:solidFill>
              </a:rPr>
              <a:t> choroba </a:t>
            </a:r>
            <a:r>
              <a:rPr lang="sk-SK" altLang="sk-SK" sz="2000" dirty="0"/>
              <a:t>(sekundárna, centrálna)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cs typeface="Tahoma" panose="020B0604030504040204" pitchFamily="34" charset="0"/>
              </a:rPr>
              <a:t>↓ p</a:t>
            </a:r>
            <a:r>
              <a:rPr lang="sk-SK" altLang="sk-SK" sz="2000" dirty="0"/>
              <a:t>rolaktín – </a:t>
            </a:r>
            <a:r>
              <a:rPr lang="sk-SK" altLang="sk-SK" sz="2000" dirty="0" err="1">
                <a:solidFill>
                  <a:srgbClr val="0070C0"/>
                </a:solidFill>
              </a:rPr>
              <a:t>hypoprolaktinémia</a:t>
            </a:r>
            <a:endParaRPr lang="sk-SK" altLang="sk-SK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cs typeface="Tahoma" panose="020B0604030504040204" pitchFamily="34" charset="0"/>
              </a:rPr>
              <a:t>↓ </a:t>
            </a:r>
            <a:r>
              <a:rPr lang="sk-SK" altLang="sk-SK" sz="2000" dirty="0"/>
              <a:t>TSH – </a:t>
            </a:r>
            <a:r>
              <a:rPr lang="sk-SK" altLang="sk-SK" sz="2000" dirty="0" err="1">
                <a:solidFill>
                  <a:srgbClr val="0070C0"/>
                </a:solidFill>
              </a:rPr>
              <a:t>hypotyroidizmus</a:t>
            </a:r>
            <a:r>
              <a:rPr lang="sk-SK" altLang="sk-SK" sz="2000" dirty="0"/>
              <a:t> (sekundárny, centrálny)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cs typeface="Tahoma" panose="020B0604030504040204" pitchFamily="34" charset="0"/>
              </a:rPr>
              <a:t>↓ </a:t>
            </a:r>
            <a:r>
              <a:rPr lang="sk-SK" altLang="sk-SK" sz="2000" dirty="0"/>
              <a:t>LH, FSH – sekundárny </a:t>
            </a:r>
            <a:r>
              <a:rPr lang="sk-SK" altLang="sk-SK" sz="2000" dirty="0" err="1">
                <a:solidFill>
                  <a:srgbClr val="0070C0"/>
                </a:solidFill>
              </a:rPr>
              <a:t>hypogonadizmus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143997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funkcie</a:t>
            </a:r>
            <a:r>
              <a:rPr lang="cs-CZ" altLang="sk-SK" sz="3200" dirty="0"/>
              <a:t> adenohypofýzy</a:t>
            </a:r>
            <a:br>
              <a:rPr lang="cs-CZ" altLang="sk-SK" sz="3800" dirty="0"/>
            </a:br>
            <a:r>
              <a:rPr lang="cs-CZ" altLang="sk-SK" sz="4000" b="1" dirty="0" err="1">
                <a:solidFill>
                  <a:schemeClr val="accent5">
                    <a:lumMod val="75000"/>
                  </a:schemeClr>
                </a:solidFill>
              </a:rPr>
              <a:t>Hyperpituitarizmy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800"/>
            <a:ext cx="8351428" cy="4501108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zvýšená </a:t>
            </a:r>
            <a:r>
              <a:rPr lang="cs-CZ" altLang="sk-SK" sz="2000" dirty="0" err="1"/>
              <a:t>funkcia</a:t>
            </a:r>
            <a:r>
              <a:rPr lang="cs-CZ" altLang="sk-SK" sz="2000" dirty="0"/>
              <a:t> adenohypofýzy</a:t>
            </a:r>
          </a:p>
          <a:p>
            <a:pPr lvl="2">
              <a:buFont typeface="Wingdings" pitchFamily="2" charset="2"/>
              <a:buChar char="§"/>
            </a:pPr>
            <a:r>
              <a:rPr lang="cs-CZ" altLang="sk-SK" sz="2000" dirty="0"/>
              <a:t>zvýšená </a:t>
            </a:r>
            <a:r>
              <a:rPr lang="cs-CZ" altLang="sk-SK" sz="2000" dirty="0" err="1"/>
              <a:t>produkcia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jedného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alebo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viacerých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tropných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hormónov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rgbClr val="00B050"/>
                </a:solidFill>
              </a:rPr>
              <a:t>Príčiny</a:t>
            </a:r>
            <a:r>
              <a:rPr lang="cs-CZ" altLang="sk-SK" sz="2000" dirty="0">
                <a:solidFill>
                  <a:srgbClr val="00B05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Nádory: </a:t>
            </a:r>
            <a:r>
              <a:rPr lang="cs-CZ" altLang="sk-SK" sz="2000" dirty="0" err="1"/>
              <a:t>adenómy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Vrodené</a:t>
            </a:r>
            <a:r>
              <a:rPr lang="cs-CZ" altLang="sk-SK" sz="2000" dirty="0"/>
              <a:t>: Mnohopočetná </a:t>
            </a:r>
            <a:r>
              <a:rPr lang="cs-CZ" altLang="sk-SK" sz="2000" dirty="0" err="1"/>
              <a:t>endokrinná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neoplázia</a:t>
            </a:r>
            <a:r>
              <a:rPr lang="cs-CZ" altLang="sk-SK" sz="2000" dirty="0"/>
              <a:t> 1 (MEN1)</a:t>
            </a:r>
          </a:p>
          <a:p>
            <a:pPr lvl="2"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Monotype Sorts" pitchFamily="2" charset="2"/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Choroby: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altLang="sk-SK" sz="2000" dirty="0">
                <a:cs typeface="Tahoma" panose="020B0604030504040204" pitchFamily="34" charset="0"/>
              </a:rPr>
              <a:t> rastový hormón </a:t>
            </a:r>
            <a:r>
              <a:rPr lang="sk-SK" altLang="sk-SK" sz="2000" dirty="0"/>
              <a:t>– </a:t>
            </a:r>
            <a:r>
              <a:rPr lang="sk-SK" altLang="sk-SK" sz="2000" dirty="0">
                <a:solidFill>
                  <a:srgbClr val="0070C0"/>
                </a:solidFill>
              </a:rPr>
              <a:t>Gigantizmus </a:t>
            </a:r>
            <a:r>
              <a:rPr lang="sk-SK" altLang="sk-SK" sz="2000" dirty="0"/>
              <a:t>a</a:t>
            </a:r>
            <a:r>
              <a:rPr lang="sk-SK" altLang="sk-SK" sz="2000" dirty="0">
                <a:solidFill>
                  <a:srgbClr val="0070C0"/>
                </a:solidFill>
              </a:rPr>
              <a:t> </a:t>
            </a:r>
            <a:r>
              <a:rPr lang="sk-SK" altLang="sk-SK" sz="2000" dirty="0" err="1">
                <a:solidFill>
                  <a:srgbClr val="0070C0"/>
                </a:solidFill>
              </a:rPr>
              <a:t>akromegália</a:t>
            </a:r>
            <a:endParaRPr lang="sk-SK" alt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altLang="sk-SK" sz="2000" dirty="0">
                <a:cs typeface="Tahoma" panose="020B0604030504040204" pitchFamily="34" charset="0"/>
              </a:rPr>
              <a:t> </a:t>
            </a:r>
            <a:r>
              <a:rPr lang="sk-SK" altLang="sk-SK" sz="2000" dirty="0"/>
              <a:t>ACTH – </a:t>
            </a:r>
            <a:r>
              <a:rPr lang="sk-SK" altLang="sk-SK" sz="2000" dirty="0" err="1">
                <a:solidFill>
                  <a:srgbClr val="0070C0"/>
                </a:solidFill>
              </a:rPr>
              <a:t>Cushingova</a:t>
            </a:r>
            <a:r>
              <a:rPr lang="sk-SK" altLang="sk-SK" sz="2000" dirty="0">
                <a:solidFill>
                  <a:srgbClr val="0070C0"/>
                </a:solidFill>
              </a:rPr>
              <a:t> choroba </a:t>
            </a:r>
            <a:r>
              <a:rPr lang="sk-SK" altLang="sk-SK" sz="2000" dirty="0"/>
              <a:t>(sekundárna, centrálna forma </a:t>
            </a:r>
            <a:r>
              <a:rPr lang="sk-SK" altLang="sk-SK" sz="2000" dirty="0" err="1"/>
              <a:t>Cushingovho</a:t>
            </a:r>
            <a:r>
              <a:rPr lang="sk-SK" altLang="sk-SK" sz="2000" dirty="0"/>
              <a:t> </a:t>
            </a:r>
            <a:r>
              <a:rPr lang="sk-SK" altLang="sk-SK" sz="2000" dirty="0" err="1"/>
              <a:t>sy</a:t>
            </a:r>
            <a:r>
              <a:rPr lang="sk-SK" altLang="sk-SK" sz="2000" dirty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altLang="sk-SK" sz="2000" dirty="0">
                <a:cs typeface="Tahoma" panose="020B0604030504040204" pitchFamily="34" charset="0"/>
              </a:rPr>
              <a:t> p</a:t>
            </a:r>
            <a:r>
              <a:rPr lang="sk-SK" altLang="sk-SK" sz="2000" dirty="0"/>
              <a:t>rolaktín – </a:t>
            </a:r>
            <a:r>
              <a:rPr lang="sk-SK" altLang="sk-SK" sz="2000" dirty="0" err="1">
                <a:solidFill>
                  <a:srgbClr val="0070C0"/>
                </a:solidFill>
              </a:rPr>
              <a:t>hyperprolaktinémia</a:t>
            </a:r>
            <a:endParaRPr lang="sk-SK" altLang="sk-SK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altLang="sk-SK" sz="2000" dirty="0">
                <a:cs typeface="Tahoma" panose="020B0604030504040204" pitchFamily="34" charset="0"/>
              </a:rPr>
              <a:t> </a:t>
            </a:r>
            <a:r>
              <a:rPr lang="sk-SK" altLang="sk-SK" sz="2000" dirty="0"/>
              <a:t>TSH – </a:t>
            </a:r>
            <a:r>
              <a:rPr lang="sk-SK" altLang="sk-SK" sz="2000" dirty="0" err="1">
                <a:solidFill>
                  <a:srgbClr val="0070C0"/>
                </a:solidFill>
              </a:rPr>
              <a:t>hypertyroidizmus</a:t>
            </a:r>
            <a:r>
              <a:rPr lang="sk-SK" altLang="sk-SK" sz="2000" dirty="0"/>
              <a:t> (sekundárny, centrálny)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altLang="sk-SK" sz="2000" dirty="0">
                <a:cs typeface="Tahoma" panose="020B0604030504040204" pitchFamily="34" charset="0"/>
              </a:rPr>
              <a:t> </a:t>
            </a:r>
            <a:r>
              <a:rPr lang="sk-SK" altLang="sk-SK" sz="2000" dirty="0"/>
              <a:t>LH, FSH – sekundárny </a:t>
            </a:r>
            <a:r>
              <a:rPr lang="sk-SK" altLang="sk-SK" sz="2000" dirty="0" err="1">
                <a:solidFill>
                  <a:srgbClr val="0070C0"/>
                </a:solidFill>
              </a:rPr>
              <a:t>hypergonadizmus</a:t>
            </a: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277243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rastového</a:t>
            </a:r>
            <a:r>
              <a:rPr lang="cs-CZ" altLang="sk-SK" sz="3200" dirty="0"/>
              <a:t> </a:t>
            </a:r>
            <a:r>
              <a:rPr lang="cs-CZ" altLang="sk-SK" sz="3200" dirty="0" err="1"/>
              <a:t>hormónu</a:t>
            </a:r>
            <a:br>
              <a:rPr lang="cs-CZ" altLang="sk-SK" dirty="0"/>
            </a:br>
            <a:r>
              <a:rPr lang="cs-CZ" altLang="sk-SK" dirty="0">
                <a:solidFill>
                  <a:schemeClr val="accent5">
                    <a:lumMod val="75000"/>
                  </a:schemeClr>
                </a:solidFill>
              </a:rPr>
              <a:t>Gigantizmus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sk-SK" sz="2400" dirty="0" err="1">
                <a:solidFill>
                  <a:srgbClr val="00B050"/>
                </a:solidFill>
              </a:rPr>
              <a:t>Príčiny</a:t>
            </a:r>
            <a:r>
              <a:rPr lang="cs-CZ" altLang="sk-SK" sz="2400" dirty="0">
                <a:solidFill>
                  <a:srgbClr val="00B05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/>
              <a:t>adenóm</a:t>
            </a:r>
            <a:r>
              <a:rPr lang="cs-CZ" altLang="sk-SK" sz="2000" dirty="0"/>
              <a:t> hypofýzy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/>
              <a:t>dedičné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/>
              <a:t>Mnohopočetná </a:t>
            </a:r>
            <a:r>
              <a:rPr lang="cs-CZ" altLang="sk-SK" sz="1600" dirty="0" err="1"/>
              <a:t>endokrinná</a:t>
            </a:r>
            <a:r>
              <a:rPr lang="cs-CZ" altLang="sk-SK" sz="1600" dirty="0"/>
              <a:t> </a:t>
            </a:r>
            <a:r>
              <a:rPr lang="cs-CZ" altLang="sk-SK" sz="1600" dirty="0" err="1"/>
              <a:t>neoplázia</a:t>
            </a:r>
            <a:r>
              <a:rPr lang="cs-CZ" altLang="sk-SK" sz="1600" dirty="0"/>
              <a:t> (MEN) 1 a 4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 err="1"/>
              <a:t>duplikácia</a:t>
            </a:r>
            <a:r>
              <a:rPr lang="cs-CZ" altLang="sk-SK" sz="1600" dirty="0"/>
              <a:t> </a:t>
            </a:r>
            <a:r>
              <a:rPr lang="cs-CZ" altLang="sk-SK" sz="1600" dirty="0" err="1"/>
              <a:t>génu</a:t>
            </a:r>
            <a:r>
              <a:rPr lang="cs-CZ" altLang="sk-SK" sz="1600" dirty="0"/>
              <a:t> </a:t>
            </a:r>
            <a:r>
              <a:rPr lang="cs-CZ" altLang="sk-SK" sz="1600" dirty="0" err="1"/>
              <a:t>kódujúceho</a:t>
            </a:r>
            <a:r>
              <a:rPr lang="cs-CZ" altLang="sk-SK" sz="1600" dirty="0"/>
              <a:t> Xq26aryl </a:t>
            </a:r>
            <a:r>
              <a:rPr lang="cs-CZ" altLang="sk-SK" sz="1600" dirty="0" err="1"/>
              <a:t>hydrocarbon</a:t>
            </a:r>
            <a:r>
              <a:rPr lang="cs-CZ" altLang="sk-SK" sz="1600" dirty="0"/>
              <a:t> receptor </a:t>
            </a:r>
            <a:r>
              <a:rPr lang="cs-CZ" altLang="sk-SK" sz="1600" dirty="0" err="1"/>
              <a:t>interacting</a:t>
            </a:r>
            <a:r>
              <a:rPr lang="cs-CZ" altLang="sk-SK" sz="1600" dirty="0"/>
              <a:t> protein (AIP) (TSG)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 err="1"/>
              <a:t>McCune-Albrightov</a:t>
            </a:r>
            <a:r>
              <a:rPr lang="cs-CZ" altLang="sk-SK" sz="1600" dirty="0"/>
              <a:t> </a:t>
            </a:r>
            <a:r>
              <a:rPr lang="cs-CZ" altLang="sk-SK" sz="1600" dirty="0" err="1"/>
              <a:t>syndróm</a:t>
            </a:r>
            <a:endParaRPr lang="cs-CZ" altLang="sk-SK" sz="16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 err="1"/>
              <a:t>Carneyho</a:t>
            </a:r>
            <a:r>
              <a:rPr lang="cs-CZ" altLang="sk-SK" sz="1600" dirty="0"/>
              <a:t> komplex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 err="1"/>
              <a:t>familiárny</a:t>
            </a:r>
            <a:r>
              <a:rPr lang="cs-CZ" altLang="sk-SK" sz="1600" dirty="0"/>
              <a:t> izolovaný </a:t>
            </a:r>
            <a:r>
              <a:rPr lang="cs-CZ" altLang="sk-SK" sz="1600" dirty="0" err="1"/>
              <a:t>adenóm</a:t>
            </a:r>
            <a:r>
              <a:rPr lang="cs-CZ" altLang="sk-SK" sz="1600" dirty="0"/>
              <a:t> hypofýzy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1600" dirty="0"/>
              <a:t>X-</a:t>
            </a:r>
            <a:r>
              <a:rPr lang="cs-CZ" altLang="sk-SK" sz="1600" dirty="0" err="1"/>
              <a:t>viazaný</a:t>
            </a:r>
            <a:r>
              <a:rPr lang="cs-CZ" altLang="sk-SK" sz="1600" dirty="0"/>
              <a:t> </a:t>
            </a:r>
            <a:r>
              <a:rPr lang="cs-CZ" altLang="sk-SK" sz="1600" dirty="0" err="1"/>
              <a:t>akrogigantizmus</a:t>
            </a:r>
            <a:r>
              <a:rPr lang="cs-CZ" altLang="sk-SK" sz="1600" dirty="0"/>
              <a:t> (X-LAG)</a:t>
            </a:r>
          </a:p>
          <a:p>
            <a:pPr>
              <a:buFont typeface="Wingdings" pitchFamily="2" charset="2"/>
              <a:buChar char="§"/>
            </a:pPr>
            <a:endParaRPr lang="cs-CZ" altLang="sk-SK" sz="8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/>
              <a:t>nadprodukcia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rastového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hormónu</a:t>
            </a:r>
            <a:r>
              <a:rPr lang="cs-CZ" altLang="sk-SK" sz="2000" dirty="0"/>
              <a:t> (GH) + inzulínu podobného </a:t>
            </a:r>
            <a:r>
              <a:rPr lang="cs-CZ" altLang="sk-SK" sz="2000" dirty="0" err="1"/>
              <a:t>rastového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faktora</a:t>
            </a:r>
            <a:r>
              <a:rPr lang="cs-CZ" altLang="sk-SK" sz="2000" dirty="0"/>
              <a:t> 1 (IGF-1)</a:t>
            </a:r>
          </a:p>
          <a:p>
            <a:pPr>
              <a:buFont typeface="Wingdings" pitchFamily="2" charset="2"/>
              <a:buChar char="§"/>
            </a:pPr>
            <a:endParaRPr lang="cs-CZ" altLang="sk-SK" sz="8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/>
              <a:t>pred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uzavretím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osifikáciou</a:t>
            </a:r>
            <a:r>
              <a:rPr lang="cs-CZ" altLang="sk-SK" sz="2000" dirty="0"/>
              <a:t>) </a:t>
            </a:r>
            <a:r>
              <a:rPr lang="cs-CZ" altLang="sk-SK" sz="2000" dirty="0" err="1"/>
              <a:t>rastovej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platničky</a:t>
            </a:r>
            <a:endParaRPr lang="cs-CZ" altLang="sk-SK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5F40"/>
                </a:solidFill>
              </a:rPr>
              <a:t>Gigantizmus</a:t>
            </a:r>
            <a:endParaRPr lang="sk-SK" dirty="0"/>
          </a:p>
        </p:txBody>
      </p:sp>
      <p:pic>
        <p:nvPicPr>
          <p:cNvPr id="3074" name="Picture 2" descr="C:\Users\eva\Desktop\gigant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91" y="8637"/>
            <a:ext cx="2398137" cy="38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a\Desktop\Andre-Gi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66" y="4931827"/>
            <a:ext cx="3327826" cy="18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a\Desktop\Robert_Wadlow_post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91" y="4007737"/>
            <a:ext cx="1644128" cy="26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7F9033D-EFD3-5EEA-2A34-6877AD52A9B0}"/>
              </a:ext>
            </a:extLst>
          </p:cNvPr>
          <p:cNvSpPr txBox="1"/>
          <p:nvPr/>
        </p:nvSpPr>
        <p:spPr>
          <a:xfrm>
            <a:off x="179513" y="1590854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Príznaky: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Vysoký vzrast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Mierna až stredná obezita (časté)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Makrocefália, bolesti hlavy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Veľké ruky a chodidlá so silnými prstami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Hrubé črty tváre, výrazné čelo,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prognatizmus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predĺženie alebo vyklenutie (výčnelok) dolnej čeľuste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Hyperhidróza</a:t>
            </a:r>
            <a:endParaRPr lang="sk-S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Osteoartritída (neskorý príznak nadbytku IGF-I)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Periférne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neuropatie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(napr. syndróm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karpálneho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tunela)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Kardiovaskulárne ochorenia, benígne nádory, </a:t>
            </a:r>
            <a:r>
              <a:rPr lang="sk-SK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endokrinopatie</a:t>
            </a:r>
            <a:endParaRPr lang="sk-S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C:\Documents and Settings\evalov\Plocha\high_school_graduation_1936.jpg">
            <a:extLst>
              <a:ext uri="{FF2B5EF4-FFF2-40B4-BE49-F238E27FC236}">
                <a16:creationId xmlns:a16="http://schemas.microsoft.com/office/drawing/2014/main" id="{F5AD2F62-CD77-FC04-0988-6330DE4E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04715"/>
            <a:ext cx="2438371" cy="186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9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rastového</a:t>
            </a:r>
            <a:r>
              <a:rPr lang="cs-CZ" altLang="sk-SK" sz="3200" dirty="0"/>
              <a:t> </a:t>
            </a:r>
            <a:r>
              <a:rPr lang="cs-CZ" altLang="sk-SK" sz="3200" dirty="0" err="1"/>
              <a:t>hormónu</a:t>
            </a:r>
            <a:br>
              <a:rPr lang="cs-CZ" altLang="sk-SK" dirty="0"/>
            </a:br>
            <a:r>
              <a:rPr lang="cs-CZ" altLang="sk-SK" dirty="0" err="1">
                <a:solidFill>
                  <a:schemeClr val="accent5">
                    <a:lumMod val="75000"/>
                  </a:schemeClr>
                </a:solidFill>
              </a:rPr>
              <a:t>Akromegália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480" y="1598662"/>
            <a:ext cx="9036496" cy="3984030"/>
          </a:xfrm>
        </p:spPr>
        <p:txBody>
          <a:bodyPr/>
          <a:lstStyle/>
          <a:p>
            <a:pPr marL="0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Príčiny</a:t>
            </a:r>
            <a:r>
              <a:rPr lang="cs-CZ" altLang="sk-SK" sz="2000" dirty="0">
                <a:solidFill>
                  <a:srgbClr val="00B050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adenóm</a:t>
            </a:r>
            <a:r>
              <a:rPr lang="cs-CZ" altLang="sk-SK" sz="1800" dirty="0"/>
              <a:t> hypofýzy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/>
              <a:t>ektopická </a:t>
            </a:r>
            <a:r>
              <a:rPr lang="cs-CZ" altLang="sk-SK" sz="1800" dirty="0" err="1"/>
              <a:t>produkcia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/>
              <a:t>nádory </a:t>
            </a:r>
            <a:r>
              <a:rPr lang="cs-CZ" altLang="sk-SK" sz="1800" dirty="0" err="1"/>
              <a:t>pankreasu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pľúc</a:t>
            </a:r>
            <a:r>
              <a:rPr lang="cs-CZ" altLang="sk-SK" sz="1800" dirty="0"/>
              <a:t> a </a:t>
            </a:r>
            <a:r>
              <a:rPr lang="cs-CZ" altLang="sk-SK" sz="1800" dirty="0" err="1"/>
              <a:t>nadobličiek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nadprodukcia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rastového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hormónu</a:t>
            </a:r>
            <a:r>
              <a:rPr lang="cs-CZ" altLang="sk-SK" sz="1800" dirty="0"/>
              <a:t> (GH) + inzulínu podobného </a:t>
            </a:r>
            <a:r>
              <a:rPr lang="cs-CZ" altLang="sk-SK" sz="1800" dirty="0" err="1"/>
              <a:t>rastového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faktora</a:t>
            </a:r>
            <a:r>
              <a:rPr lang="cs-CZ" altLang="sk-SK" sz="1800" dirty="0"/>
              <a:t> 1 (IGF-1)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/>
              <a:t>po </a:t>
            </a:r>
            <a:r>
              <a:rPr lang="cs-CZ" altLang="sk-SK" sz="1800" dirty="0" err="1"/>
              <a:t>uzavretí</a:t>
            </a:r>
            <a:r>
              <a:rPr lang="cs-CZ" altLang="sk-SK" sz="1800" dirty="0"/>
              <a:t> (</a:t>
            </a:r>
            <a:r>
              <a:rPr lang="cs-CZ" altLang="sk-SK" sz="1800" dirty="0" err="1"/>
              <a:t>osifikácii</a:t>
            </a:r>
            <a:r>
              <a:rPr lang="cs-CZ" altLang="sk-SK" sz="1800" dirty="0"/>
              <a:t>) </a:t>
            </a:r>
            <a:r>
              <a:rPr lang="cs-CZ" altLang="sk-SK" sz="1800" dirty="0" err="1"/>
              <a:t>rastovej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platničky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endParaRPr lang="cs-CZ" altLang="sk-SK" sz="800" dirty="0"/>
          </a:p>
          <a:p>
            <a:pPr marL="0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Príznaky</a:t>
            </a:r>
            <a:r>
              <a:rPr lang="cs-CZ" altLang="sk-SK" sz="2000" dirty="0">
                <a:solidFill>
                  <a:srgbClr val="00B05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zväčšenie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rúk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nôh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nosa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pier</a:t>
            </a:r>
            <a:r>
              <a:rPr lang="cs-CZ" altLang="sk-SK" sz="1800" dirty="0"/>
              <a:t> a uší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/>
              <a:t>celkové </a:t>
            </a:r>
            <a:r>
              <a:rPr lang="cs-CZ" altLang="sk-SK" sz="1800" dirty="0" err="1"/>
              <a:t>zhrubnutie</a:t>
            </a:r>
            <a:r>
              <a:rPr lang="cs-CZ" altLang="sk-SK" sz="1800" dirty="0"/>
              <a:t> </a:t>
            </a:r>
            <a:r>
              <a:rPr lang="cs-CZ" altLang="sk-SK" sz="1800" dirty="0" err="1"/>
              <a:t>kože</a:t>
            </a:r>
            <a:r>
              <a:rPr lang="cs-CZ" altLang="sk-SK" sz="1800" dirty="0"/>
              <a:t>, hrubé a tvrdé </a:t>
            </a:r>
            <a:r>
              <a:rPr lang="cs-CZ" altLang="sk-SK" sz="1800" dirty="0" err="1"/>
              <a:t>nechty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artritída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makroglosia</a:t>
            </a:r>
            <a:r>
              <a:rPr lang="cs-CZ" altLang="sk-SK" sz="1800" dirty="0"/>
              <a:t>, široké </a:t>
            </a:r>
            <a:r>
              <a:rPr lang="cs-CZ" altLang="sk-SK" sz="1800" dirty="0" err="1"/>
              <a:t>rozostupy</a:t>
            </a:r>
            <a:r>
              <a:rPr lang="cs-CZ" altLang="sk-SK" sz="1800" dirty="0"/>
              <a:t> </a:t>
            </a:r>
            <a:r>
              <a:rPr lang="cs-CZ" altLang="sk-SK" sz="1800" dirty="0" err="1"/>
              <a:t>zubov</a:t>
            </a:r>
            <a:r>
              <a:rPr lang="cs-CZ" altLang="sk-SK" sz="1800" dirty="0"/>
              <a:t> a </a:t>
            </a:r>
            <a:r>
              <a:rPr lang="cs-CZ" altLang="sk-SK" sz="1800" dirty="0" err="1"/>
              <a:t>prognatizmus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hypertrichóza</a:t>
            </a:r>
            <a:r>
              <a:rPr lang="cs-CZ" altLang="sk-SK" sz="1800" dirty="0"/>
              <a:t>, mastná pleť (akné </a:t>
            </a:r>
            <a:r>
              <a:rPr lang="cs-CZ" altLang="sk-SK" sz="1800" dirty="0" err="1"/>
              <a:t>nie</a:t>
            </a:r>
            <a:r>
              <a:rPr lang="cs-CZ" altLang="sk-SK" sz="1800" dirty="0"/>
              <a:t> je časté), </a:t>
            </a:r>
            <a:r>
              <a:rPr lang="cs-CZ" altLang="sk-SK" sz="1800" dirty="0" err="1"/>
              <a:t>hyperpigmentácia</a:t>
            </a:r>
            <a:r>
              <a:rPr lang="cs-CZ" altLang="sk-SK" sz="1800" dirty="0"/>
              <a:t> (40 % </a:t>
            </a:r>
            <a:r>
              <a:rPr lang="cs-CZ" altLang="sk-SK" sz="1800" dirty="0" err="1"/>
              <a:t>pacientov</a:t>
            </a:r>
            <a:r>
              <a:rPr lang="cs-CZ" altLang="sk-SK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hypertenzia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kardiomegália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mitrálna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regurgitácia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dirty="0" err="1"/>
              <a:t>prsné</a:t>
            </a:r>
            <a:r>
              <a:rPr lang="cs-CZ" altLang="sk-SK" sz="1800" dirty="0"/>
              <a:t> tkanivo </a:t>
            </a:r>
            <a:r>
              <a:rPr lang="cs-CZ" altLang="sk-SK" sz="1800" dirty="0" err="1"/>
              <a:t>sa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stáva</a:t>
            </a:r>
            <a:r>
              <a:rPr lang="cs-CZ" altLang="sk-SK" sz="1800" dirty="0"/>
              <a:t> atrofickým; galaktorea</a:t>
            </a:r>
          </a:p>
          <a:p>
            <a:pPr>
              <a:buFont typeface="Wingdings" pitchFamily="2" charset="2"/>
              <a:buChar char="§"/>
            </a:pPr>
            <a:endParaRPr lang="cs-CZ" altLang="sk-SK" sz="2000" dirty="0"/>
          </a:p>
          <a:p>
            <a:pPr lvl="2">
              <a:buFont typeface="Wingdings" pitchFamily="2" charset="2"/>
              <a:buChar char="§"/>
            </a:pPr>
            <a:endParaRPr lang="cs-CZ" altLang="sk-SK" sz="2000" dirty="0"/>
          </a:p>
        </p:txBody>
      </p:sp>
      <p:pic>
        <p:nvPicPr>
          <p:cNvPr id="2" name="Obrázok 5" descr="Obrázok, na ktorom je text, animák&#10;&#10;Automaticky generovaný popis">
            <a:extLst>
              <a:ext uri="{FF2B5EF4-FFF2-40B4-BE49-F238E27FC236}">
                <a16:creationId xmlns:a16="http://schemas.microsoft.com/office/drawing/2014/main" id="{AF261C53-AFB0-088F-BC96-5AAD8013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7" y="746125"/>
            <a:ext cx="3458765" cy="22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6">
            <a:extLst>
              <a:ext uri="{FF2B5EF4-FFF2-40B4-BE49-F238E27FC236}">
                <a16:creationId xmlns:a16="http://schemas.microsoft.com/office/drawing/2014/main" id="{381B2B7A-7EC3-C6F6-2930-4ADB2564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19" y="4072236"/>
            <a:ext cx="31718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7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3936DAD-FD00-3649-8238-9DA8B3F9B61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52600"/>
            <a:ext cx="2962275" cy="25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sk-SK" altLang="sk-SK" sz="2800" kern="0" dirty="0" err="1">
                <a:solidFill>
                  <a:srgbClr val="0066FF"/>
                </a:solidFill>
              </a:rPr>
              <a:t>Ac</a:t>
            </a:r>
            <a:r>
              <a:rPr lang="cs-CZ" altLang="sk-SK" sz="2800" kern="0" dirty="0" err="1">
                <a:solidFill>
                  <a:srgbClr val="0066FF"/>
                </a:solidFill>
              </a:rPr>
              <a:t>romeg</a:t>
            </a:r>
            <a:r>
              <a:rPr lang="sk-SK" altLang="sk-SK" sz="2800" kern="0" dirty="0" err="1">
                <a:solidFill>
                  <a:srgbClr val="0066FF"/>
                </a:solidFill>
              </a:rPr>
              <a:t>ália</a:t>
            </a:r>
            <a:endParaRPr lang="sk-SK" altLang="sk-SK" sz="2800" kern="0" dirty="0">
              <a:solidFill>
                <a:srgbClr val="0066FF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sk-SK" altLang="sk-SK" sz="2400" kern="0" dirty="0"/>
              <a:t>	</a:t>
            </a:r>
          </a:p>
          <a:p>
            <a:pPr>
              <a:buFont typeface="Monotype Sorts" pitchFamily="2" charset="2"/>
              <a:buNone/>
              <a:defRPr/>
            </a:pPr>
            <a:r>
              <a:rPr lang="sk-SK" altLang="sk-SK" sz="1400" kern="0" dirty="0"/>
              <a:t>	</a:t>
            </a:r>
            <a:endParaRPr lang="cs-CZ" altLang="sk-SK" sz="1400" kern="0" dirty="0"/>
          </a:p>
        </p:txBody>
      </p:sp>
      <p:pic>
        <p:nvPicPr>
          <p:cNvPr id="32771" name="Picture 3" descr="C:\Users\eva\Desktop\sandglop-7993_l04_sandostatin.com_imagea.jpg">
            <a:extLst>
              <a:ext uri="{FF2B5EF4-FFF2-40B4-BE49-F238E27FC236}">
                <a16:creationId xmlns:a16="http://schemas.microsoft.com/office/drawing/2014/main" id="{8BC8DA50-BAE9-2713-8256-DDC8917F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54006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auto">
          <a:xfrm>
            <a:off x="7071299" y="764704"/>
            <a:ext cx="207270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7772400" cy="684312"/>
          </a:xfrm>
        </p:spPr>
        <p:txBody>
          <a:bodyPr/>
          <a:lstStyle/>
          <a:p>
            <a:r>
              <a:rPr lang="sk-SK" dirty="0" err="1">
                <a:solidFill>
                  <a:srgbClr val="FF5F40"/>
                </a:solidFill>
              </a:rPr>
              <a:t>Akromegália</a:t>
            </a:r>
            <a:r>
              <a:rPr lang="sk-SK" dirty="0">
                <a:solidFill>
                  <a:srgbClr val="FF5F40"/>
                </a:solidFill>
              </a:rPr>
              <a:t> </a:t>
            </a:r>
          </a:p>
        </p:txBody>
      </p:sp>
      <p:pic>
        <p:nvPicPr>
          <p:cNvPr id="1026" name="Picture 2" descr="C:\Users\eva\Desktop\oikujh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834296"/>
            <a:ext cx="7056784" cy="39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a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5369"/>
            <a:ext cx="48768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a\Desktop\787a6e4fcde0836d215d91c841fc03_big_galler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82" y="4506118"/>
            <a:ext cx="3004652" cy="2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a\Desktop\ACR3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84" y="2060848"/>
            <a:ext cx="1695929" cy="21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a\Desktop\kiujyhbgtv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79" y="670031"/>
            <a:ext cx="2617734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Hormón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85950"/>
            <a:ext cx="86106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/>
              <a:t>Stará </a:t>
            </a:r>
            <a:r>
              <a:rPr lang="cs-CZ" altLang="sk-SK" sz="2400" dirty="0" err="1"/>
              <a:t>definícia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Baylis</a:t>
            </a:r>
            <a:r>
              <a:rPr lang="cs-CZ" altLang="sk-SK" sz="2400" dirty="0"/>
              <a:t> a </a:t>
            </a:r>
            <a:r>
              <a:rPr lang="cs-CZ" altLang="sk-SK" sz="2400" dirty="0" err="1"/>
              <a:t>Starling</a:t>
            </a:r>
            <a:r>
              <a:rPr lang="cs-CZ" altLang="sk-SK" sz="2400" dirty="0"/>
              <a:t>, 1902): </a:t>
            </a:r>
            <a:r>
              <a:rPr lang="cs-CZ" altLang="sk-SK" sz="2400" dirty="0" err="1"/>
              <a:t>Hormón</a:t>
            </a:r>
            <a:r>
              <a:rPr lang="cs-CZ" altLang="sk-SK" sz="2400" dirty="0"/>
              <a:t> je látka, </a:t>
            </a:r>
            <a:r>
              <a:rPr lang="cs-CZ" altLang="sk-SK" sz="2400" dirty="0" err="1"/>
              <a:t>ktorá</a:t>
            </a:r>
            <a:r>
              <a:rPr lang="cs-CZ" altLang="sk-SK" sz="2400" dirty="0"/>
              <a:t> je vylučovaná </a:t>
            </a:r>
            <a:r>
              <a:rPr lang="cs-CZ" altLang="sk-SK" sz="2400" dirty="0" err="1"/>
              <a:t>zo</a:t>
            </a:r>
            <a:r>
              <a:rPr lang="cs-CZ" altLang="sk-SK" sz="2400" dirty="0"/>
              <a:t> </a:t>
            </a:r>
            <a:r>
              <a:rPr lang="cs-CZ" altLang="sk-SK" sz="2400" dirty="0" err="1"/>
              <a:t>špecializovanej</a:t>
            </a:r>
            <a:r>
              <a:rPr lang="cs-CZ" altLang="sk-SK" sz="2400" dirty="0"/>
              <a:t> </a:t>
            </a:r>
            <a:r>
              <a:rPr lang="cs-CZ" altLang="sk-SK" sz="2400" dirty="0" err="1"/>
              <a:t>žľazy</a:t>
            </a:r>
            <a:r>
              <a:rPr lang="cs-CZ" altLang="sk-SK" sz="2400" dirty="0"/>
              <a:t>, transportuje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krvou</a:t>
            </a:r>
            <a:r>
              <a:rPr lang="cs-CZ" altLang="sk-SK" sz="2400" dirty="0"/>
              <a:t> na </a:t>
            </a:r>
            <a:r>
              <a:rPr lang="cs-CZ" altLang="sk-SK" sz="2400" dirty="0" err="1"/>
              <a:t>vzdialené</a:t>
            </a:r>
            <a:r>
              <a:rPr lang="cs-CZ" altLang="sk-SK" sz="2400" dirty="0"/>
              <a:t> </a:t>
            </a:r>
            <a:r>
              <a:rPr lang="cs-CZ" altLang="sk-SK" sz="2400" dirty="0" err="1"/>
              <a:t>miesta</a:t>
            </a:r>
            <a:r>
              <a:rPr lang="cs-CZ" altLang="sk-SK" sz="2400" dirty="0"/>
              <a:t> organizmu a tam </a:t>
            </a:r>
            <a:r>
              <a:rPr lang="cs-CZ" altLang="sk-SK" sz="2400" dirty="0" err="1"/>
              <a:t>vyvoláva</a:t>
            </a:r>
            <a:r>
              <a:rPr lang="cs-CZ" altLang="sk-SK" sz="2400" dirty="0"/>
              <a:t> aj v </a:t>
            </a:r>
            <a:r>
              <a:rPr lang="cs-CZ" altLang="sk-SK" sz="2400" dirty="0" err="1"/>
              <a:t>pomerne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nízkych</a:t>
            </a:r>
            <a:r>
              <a:rPr lang="cs-CZ" altLang="sk-SK" sz="2400" dirty="0"/>
              <a:t> </a:t>
            </a:r>
            <a:r>
              <a:rPr lang="cs-CZ" altLang="sk-SK" sz="2400" dirty="0" err="1"/>
              <a:t>koncentráciách</a:t>
            </a:r>
            <a:r>
              <a:rPr lang="cs-CZ" altLang="sk-SK" sz="2400" dirty="0"/>
              <a:t> </a:t>
            </a:r>
            <a:r>
              <a:rPr lang="cs-CZ" altLang="sk-SK" sz="2400" dirty="0" err="1"/>
              <a:t>pomerne</a:t>
            </a:r>
            <a:r>
              <a:rPr lang="cs-CZ" altLang="sk-SK" sz="2400" dirty="0"/>
              <a:t> výrazné účinky.</a:t>
            </a:r>
          </a:p>
          <a:p>
            <a:pPr>
              <a:buFont typeface="Wingdings" pitchFamily="2" charset="2"/>
              <a:buChar char="§"/>
            </a:pPr>
            <a:endParaRPr lang="cs-CZ" altLang="sk-SK" sz="24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/>
              <a:t>platí </a:t>
            </a:r>
            <a:r>
              <a:rPr lang="cs-CZ" altLang="sk-SK" sz="2400" dirty="0" err="1"/>
              <a:t>pre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všetky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hormóny</a:t>
            </a:r>
            <a:r>
              <a:rPr lang="cs-CZ" altLang="sk-SK" sz="2400" dirty="0"/>
              <a:t> klasických </a:t>
            </a:r>
            <a:r>
              <a:rPr lang="cs-CZ" altLang="sk-SK" sz="2400" dirty="0" err="1"/>
              <a:t>endokrinných</a:t>
            </a:r>
            <a:r>
              <a:rPr lang="cs-CZ" altLang="sk-SK" sz="2400" dirty="0"/>
              <a:t> </a:t>
            </a:r>
            <a:r>
              <a:rPr lang="cs-CZ" altLang="sk-SK" sz="2400" dirty="0" err="1"/>
              <a:t>žliaz</a:t>
            </a:r>
            <a:r>
              <a:rPr lang="cs-CZ" altLang="sk-SK" sz="2400" dirty="0"/>
              <a:t>, aj </a:t>
            </a:r>
            <a:r>
              <a:rPr lang="cs-CZ" altLang="sk-SK" sz="2400" dirty="0" err="1"/>
              <a:t>pre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niektoré</a:t>
            </a:r>
            <a:r>
              <a:rPr lang="cs-CZ" altLang="sk-SK" sz="2400" dirty="0"/>
              <a:t> </a:t>
            </a:r>
            <a:r>
              <a:rPr lang="cs-CZ" altLang="sk-SK" sz="2400" dirty="0" err="1"/>
              <a:t>novoobjavené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hormóny</a:t>
            </a:r>
            <a:r>
              <a:rPr lang="cs-CZ" altLang="sk-SK" sz="2400" dirty="0"/>
              <a:t>, ale...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2" descr="Obrázok, na ktorom je osoba, ošatenie, úsmev, obuv&#10;&#10;Automaticky generovaný popis">
            <a:extLst>
              <a:ext uri="{FF2B5EF4-FFF2-40B4-BE49-F238E27FC236}">
                <a16:creationId xmlns:a16="http://schemas.microsoft.com/office/drawing/2014/main" id="{E71B9699-3373-666F-87DA-749B4DAD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43" y="2559338"/>
            <a:ext cx="2027084" cy="24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rastového</a:t>
            </a:r>
            <a:r>
              <a:rPr lang="cs-CZ" altLang="sk-SK" sz="3200" dirty="0"/>
              <a:t> </a:t>
            </a:r>
            <a:r>
              <a:rPr lang="cs-CZ" altLang="sk-SK" sz="3200" dirty="0" err="1"/>
              <a:t>hormónu</a:t>
            </a:r>
            <a:br>
              <a:rPr lang="cs-CZ" altLang="sk-SK" dirty="0"/>
            </a:br>
            <a:r>
              <a:rPr lang="sk-SK" altLang="sk-SK" dirty="0" err="1">
                <a:solidFill>
                  <a:schemeClr val="accent5">
                    <a:lumMod val="75000"/>
                  </a:schemeClr>
                </a:solidFill>
              </a:rPr>
              <a:t>Nanizmus</a:t>
            </a:r>
            <a:endParaRPr lang="cs-CZ" altLang="sk-SK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31" y="1371600"/>
            <a:ext cx="7061869" cy="4171950"/>
          </a:xfrm>
        </p:spPr>
        <p:txBody>
          <a:bodyPr/>
          <a:lstStyle/>
          <a:p>
            <a:pPr marL="0" lvl="3" indent="0">
              <a:buNone/>
            </a:pPr>
            <a:r>
              <a:rPr lang="cs-CZ" altLang="sk-SK" dirty="0" err="1">
                <a:solidFill>
                  <a:srgbClr val="00B050"/>
                </a:solidFill>
              </a:rPr>
              <a:t>Príčiny</a:t>
            </a:r>
            <a:r>
              <a:rPr lang="cs-CZ" altLang="sk-SK" dirty="0">
                <a:solidFill>
                  <a:srgbClr val="00B050"/>
                </a:solidFill>
              </a:rPr>
              <a:t>: 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/>
              <a:t>idiopatický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/>
              <a:t>nádory hypofýzy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mutácie</a:t>
            </a:r>
            <a:r>
              <a:rPr lang="cs-CZ" altLang="sk-SK" dirty="0"/>
              <a:t> </a:t>
            </a:r>
            <a:r>
              <a:rPr lang="cs-CZ" altLang="sk-SK" dirty="0" err="1"/>
              <a:t>špecifických</a:t>
            </a:r>
            <a:r>
              <a:rPr lang="cs-CZ" altLang="sk-SK" dirty="0"/>
              <a:t> </a:t>
            </a:r>
            <a:r>
              <a:rPr lang="cs-CZ" altLang="sk-SK" dirty="0" err="1"/>
              <a:t>génov</a:t>
            </a:r>
            <a:endParaRPr lang="cs-CZ" altLang="sk-SK" dirty="0"/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Mulibreyho</a:t>
            </a:r>
            <a:r>
              <a:rPr lang="cs-CZ" altLang="sk-SK" dirty="0"/>
              <a:t> </a:t>
            </a:r>
            <a:r>
              <a:rPr lang="cs-CZ" altLang="sk-SK" dirty="0" err="1"/>
              <a:t>naninizmus</a:t>
            </a:r>
            <a:endParaRPr lang="cs-CZ" altLang="sk-SK" dirty="0"/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Syndróm</a:t>
            </a:r>
            <a:r>
              <a:rPr lang="cs-CZ" altLang="sk-SK" dirty="0"/>
              <a:t> </a:t>
            </a:r>
            <a:r>
              <a:rPr lang="cs-CZ" altLang="sk-SK" dirty="0" err="1"/>
              <a:t>osteochondrodysplatického</a:t>
            </a:r>
            <a:r>
              <a:rPr lang="cs-CZ" altLang="sk-SK" dirty="0"/>
              <a:t>                     nanizmu-hluchoty-retinitis </a:t>
            </a:r>
            <a:r>
              <a:rPr lang="cs-CZ" altLang="sk-SK" dirty="0" err="1"/>
              <a:t>pigmentosa</a:t>
            </a:r>
            <a:endParaRPr lang="cs-CZ" altLang="sk-SK" dirty="0"/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vrodené</a:t>
            </a:r>
            <a:r>
              <a:rPr lang="cs-CZ" altLang="sk-SK" dirty="0"/>
              <a:t>: </a:t>
            </a:r>
            <a:r>
              <a:rPr lang="cs-CZ" altLang="sk-SK" dirty="0" err="1"/>
              <a:t>Turnerov</a:t>
            </a:r>
            <a:r>
              <a:rPr lang="cs-CZ" altLang="sk-SK" dirty="0"/>
              <a:t> </a:t>
            </a:r>
            <a:r>
              <a:rPr lang="cs-CZ" altLang="sk-SK" dirty="0" err="1"/>
              <a:t>syndróm</a:t>
            </a:r>
            <a:r>
              <a:rPr lang="cs-CZ" altLang="sk-SK" dirty="0"/>
              <a:t>, </a:t>
            </a:r>
            <a:r>
              <a:rPr lang="cs-CZ" altLang="sk-SK" dirty="0" err="1"/>
              <a:t>Prader</a:t>
            </a:r>
            <a:r>
              <a:rPr lang="cs-CZ" altLang="sk-SK" dirty="0"/>
              <a:t>-Willi </a:t>
            </a:r>
            <a:r>
              <a:rPr lang="cs-CZ" altLang="sk-SK" dirty="0" err="1"/>
              <a:t>sy</a:t>
            </a:r>
            <a:r>
              <a:rPr lang="cs-CZ" altLang="sk-SK" dirty="0"/>
              <a:t>.</a:t>
            </a:r>
          </a:p>
          <a:p>
            <a:pPr marL="263525" lvl="3" indent="-263525">
              <a:buFont typeface="Wingdings" pitchFamily="2" charset="2"/>
              <a:buChar char="§"/>
            </a:pPr>
            <a:endParaRPr lang="cs-CZ" altLang="sk-SK" sz="800" dirty="0"/>
          </a:p>
          <a:p>
            <a:pPr marL="0" lvl="3" indent="0">
              <a:buNone/>
            </a:pPr>
            <a:r>
              <a:rPr lang="cs-CZ" altLang="sk-SK" dirty="0" err="1">
                <a:solidFill>
                  <a:srgbClr val="00B050"/>
                </a:solidFill>
              </a:rPr>
              <a:t>Príznaky</a:t>
            </a:r>
            <a:r>
              <a:rPr lang="cs-CZ" altLang="sk-SK" dirty="0">
                <a:solidFill>
                  <a:srgbClr val="00B050"/>
                </a:solidFill>
              </a:rPr>
              <a:t>: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spomalenie</a:t>
            </a:r>
            <a:r>
              <a:rPr lang="cs-CZ" altLang="sk-SK" dirty="0"/>
              <a:t> rastu (trpaslík)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/>
              <a:t>abnormality </a:t>
            </a:r>
            <a:r>
              <a:rPr lang="cs-CZ" altLang="sk-SK" dirty="0" err="1"/>
              <a:t>orgánov</a:t>
            </a:r>
            <a:r>
              <a:rPr lang="cs-CZ" altLang="sk-SK" dirty="0"/>
              <a:t> – </a:t>
            </a:r>
            <a:r>
              <a:rPr lang="cs-CZ" altLang="sk-SK" dirty="0" err="1"/>
              <a:t>hypertrofia</a:t>
            </a:r>
            <a:r>
              <a:rPr lang="cs-CZ" altLang="sk-SK" dirty="0"/>
              <a:t> </a:t>
            </a:r>
            <a:r>
              <a:rPr lang="cs-CZ" altLang="sk-SK" dirty="0" err="1"/>
              <a:t>srdca</a:t>
            </a:r>
            <a:r>
              <a:rPr lang="cs-CZ" altLang="sk-SK" dirty="0"/>
              <a:t>, </a:t>
            </a:r>
            <a:r>
              <a:rPr lang="cs-CZ" altLang="sk-SK" dirty="0" err="1"/>
              <a:t>hypotónia</a:t>
            </a:r>
            <a:r>
              <a:rPr lang="cs-CZ" altLang="sk-SK" dirty="0"/>
              <a:t>, abnormality kostí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 err="1"/>
              <a:t>mentálne</a:t>
            </a:r>
            <a:r>
              <a:rPr lang="cs-CZ" altLang="sk-SK" dirty="0"/>
              <a:t> poruchy</a:t>
            </a:r>
          </a:p>
          <a:p>
            <a:pPr marL="263525" lvl="3" indent="-263525">
              <a:buFont typeface="Wingdings" pitchFamily="2" charset="2"/>
              <a:buChar char="§"/>
            </a:pPr>
            <a:r>
              <a:rPr lang="cs-CZ" altLang="sk-SK" dirty="0"/>
              <a:t>nádory</a:t>
            </a:r>
          </a:p>
          <a:p>
            <a:pPr lvl="1"/>
            <a:endParaRPr lang="cs-CZ" altLang="sk-SK" dirty="0"/>
          </a:p>
        </p:txBody>
      </p:sp>
      <p:pic>
        <p:nvPicPr>
          <p:cNvPr id="3" name="Obrázok 4" descr="Obrázok, na ktorom je osoba, ľudská tvár, chlap, ošatenie&#10;&#10;Automaticky generovaný popis">
            <a:extLst>
              <a:ext uri="{FF2B5EF4-FFF2-40B4-BE49-F238E27FC236}">
                <a16:creationId xmlns:a16="http://schemas.microsoft.com/office/drawing/2014/main" id="{E8F48AB7-B8BD-19E8-7B78-F6ECC83B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44" y="4252913"/>
            <a:ext cx="20533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6" descr="Obrázok, na ktorom je chlapec, animák, osoba&#10;&#10;Automaticky generovaný popis">
            <a:extLst>
              <a:ext uri="{FF2B5EF4-FFF2-40B4-BE49-F238E27FC236}">
                <a16:creationId xmlns:a16="http://schemas.microsoft.com/office/drawing/2014/main" id="{595715E3-472A-7568-8435-01FF1243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57" y="762000"/>
            <a:ext cx="23352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58325D4C-E378-1DBE-1674-721B9725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95425"/>
            <a:ext cx="40322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F1DB990A-B08C-843A-9291-220CA3BE8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52400"/>
            <a:ext cx="8737600" cy="1189038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cs-CZ" altLang="sk-SK" sz="2800" dirty="0"/>
              <a:t>Poruchy </a:t>
            </a:r>
            <a:r>
              <a:rPr lang="cs-CZ" altLang="sk-SK" sz="2800" dirty="0" err="1"/>
              <a:t>rastového</a:t>
            </a:r>
            <a:r>
              <a:rPr lang="cs-CZ" altLang="sk-SK" sz="2800" dirty="0"/>
              <a:t> </a:t>
            </a:r>
            <a:r>
              <a:rPr lang="cs-CZ" altLang="sk-SK" sz="2800" dirty="0" err="1"/>
              <a:t>hormónu</a:t>
            </a:r>
            <a:br>
              <a:rPr lang="sk-SK" altLang="sk-SK" dirty="0"/>
            </a:br>
            <a:r>
              <a:rPr lang="sk-SK" altLang="sk-SK" dirty="0" err="1">
                <a:solidFill>
                  <a:schemeClr val="accent5">
                    <a:lumMod val="75000"/>
                  </a:schemeClr>
                </a:solidFill>
              </a:rPr>
              <a:t>Laronov</a:t>
            </a:r>
            <a:r>
              <a:rPr lang="sk-SK" altLang="sk-SK" dirty="0">
                <a:solidFill>
                  <a:schemeClr val="accent5">
                    <a:lumMod val="75000"/>
                  </a:schemeClr>
                </a:solidFill>
              </a:rPr>
              <a:t> syndróm</a:t>
            </a:r>
            <a:br>
              <a:rPr lang="sk-SK" altLang="sk-SK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altLang="sk-SK" sz="1600" dirty="0" err="1">
                <a:solidFill>
                  <a:schemeClr val="tx1"/>
                </a:solidFill>
              </a:rPr>
              <a:t>Insenzitivita</a:t>
            </a:r>
            <a:r>
              <a:rPr lang="sk-SK" altLang="sk-SK" sz="1600" dirty="0">
                <a:solidFill>
                  <a:schemeClr val="tx1"/>
                </a:solidFill>
              </a:rPr>
              <a:t> na rastový hormón, Porucha receptora pre rastový hormón</a:t>
            </a:r>
            <a:endParaRPr lang="cs-CZ" altLang="sk-SK" sz="1600" dirty="0">
              <a:solidFill>
                <a:schemeClr val="tx1"/>
              </a:solidFill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7CDF5BB-52A3-30C1-E205-12B1D885C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" y="1916113"/>
            <a:ext cx="5019675" cy="4779962"/>
          </a:xfrm>
        </p:spPr>
        <p:txBody>
          <a:bodyPr/>
          <a:lstStyle/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sk-SK" altLang="sk-SK" sz="2000" dirty="0">
                <a:solidFill>
                  <a:srgbClr val="009900"/>
                </a:solidFill>
              </a:rPr>
              <a:t>P</a:t>
            </a:r>
            <a:r>
              <a:rPr lang="en-GB" altLang="sk-SK" sz="2000" dirty="0" err="1">
                <a:solidFill>
                  <a:srgbClr val="009900"/>
                </a:solidFill>
              </a:rPr>
              <a:t>ríčina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altLang="sk-SK" sz="1800" dirty="0"/>
              <a:t>AR </a:t>
            </a:r>
            <a:r>
              <a:rPr lang="en-GB" altLang="sk-SK" sz="1800" dirty="0" err="1">
                <a:solidFill>
                  <a:srgbClr val="0070C0"/>
                </a:solidFill>
              </a:rPr>
              <a:t>mutácie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sk-SK" altLang="sk-SK" sz="1800" dirty="0">
                <a:solidFill>
                  <a:srgbClr val="0070C0"/>
                </a:solidFill>
              </a:rPr>
              <a:t>génu kódujúceho </a:t>
            </a:r>
            <a:r>
              <a:rPr lang="en-GB" altLang="sk-SK" sz="1800" dirty="0">
                <a:solidFill>
                  <a:srgbClr val="0070C0"/>
                </a:solidFill>
              </a:rPr>
              <a:t>receptor </a:t>
            </a:r>
            <a:r>
              <a:rPr lang="en-GB" altLang="sk-SK" sz="1800" dirty="0" err="1">
                <a:solidFill>
                  <a:srgbClr val="0070C0"/>
                </a:solidFill>
              </a:rPr>
              <a:t>rastového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hormónu</a:t>
            </a:r>
            <a:endParaRPr lang="en-GB" altLang="sk-SK" sz="1800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1800" dirty="0" err="1">
                <a:solidFill>
                  <a:srgbClr val="0070C0"/>
                </a:solidFill>
              </a:rPr>
              <a:t>nedostatok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produkcie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inzulínu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podobného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rastového</a:t>
            </a:r>
            <a:r>
              <a:rPr lang="en-GB" altLang="sk-SK" sz="1800" dirty="0">
                <a:solidFill>
                  <a:srgbClr val="0070C0"/>
                </a:solidFill>
              </a:rPr>
              <a:t> </a:t>
            </a:r>
            <a:r>
              <a:rPr lang="en-GB" altLang="sk-SK" sz="1800" dirty="0" err="1">
                <a:solidFill>
                  <a:srgbClr val="0070C0"/>
                </a:solidFill>
              </a:rPr>
              <a:t>faktora</a:t>
            </a:r>
            <a:r>
              <a:rPr lang="en-GB" altLang="sk-SK" sz="1800" dirty="0">
                <a:solidFill>
                  <a:srgbClr val="0070C0"/>
                </a:solidFill>
              </a:rPr>
              <a:t> 1</a:t>
            </a:r>
            <a:r>
              <a:rPr lang="en-GB" altLang="sk-SK" sz="1800" dirty="0"/>
              <a:t> (IGF-1; </a:t>
            </a:r>
            <a:r>
              <a:rPr lang="en-GB" altLang="sk-SK" sz="1800" dirty="0" err="1"/>
              <a:t>somatomedín</a:t>
            </a:r>
            <a:r>
              <a:rPr lang="en-GB" altLang="sk-SK" sz="1800" dirty="0"/>
              <a:t>-C) v </a:t>
            </a:r>
            <a:r>
              <a:rPr lang="en-GB" altLang="sk-SK" sz="1800" dirty="0" err="1"/>
              <a:t>reakcii</a:t>
            </a:r>
            <a:r>
              <a:rPr lang="en-GB" altLang="sk-SK" sz="1800" dirty="0"/>
              <a:t> </a:t>
            </a:r>
            <a:r>
              <a:rPr lang="en-GB" altLang="sk-SK" sz="1800" dirty="0" err="1"/>
              <a:t>na</a:t>
            </a:r>
            <a:r>
              <a:rPr lang="en-GB" altLang="sk-SK" sz="1800" dirty="0"/>
              <a:t> </a:t>
            </a:r>
            <a:r>
              <a:rPr lang="sk-SK" altLang="sk-SK" sz="1800" dirty="0" err="1"/>
              <a:t>insenzitivitu</a:t>
            </a:r>
            <a:r>
              <a:rPr lang="sk-SK" altLang="sk-SK" sz="1800" dirty="0"/>
              <a:t> na </a:t>
            </a:r>
            <a:r>
              <a:rPr lang="en-GB" altLang="sk-SK" sz="1800" dirty="0" err="1"/>
              <a:t>rastov</a:t>
            </a:r>
            <a:r>
              <a:rPr lang="sk-SK" altLang="sk-SK" sz="1800" dirty="0"/>
              <a:t>ý </a:t>
            </a:r>
            <a:r>
              <a:rPr lang="en-GB" altLang="sk-SK" sz="1800" dirty="0" err="1"/>
              <a:t>hormón</a:t>
            </a:r>
            <a:r>
              <a:rPr lang="sk-SK" altLang="sk-SK" sz="1800" dirty="0"/>
              <a:t> </a:t>
            </a:r>
            <a:endParaRPr lang="en-GB" altLang="sk-SK" sz="1800" dirty="0"/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endParaRPr lang="en-GB" altLang="sk-SK" sz="2000" dirty="0">
              <a:solidFill>
                <a:srgbClr val="009900"/>
              </a:solidFill>
            </a:endParaRP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sk-SK" altLang="sk-SK" sz="2000" dirty="0">
                <a:solidFill>
                  <a:srgbClr val="009900"/>
                </a:solidFill>
              </a:rPr>
              <a:t>Príznaky</a:t>
            </a:r>
            <a:r>
              <a:rPr lang="en-GB" altLang="sk-SK" sz="2000" dirty="0">
                <a:solidFill>
                  <a:srgbClr val="009900"/>
                </a:solidFill>
              </a:rPr>
              <a:t>: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2000" dirty="0" err="1"/>
              <a:t>spomalenie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rastu</a:t>
            </a:r>
            <a:r>
              <a:rPr lang="en-GB" altLang="sk-SK" sz="2000" dirty="0"/>
              <a:t> (</a:t>
            </a:r>
            <a:r>
              <a:rPr lang="en-GB" altLang="sk-SK" sz="2000" dirty="0" err="1"/>
              <a:t>trpaslík</a:t>
            </a:r>
            <a:r>
              <a:rPr lang="en-GB" altLang="sk-SK" sz="2000" dirty="0"/>
              <a:t>)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2000" dirty="0" err="1"/>
              <a:t>obezita</a:t>
            </a:r>
            <a:endParaRPr lang="en-GB" altLang="sk-SK" sz="2000" dirty="0"/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2000" dirty="0" err="1"/>
              <a:t>hypoglykémia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záchvaty</a:t>
            </a:r>
            <a:endParaRPr lang="en-GB" altLang="sk-SK" sz="2000" dirty="0"/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2000" dirty="0" err="1"/>
              <a:t>výrazné</a:t>
            </a:r>
            <a:r>
              <a:rPr lang="en-GB" altLang="sk-SK" sz="2000" dirty="0"/>
              <a:t> </a:t>
            </a:r>
            <a:r>
              <a:rPr lang="en-GB" altLang="sk-SK" sz="2000" dirty="0" err="1"/>
              <a:t>čelo</a:t>
            </a:r>
            <a:r>
              <a:rPr lang="en-GB" altLang="sk-SK" sz="2000" dirty="0"/>
              <a:t>, </a:t>
            </a:r>
            <a:r>
              <a:rPr lang="sk-SK" altLang="sk-SK" sz="2000" dirty="0"/>
              <a:t>plochý</a:t>
            </a:r>
            <a:r>
              <a:rPr lang="en-GB" altLang="sk-SK" sz="2000" dirty="0"/>
              <a:t> </a:t>
            </a:r>
            <a:r>
              <a:rPr lang="en-GB" altLang="sk-SK" sz="2000" dirty="0" err="1"/>
              <a:t>nosový</a:t>
            </a:r>
            <a:r>
              <a:rPr lang="en-GB" altLang="sk-SK" sz="2000" dirty="0"/>
              <a:t> </a:t>
            </a:r>
            <a:r>
              <a:rPr lang="en-GB" altLang="sk-SK" sz="2000" dirty="0" err="1"/>
              <a:t>mostík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nevyvinutie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dolnej</a:t>
            </a:r>
            <a:r>
              <a:rPr lang="en-GB" altLang="sk-SK" sz="2000" dirty="0"/>
              <a:t> </a:t>
            </a:r>
            <a:r>
              <a:rPr lang="en-GB" altLang="sk-SK" sz="2000" dirty="0" err="1"/>
              <a:t>čeľuste</a:t>
            </a:r>
            <a:endParaRPr lang="en-GB" altLang="sk-SK" sz="2000" dirty="0"/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k-SK" sz="2000" dirty="0" err="1"/>
              <a:t>hypogonadizmus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mikropenis</a:t>
            </a:r>
            <a:endParaRPr lang="sk-SK" altLang="sk-SK" sz="2000" dirty="0"/>
          </a:p>
          <a:p>
            <a:pPr>
              <a:spcBef>
                <a:spcPct val="0"/>
              </a:spcBef>
              <a:buFont typeface="Monotype Sorts" pitchFamily="2" charset="2"/>
              <a:buNone/>
              <a:defRPr/>
            </a:pPr>
            <a:endParaRPr lang="en-GB" altLang="sk-SK" sz="2000" dirty="0"/>
          </a:p>
          <a:p>
            <a:pPr>
              <a:spcBef>
                <a:spcPct val="0"/>
              </a:spcBef>
              <a:buFont typeface="Monotype Sorts" pitchFamily="2" charset="2"/>
              <a:buNone/>
              <a:defRPr/>
            </a:pPr>
            <a:endParaRPr lang="sk-SK" altLang="sk-SK" sz="2800" dirty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cs-CZ" altLang="sk-SK" sz="2400" dirty="0"/>
          </a:p>
          <a:p>
            <a:pPr>
              <a:buFont typeface="Monotype Sorts" pitchFamily="2" charset="2"/>
              <a:buNone/>
              <a:defRPr/>
            </a:pPr>
            <a:endParaRPr lang="cs-CZ" altLang="sk-SK" dirty="0"/>
          </a:p>
        </p:txBody>
      </p:sp>
      <p:pic>
        <p:nvPicPr>
          <p:cNvPr id="32773" name="Obrázok 7" descr="Obrázok, na ktorom je ošatenie, osoba, obuv, exteriér&#10;&#10;Automaticky generovaný popis">
            <a:extLst>
              <a:ext uri="{FF2B5EF4-FFF2-40B4-BE49-F238E27FC236}">
                <a16:creationId xmlns:a16="http://schemas.microsoft.com/office/drawing/2014/main" id="{8B634D9E-37A4-72BF-93C4-8C163C17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57750"/>
            <a:ext cx="19145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 dirty="0"/>
              <a:t>Poruchy </a:t>
            </a:r>
            <a:r>
              <a:rPr lang="cs-CZ" altLang="sk-SK" sz="3200" dirty="0" err="1"/>
              <a:t>prolaktínu</a:t>
            </a:r>
            <a:br>
              <a:rPr lang="cs-CZ" altLang="sk-SK" dirty="0"/>
            </a:br>
            <a:r>
              <a:rPr lang="en-GB" altLang="sk-SK" dirty="0" err="1">
                <a:solidFill>
                  <a:schemeClr val="accent1"/>
                </a:solidFill>
              </a:rPr>
              <a:t>Hyperprola</a:t>
            </a:r>
            <a:r>
              <a:rPr lang="sk-SK" altLang="sk-SK" dirty="0">
                <a:solidFill>
                  <a:schemeClr val="accent1"/>
                </a:solidFill>
              </a:rPr>
              <a:t>k</a:t>
            </a:r>
            <a:r>
              <a:rPr lang="en-GB" altLang="sk-SK" dirty="0">
                <a:solidFill>
                  <a:schemeClr val="accent1"/>
                </a:solidFill>
              </a:rPr>
              <a:t>tin</a:t>
            </a:r>
            <a:r>
              <a:rPr lang="sk-SK" altLang="sk-SK" dirty="0">
                <a:solidFill>
                  <a:schemeClr val="accent1"/>
                </a:solidFill>
              </a:rPr>
              <a:t>é</a:t>
            </a:r>
            <a:r>
              <a:rPr lang="en-GB" altLang="sk-SK" dirty="0" err="1">
                <a:solidFill>
                  <a:schemeClr val="accent1"/>
                </a:solidFill>
              </a:rPr>
              <a:t>mia</a:t>
            </a:r>
            <a:endParaRPr lang="cs-CZ" altLang="sk-SK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5292080" cy="4171950"/>
          </a:xfrm>
        </p:spPr>
        <p:txBody>
          <a:bodyPr/>
          <a:lstStyle/>
          <a:p>
            <a:pPr marL="0" lvl="1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Príčiny</a:t>
            </a:r>
            <a:r>
              <a:rPr lang="cs-CZ" altLang="sk-SK" sz="2000" dirty="0">
                <a:solidFill>
                  <a:srgbClr val="00B050"/>
                </a:solidFill>
              </a:rPr>
              <a:t>: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cs-CZ" altLang="sk-SK" sz="1800" dirty="0"/>
              <a:t>nádor hypofýzy (</a:t>
            </a:r>
            <a:r>
              <a:rPr lang="cs-CZ" altLang="sk-SK" sz="1800" dirty="0" err="1"/>
              <a:t>adenóm</a:t>
            </a:r>
            <a:r>
              <a:rPr lang="cs-CZ" altLang="sk-SK" sz="1800" dirty="0"/>
              <a:t>)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ožarovanie</a:t>
            </a:r>
            <a:endParaRPr lang="cs-CZ" altLang="sk-SK" sz="1800" dirty="0"/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cs-CZ" altLang="sk-SK" sz="1800" dirty="0"/>
              <a:t>blokátory </a:t>
            </a:r>
            <a:r>
              <a:rPr lang="cs-CZ" altLang="sk-SK" sz="1800" dirty="0" err="1"/>
              <a:t>dopamínových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receptorov</a:t>
            </a:r>
            <a:endParaRPr lang="cs-CZ" altLang="sk-SK" sz="1800" dirty="0"/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nadmerná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produkcia</a:t>
            </a:r>
            <a:r>
              <a:rPr lang="cs-CZ" altLang="sk-SK" sz="1800" dirty="0"/>
              <a:t> v strese</a:t>
            </a:r>
          </a:p>
          <a:p>
            <a:pPr marL="263525" lvl="1" indent="-263525">
              <a:buFont typeface="Arial" panose="020B0604020202020204" pitchFamily="34" charset="0"/>
              <a:buChar char="•"/>
            </a:pPr>
            <a:r>
              <a:rPr lang="cs-CZ" altLang="sk-SK" sz="1800" dirty="0"/>
              <a:t>fyziologické – gravidita, </a:t>
            </a:r>
            <a:r>
              <a:rPr lang="cs-CZ" altLang="sk-SK" sz="1800" dirty="0" err="1"/>
              <a:t>laktácia</a:t>
            </a:r>
            <a:endParaRPr lang="cs-CZ" altLang="sk-SK" sz="1800" dirty="0"/>
          </a:p>
          <a:p>
            <a:pPr marL="0" lvl="1" indent="0">
              <a:buNone/>
            </a:pPr>
            <a:endParaRPr lang="cs-CZ" altLang="sk-SK" sz="2000" dirty="0"/>
          </a:p>
          <a:p>
            <a:pPr marL="0" lvl="1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Príznaky</a:t>
            </a:r>
            <a:r>
              <a:rPr lang="cs-CZ" altLang="sk-SK" sz="2000" dirty="0">
                <a:solidFill>
                  <a:srgbClr val="00B050"/>
                </a:solidFill>
              </a:rPr>
              <a:t>: </a:t>
            </a:r>
          </a:p>
          <a:p>
            <a:pPr marL="0" lvl="1" indent="0">
              <a:buNone/>
            </a:pPr>
            <a:r>
              <a:rPr lang="cs-CZ" altLang="sk-SK" sz="2000" dirty="0">
                <a:solidFill>
                  <a:srgbClr val="FF0000"/>
                </a:solidFill>
              </a:rPr>
              <a:t>ženy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/>
              <a:t>galaktorea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oligomenorea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alebo</a:t>
            </a:r>
            <a:r>
              <a:rPr lang="cs-CZ" altLang="sk-SK" sz="1800" dirty="0"/>
              <a:t> amenorea, </a:t>
            </a:r>
            <a:r>
              <a:rPr lang="cs-CZ" altLang="sk-SK" sz="1800" dirty="0" err="1"/>
              <a:t>neplodnosť</a:t>
            </a:r>
            <a:endParaRPr lang="cs-CZ" altLang="sk-SK" sz="1800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bolesť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prsníkov</a:t>
            </a:r>
            <a:endParaRPr lang="cs-CZ" altLang="sk-SK" sz="1800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/>
              <a:t>↓ libido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dlhodobo</a:t>
            </a:r>
            <a:r>
              <a:rPr lang="cs-CZ" altLang="sk-SK" sz="1800" dirty="0"/>
              <a:t> – osteoporóza, zlomeniny</a:t>
            </a:r>
          </a:p>
        </p:txBody>
      </p:sp>
      <p:pic>
        <p:nvPicPr>
          <p:cNvPr id="19460" name="Picture 5" descr="C:\WINDOWS\Pracovná plocha\gynekomas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8641"/>
            <a:ext cx="36290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F2809F9-C1A9-431F-9E32-AC139A5C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509120"/>
            <a:ext cx="4355976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 typeface="Monotype Sorts" pitchFamily="2" charset="2"/>
              <a:buNone/>
            </a:pPr>
            <a:r>
              <a:rPr lang="cs-CZ" altLang="sk-SK" sz="2000" kern="0" dirty="0">
                <a:solidFill>
                  <a:srgbClr val="0070C0"/>
                </a:solidFill>
              </a:rPr>
              <a:t>muži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kern="0" dirty="0" err="1"/>
              <a:t>gynekomastia</a:t>
            </a:r>
            <a:endParaRPr lang="cs-CZ" altLang="sk-SK" sz="1800" kern="0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kern="0" dirty="0" err="1"/>
              <a:t>oligospermia</a:t>
            </a:r>
            <a:r>
              <a:rPr lang="cs-CZ" altLang="sk-SK" sz="1800" kern="0" dirty="0"/>
              <a:t> ( </a:t>
            </a:r>
            <a:r>
              <a:rPr lang="cs-CZ" altLang="sk-SK" sz="1800" kern="0" dirty="0" err="1"/>
              <a:t>azospermia</a:t>
            </a:r>
            <a:r>
              <a:rPr lang="cs-CZ" altLang="sk-SK" sz="1800" kern="0" dirty="0"/>
              <a:t>)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kern="0" dirty="0" err="1"/>
              <a:t>Erektilná</a:t>
            </a:r>
            <a:r>
              <a:rPr lang="cs-CZ" altLang="sk-SK" sz="1800" kern="0" dirty="0"/>
              <a:t> </a:t>
            </a:r>
            <a:r>
              <a:rPr lang="cs-CZ" altLang="sk-SK" sz="1800" kern="0" dirty="0" err="1"/>
              <a:t>dysfunkcia</a:t>
            </a:r>
            <a:endParaRPr lang="cs-CZ" altLang="sk-SK" sz="1800" kern="0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/>
              <a:t>↓ libido, </a:t>
            </a:r>
            <a:r>
              <a:rPr lang="cs-CZ" altLang="sk-SK" sz="1800" dirty="0" err="1"/>
              <a:t>impotencia</a:t>
            </a:r>
            <a:endParaRPr lang="cs-CZ" altLang="sk-SK" sz="1800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cs-CZ" altLang="sk-SK" sz="1800" dirty="0" err="1"/>
              <a:t>dlhodobo</a:t>
            </a:r>
            <a:r>
              <a:rPr lang="cs-CZ" altLang="sk-SK" sz="1800" dirty="0"/>
              <a:t> – </a:t>
            </a:r>
            <a:r>
              <a:rPr lang="cs-CZ" altLang="sk-SK" sz="1800" dirty="0" err="1"/>
              <a:t>osteolýza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hypogonadizmus</a:t>
            </a:r>
            <a:endParaRPr lang="cs-CZ" altLang="sk-SK" sz="1800" dirty="0"/>
          </a:p>
          <a:p>
            <a:pPr marL="263525" lvl="1" indent="-263525">
              <a:buFont typeface="Arial" panose="020B0604020202020204" pitchFamily="34" charset="0"/>
              <a:buChar char="•"/>
            </a:pPr>
            <a:endParaRPr lang="cs-CZ" altLang="sk-SK" sz="1800" dirty="0"/>
          </a:p>
          <a:p>
            <a:pPr marL="263525" lvl="1" indent="-263525">
              <a:buFont typeface="Arial" panose="020B0604020202020204" pitchFamily="34" charset="0"/>
              <a:buChar char="•"/>
            </a:pPr>
            <a:endParaRPr lang="cs-CZ" altLang="sk-SK" sz="1800" kern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sk-SK"/>
              <a:t>Poruchy nadobličiek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5" name="Picture 5" descr="C:\Documents and Settings\evalov\Plocha\exh45027_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577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600"/>
              <a:t>Prehľad hormónov kôry a drene nadobličiek</a:t>
            </a:r>
            <a:endParaRPr lang="cs-CZ" altLang="sk-SK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800"/>
              <a:t>kôra nadobličiek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/>
              <a:t>glukokorikoidy - kortizol a kortikosterón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/>
              <a:t>mineralokortikoidy - aldosterón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/>
              <a:t>androgény - dehydroepiandrosteron, androstendion</a:t>
            </a:r>
          </a:p>
          <a:p>
            <a:pPr lvl="1">
              <a:buFont typeface="Wingdings" pitchFamily="2" charset="2"/>
              <a:buChar char="§"/>
            </a:pPr>
            <a:endParaRPr lang="cs-CZ" altLang="sk-SK"/>
          </a:p>
          <a:p>
            <a:pPr>
              <a:buFont typeface="Wingdings" pitchFamily="2" charset="2"/>
              <a:buChar char="§"/>
            </a:pPr>
            <a:r>
              <a:rPr lang="cs-CZ" altLang="sk-SK" sz="2800"/>
              <a:t>dreň nadobličiek</a:t>
            </a:r>
            <a:endParaRPr lang="cs-CZ" altLang="sk-SK"/>
          </a:p>
          <a:p>
            <a:pPr lvl="1">
              <a:buFont typeface="Wingdings" pitchFamily="2" charset="2"/>
              <a:buChar char="§"/>
            </a:pPr>
            <a:r>
              <a:rPr lang="cs-CZ" altLang="sk-SK" sz="2400"/>
              <a:t>katecholamíny - adrenalín, noradrenalín, dopamín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" y="190500"/>
            <a:ext cx="8686800" cy="1219200"/>
          </a:xfrm>
        </p:spPr>
        <p:txBody>
          <a:bodyPr/>
          <a:lstStyle/>
          <a:p>
            <a:r>
              <a:rPr lang="cs-CZ" altLang="sk-SK" sz="3200" dirty="0" err="1"/>
              <a:t>Hyperkortikalizmus</a:t>
            </a:r>
            <a:r>
              <a:rPr lang="cs-CZ" altLang="sk-SK" sz="3200" dirty="0"/>
              <a:t> </a:t>
            </a:r>
            <a:r>
              <a:rPr lang="cs-CZ" altLang="sk-SK" sz="2400" dirty="0">
                <a:solidFill>
                  <a:schemeClr val="tx1"/>
                </a:solidFill>
              </a:rPr>
              <a:t>(</a:t>
            </a:r>
            <a:r>
              <a:rPr lang="cs-CZ" altLang="sk-SK" sz="2400" dirty="0" err="1">
                <a:solidFill>
                  <a:schemeClr val="tx1"/>
                </a:solidFill>
              </a:rPr>
              <a:t>hyperkoricizmus</a:t>
            </a:r>
            <a:r>
              <a:rPr lang="cs-CZ" altLang="sk-SK" sz="2400" dirty="0">
                <a:solidFill>
                  <a:schemeClr val="tx1"/>
                </a:solidFill>
              </a:rPr>
              <a:t>)</a:t>
            </a:r>
            <a:br>
              <a:rPr lang="cs-CZ" altLang="sk-SK" sz="2400" dirty="0">
                <a:solidFill>
                  <a:schemeClr val="tx1"/>
                </a:solidFill>
              </a:rPr>
            </a:br>
            <a:r>
              <a:rPr lang="cs-CZ" altLang="sk-SK" dirty="0" err="1">
                <a:solidFill>
                  <a:schemeClr val="accent5">
                    <a:lumMod val="75000"/>
                  </a:schemeClr>
                </a:solidFill>
              </a:rPr>
              <a:t>Cushingov</a:t>
            </a:r>
            <a:r>
              <a:rPr lang="cs-CZ" altLang="sk-S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dirty="0" err="1">
                <a:solidFill>
                  <a:schemeClr val="accent5">
                    <a:lumMod val="75000"/>
                  </a:schemeClr>
                </a:solidFill>
              </a:rPr>
              <a:t>syndróm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8229600" cy="4972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Primárny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periférny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hyperkortikalizmus</a:t>
            </a:r>
            <a:endParaRPr lang="cs-CZ" altLang="sk-SK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Príčiny</a:t>
            </a:r>
            <a:r>
              <a:rPr lang="cs-CZ" altLang="sk-SK" sz="2000" dirty="0">
                <a:solidFill>
                  <a:srgbClr val="00B05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hyperplázia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alebo</a:t>
            </a:r>
            <a:r>
              <a:rPr lang="cs-CZ" altLang="sk-SK" sz="2000" dirty="0"/>
              <a:t> nádor </a:t>
            </a:r>
            <a:r>
              <a:rPr lang="cs-CZ" altLang="sk-SK" sz="2000" dirty="0" err="1"/>
              <a:t>kôry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nadobličky</a:t>
            </a:r>
            <a:endParaRPr lang="cs-CZ" altLang="sk-SK" sz="2000" dirty="0"/>
          </a:p>
          <a:p>
            <a:pPr marL="285750" lvl="1">
              <a:buFont typeface="Wingdings" pitchFamily="2" charset="2"/>
              <a:buChar char="§"/>
            </a:pPr>
            <a:endParaRPr lang="cs-CZ" altLang="sk-SK" sz="1000" dirty="0"/>
          </a:p>
          <a:p>
            <a:pPr marL="285750" lvl="1">
              <a:buFont typeface="Wingdings" pitchFamily="2" charset="2"/>
              <a:buChar char="§"/>
            </a:pPr>
            <a:r>
              <a:rPr lang="sk-SK" altLang="sk-SK" sz="2000" dirty="0">
                <a:cs typeface="Times New Roman" panose="02020603050405020304" pitchFamily="18" charset="0"/>
              </a:rPr>
              <a:t>↑ kortizol → ↓ ACTH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Sekundárny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hyperkortikalizmus</a:t>
            </a:r>
            <a:endParaRPr lang="cs-CZ" altLang="sk-SK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adenóm</a:t>
            </a:r>
            <a:r>
              <a:rPr lang="cs-CZ" altLang="sk-SK" sz="2000" dirty="0"/>
              <a:t> hypofýzy - ACTH </a:t>
            </a:r>
            <a:r>
              <a:rPr lang="cs-CZ" altLang="sk-SK" sz="2000" dirty="0" err="1"/>
              <a:t>hyperpituitarizmus</a:t>
            </a:r>
            <a:r>
              <a:rPr lang="cs-CZ" altLang="sk-SK" sz="2000" dirty="0"/>
              <a:t> - </a:t>
            </a:r>
            <a:r>
              <a:rPr lang="cs-CZ" altLang="sk-SK" sz="2000" dirty="0" err="1"/>
              <a:t>Cushingova</a:t>
            </a:r>
            <a:r>
              <a:rPr lang="cs-CZ" altLang="sk-SK" sz="2000" dirty="0"/>
              <a:t> choroba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hypotalamická forma - </a:t>
            </a:r>
            <a:r>
              <a:rPr lang="cs-CZ" altLang="sk-SK" sz="2000" dirty="0" err="1"/>
              <a:t>kortikoliberín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ektopická </a:t>
            </a:r>
            <a:r>
              <a:rPr lang="cs-CZ" altLang="sk-SK" sz="2000" dirty="0" err="1"/>
              <a:t>produkcia</a:t>
            </a:r>
            <a:r>
              <a:rPr lang="cs-CZ" altLang="sk-SK" sz="2000" dirty="0"/>
              <a:t> ACTH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iatrogénne</a:t>
            </a:r>
            <a:r>
              <a:rPr lang="cs-CZ" altLang="sk-SK" sz="2000" dirty="0"/>
              <a:t> – </a:t>
            </a:r>
            <a:r>
              <a:rPr lang="cs-CZ" altLang="sk-SK" sz="2000" dirty="0" err="1"/>
              <a:t>liečba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kortikoidmi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1000" dirty="0"/>
          </a:p>
          <a:p>
            <a:pPr marL="285750" lvl="1">
              <a:buFont typeface="Wingdings" pitchFamily="2" charset="2"/>
              <a:buChar char="§"/>
            </a:pPr>
            <a:r>
              <a:rPr lang="sk-SK" altLang="sk-SK" sz="2000" dirty="0">
                <a:cs typeface="Times New Roman" panose="02020603050405020304" pitchFamily="18" charset="0"/>
              </a:rPr>
              <a:t>↑ ACTH  → ↑ kortizol</a:t>
            </a:r>
            <a:endParaRPr lang="en-GB" altLang="sk-SK" sz="2000" dirty="0"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cs-CZ" altLang="sk-SK" sz="2000" dirty="0"/>
          </a:p>
          <a:p>
            <a:endParaRPr lang="cs-CZ" altLang="sk-SK" sz="2000" dirty="0"/>
          </a:p>
          <a:p>
            <a:endParaRPr lang="cs-CZ" alt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6ACBA1-4894-3F28-FEC0-188A532CC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38138"/>
            <a:ext cx="8686800" cy="647700"/>
          </a:xfrm>
        </p:spPr>
        <p:txBody>
          <a:bodyPr/>
          <a:lstStyle/>
          <a:p>
            <a:pPr>
              <a:defRPr/>
            </a:pPr>
            <a:br>
              <a:rPr lang="cs-CZ" altLang="sk-SK" sz="36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Cushingov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syndr</a:t>
            </a:r>
            <a:r>
              <a:rPr lang="sk-SK" altLang="sk-SK" sz="3600" dirty="0" err="1">
                <a:solidFill>
                  <a:schemeClr val="accent5">
                    <a:lumMod val="75000"/>
                  </a:schemeClr>
                </a:solidFill>
              </a:rPr>
              <a:t>óm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A885D11-55EC-52AB-F377-C88BFDA4A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811338"/>
            <a:ext cx="3073400" cy="939800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GB" altLang="sk-SK" sz="2400" dirty="0" err="1">
                <a:solidFill>
                  <a:schemeClr val="accent5">
                    <a:lumMod val="75000"/>
                  </a:schemeClr>
                </a:solidFill>
              </a:rPr>
              <a:t>Primárny</a:t>
            </a:r>
            <a:r>
              <a:rPr lang="en-GB" altLang="sk-SK" sz="24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GB" altLang="sk-SK" sz="2400" dirty="0" err="1">
                <a:solidFill>
                  <a:schemeClr val="accent5">
                    <a:lumMod val="75000"/>
                  </a:schemeClr>
                </a:solidFill>
              </a:rPr>
              <a:t>periférny</a:t>
            </a:r>
            <a:r>
              <a:rPr lang="en-GB" altLang="sk-SK" sz="24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GB" altLang="sk-SK" sz="2400" dirty="0" err="1">
                <a:solidFill>
                  <a:schemeClr val="accent5">
                    <a:lumMod val="75000"/>
                  </a:schemeClr>
                </a:solidFill>
              </a:rPr>
              <a:t>hyperkortikalizmus</a:t>
            </a:r>
            <a:endParaRPr lang="en-GB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cs-CZ" altLang="sk-SK" sz="40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1F786D-7863-09CC-C1B5-2892DA02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790700"/>
            <a:ext cx="3600450" cy="120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Monotype Sorts" pitchFamily="2" charset="2"/>
              <a:buNone/>
              <a:defRPr/>
            </a:pPr>
            <a:r>
              <a:rPr lang="en-GB" altLang="sk-SK" sz="2400" kern="0" dirty="0" err="1">
                <a:solidFill>
                  <a:schemeClr val="accent5">
                    <a:lumMod val="75000"/>
                  </a:schemeClr>
                </a:solidFill>
              </a:rPr>
              <a:t>Sekundárny</a:t>
            </a:r>
            <a:r>
              <a:rPr lang="sk-SK" altLang="sk-SK" sz="2400" kern="0" dirty="0">
                <a:solidFill>
                  <a:schemeClr val="accent5">
                    <a:lumMod val="75000"/>
                  </a:schemeClr>
                </a:solidFill>
              </a:rPr>
              <a:t> (centrálny)</a:t>
            </a:r>
            <a:r>
              <a:rPr lang="en-GB" altLang="sk-SK" sz="2400" kern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sk-SK" sz="2400" kern="0" dirty="0" err="1">
                <a:solidFill>
                  <a:schemeClr val="accent5">
                    <a:lumMod val="75000"/>
                  </a:schemeClr>
                </a:solidFill>
              </a:rPr>
              <a:t>hyperkortikalizmus</a:t>
            </a:r>
            <a:endParaRPr lang="en-GB" altLang="sk-SK" sz="2400" kern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en-GB" altLang="sk-SK" sz="2000" kern="0" dirty="0">
                <a:solidFill>
                  <a:schemeClr val="accent1">
                    <a:lumMod val="75000"/>
                  </a:schemeClr>
                </a:solidFill>
              </a:rPr>
              <a:t>Cushing</a:t>
            </a:r>
            <a:r>
              <a:rPr lang="sk-SK" altLang="sk-SK" sz="2000" kern="0" dirty="0" err="1">
                <a:solidFill>
                  <a:schemeClr val="accent1">
                    <a:lumMod val="75000"/>
                  </a:schemeClr>
                </a:solidFill>
              </a:rPr>
              <a:t>ova</a:t>
            </a:r>
            <a:r>
              <a:rPr lang="sk-SK" altLang="sk-SK" sz="2000" kern="0" dirty="0">
                <a:solidFill>
                  <a:schemeClr val="accent1">
                    <a:lumMod val="75000"/>
                  </a:schemeClr>
                </a:solidFill>
              </a:rPr>
              <a:t> choroba</a:t>
            </a:r>
            <a:endParaRPr lang="en-GB" altLang="sk-SK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GB" altLang="sk-SK" sz="2000" kern="0" dirty="0"/>
          </a:p>
          <a:p>
            <a:pPr>
              <a:defRPr/>
            </a:pPr>
            <a:endParaRPr lang="cs-CZ" altLang="sk-SK" sz="4000" kern="0" dirty="0"/>
          </a:p>
        </p:txBody>
      </p:sp>
      <p:pic>
        <p:nvPicPr>
          <p:cNvPr id="36869" name="Zástupný objekt pre obsah 7" descr="Obrázok, na ktorom je kreslený obrázok&#10;&#10;Automaticky generovaný popis">
            <a:extLst>
              <a:ext uri="{FF2B5EF4-FFF2-40B4-BE49-F238E27FC236}">
                <a16:creationId xmlns:a16="http://schemas.microsoft.com/office/drawing/2014/main" id="{FC1F0CBF-10CE-CC87-52C1-6032016D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038475"/>
            <a:ext cx="8178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BlokTextu 2">
            <a:extLst>
              <a:ext uri="{FF2B5EF4-FFF2-40B4-BE49-F238E27FC236}">
                <a16:creationId xmlns:a16="http://schemas.microsoft.com/office/drawing/2014/main" id="{17C717FA-0722-5C25-37AF-6F30021B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5318125"/>
            <a:ext cx="3783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ACTH             ↑ kortizol</a:t>
            </a:r>
            <a:endParaRPr kumimoji="0" lang="en-GB" alt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BlokTextu 3">
            <a:extLst>
              <a:ext uri="{FF2B5EF4-FFF2-40B4-BE49-F238E27FC236}">
                <a16:creationId xmlns:a16="http://schemas.microsoft.com/office/drawing/2014/main" id="{A69AE84F-9E1C-C522-9F3B-94300F3A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353050"/>
            <a:ext cx="378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2400" b="1" dirty="0">
                <a:cs typeface="Tahoma" panose="020B0604030504040204" pitchFamily="34" charset="0"/>
              </a:rPr>
              <a:t>↓</a:t>
            </a:r>
            <a:r>
              <a:rPr kumimoji="0" lang="sk-SK" alt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ACTH             kortizol</a:t>
            </a:r>
            <a:endParaRPr kumimoji="0" lang="en-GB" alt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Šípka: doprava 4">
            <a:extLst>
              <a:ext uri="{FF2B5EF4-FFF2-40B4-BE49-F238E27FC236}">
                <a16:creationId xmlns:a16="http://schemas.microsoft.com/office/drawing/2014/main" id="{5AABB1CC-33AB-C688-DF97-A04BD57F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451475"/>
            <a:ext cx="720725" cy="184150"/>
          </a:xfrm>
          <a:prstGeom prst="rightArrow">
            <a:avLst>
              <a:gd name="adj1" fmla="val 50000"/>
              <a:gd name="adj2" fmla="val 4972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6" name="Šípka: v tvare U 5">
            <a:extLst>
              <a:ext uri="{FF2B5EF4-FFF2-40B4-BE49-F238E27FC236}">
                <a16:creationId xmlns:a16="http://schemas.microsoft.com/office/drawing/2014/main" id="{546065FB-CE8D-639C-0911-5B3DBCF3B328}"/>
              </a:ext>
            </a:extLst>
          </p:cNvPr>
          <p:cNvSpPr/>
          <p:nvPr/>
        </p:nvSpPr>
        <p:spPr bwMode="auto">
          <a:xfrm rot="10800000">
            <a:off x="1331913" y="5803900"/>
            <a:ext cx="1895475" cy="387350"/>
          </a:xfrm>
          <a:prstGeom prst="uturnArrow">
            <a:avLst>
              <a:gd name="adj1" fmla="val 25000"/>
              <a:gd name="adj2" fmla="val 25000"/>
              <a:gd name="adj3" fmla="val 34411"/>
              <a:gd name="adj4" fmla="val 43750"/>
              <a:gd name="adj5" fmla="val 10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6874" name="BlokTextu 6">
            <a:extLst>
              <a:ext uri="{FF2B5EF4-FFF2-40B4-BE49-F238E27FC236}">
                <a16:creationId xmlns:a16="http://schemas.microsoft.com/office/drawing/2014/main" id="{CF050395-DCF6-A3FC-4DB6-3D334F1D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31" y="6254751"/>
            <a:ext cx="2281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1400" dirty="0">
                <a:cs typeface="Tahoma" panose="020B0604030504040204" pitchFamily="34" charset="0"/>
              </a:rPr>
              <a:t>Negatívna spätná väzba</a:t>
            </a:r>
            <a:endParaRPr kumimoji="0" lang="en-GB" alt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Šípka: doprava 8">
            <a:extLst>
              <a:ext uri="{FF2B5EF4-FFF2-40B4-BE49-F238E27FC236}">
                <a16:creationId xmlns:a16="http://schemas.microsoft.com/office/drawing/2014/main" id="{51D937A2-AB38-CC00-DD6C-EBDCA9FED40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45037" y="5470526"/>
            <a:ext cx="461963" cy="163512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36876" name="Šípka: doprava 9">
            <a:extLst>
              <a:ext uri="{FF2B5EF4-FFF2-40B4-BE49-F238E27FC236}">
                <a16:creationId xmlns:a16="http://schemas.microsoft.com/office/drawing/2014/main" id="{3E858E99-CFD4-0301-2CE1-46AF8DAC856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57451" y="5513387"/>
            <a:ext cx="461962" cy="163513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cs-CZ" altLang="sk-SK" sz="3200" dirty="0" err="1"/>
              <a:t>Hyperkorticizmus</a:t>
            </a:r>
            <a:r>
              <a:rPr lang="cs-CZ" altLang="sk-SK" sz="3200" dirty="0"/>
              <a:t> </a:t>
            </a:r>
            <a:br>
              <a:rPr lang="cs-CZ" altLang="sk-SK" sz="36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Cushingov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syndróm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6705600" cy="4171950"/>
          </a:xfrm>
        </p:spPr>
        <p:txBody>
          <a:bodyPr/>
          <a:lstStyle/>
          <a:p>
            <a:endParaRPr lang="cs-CZ" altLang="sk-SK"/>
          </a:p>
          <a:p>
            <a:endParaRPr lang="cs-CZ" altLang="sk-SK"/>
          </a:p>
          <a:p>
            <a:endParaRPr lang="cs-CZ" altLang="sk-SK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sk-SK">
                <a:latin typeface="Tahoma" pitchFamily="34" charset="0"/>
              </a:rPr>
              <a:t>Príznaky</a:t>
            </a:r>
            <a:endParaRPr lang="cs-CZ" altLang="sk-SK"/>
          </a:p>
        </p:txBody>
      </p:sp>
      <p:grpSp>
        <p:nvGrpSpPr>
          <p:cNvPr id="23557" name="Group 29"/>
          <p:cNvGrpSpPr>
            <a:grpSpLocks/>
          </p:cNvGrpSpPr>
          <p:nvPr/>
        </p:nvGrpSpPr>
        <p:grpSpPr bwMode="auto">
          <a:xfrm>
            <a:off x="1524000" y="1600200"/>
            <a:ext cx="7010400" cy="5734050"/>
            <a:chOff x="960" y="1008"/>
            <a:chExt cx="4416" cy="3612"/>
          </a:xfrm>
        </p:grpSpPr>
        <p:grpSp>
          <p:nvGrpSpPr>
            <p:cNvPr id="23558" name="Group 22"/>
            <p:cNvGrpSpPr>
              <a:grpSpLocks/>
            </p:cNvGrpSpPr>
            <p:nvPr/>
          </p:nvGrpSpPr>
          <p:grpSpPr bwMode="auto">
            <a:xfrm>
              <a:off x="1488" y="1008"/>
              <a:ext cx="3888" cy="3612"/>
              <a:chOff x="1488" y="1008"/>
              <a:chExt cx="3888" cy="3612"/>
            </a:xfrm>
          </p:grpSpPr>
          <p:pic>
            <p:nvPicPr>
              <p:cNvPr id="23566" name="Picture 4" descr="C:\WINDOWS\Pracovná plocha\cushing 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016"/>
                <a:ext cx="960" cy="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7" name="Picture 7" descr="C:\WINDOWS\Pracovná plocha\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008"/>
                <a:ext cx="2880" cy="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8" name="Text Box 10"/>
              <p:cNvSpPr txBox="1">
                <a:spLocks noChangeArrowheads="1"/>
              </p:cNvSpPr>
              <p:nvPr/>
            </p:nvSpPr>
            <p:spPr bwMode="auto">
              <a:xfrm>
                <a:off x="3168" y="1488"/>
                <a:ext cx="57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akné</a:t>
                </a:r>
                <a:endParaRPr lang="cs-CZ" altLang="sk-SK"/>
              </a:p>
            </p:txBody>
          </p:sp>
          <p:sp>
            <p:nvSpPr>
              <p:cNvPr id="23569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728"/>
                <a:ext cx="1584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mesiačikovitá tvár</a:t>
                </a:r>
                <a:endParaRPr lang="cs-CZ" altLang="sk-SK"/>
              </a:p>
            </p:txBody>
          </p:sp>
          <p:sp>
            <p:nvSpPr>
              <p:cNvPr id="23570" name="Text Box 13"/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1152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hypertrichóza</a:t>
                </a:r>
                <a:endParaRPr lang="cs-CZ" altLang="sk-SK"/>
              </a:p>
            </p:txBody>
          </p:sp>
          <p:sp>
            <p:nvSpPr>
              <p:cNvPr id="23571" name="Text Box 14"/>
              <p:cNvSpPr txBox="1">
                <a:spLocks noChangeArrowheads="1"/>
              </p:cNvSpPr>
              <p:nvPr/>
            </p:nvSpPr>
            <p:spPr bwMode="auto">
              <a:xfrm>
                <a:off x="3216" y="2256"/>
                <a:ext cx="72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obezita</a:t>
                </a:r>
                <a:endParaRPr lang="cs-CZ" altLang="sk-SK"/>
              </a:p>
            </p:txBody>
          </p:sp>
          <p:sp>
            <p:nvSpPr>
              <p:cNvPr id="23572" name="Text Box 15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57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strie</a:t>
                </a:r>
                <a:endParaRPr lang="cs-CZ" altLang="sk-SK"/>
              </a:p>
            </p:txBody>
          </p:sp>
          <p:sp>
            <p:nvSpPr>
              <p:cNvPr id="23573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129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previsnuté brucho</a:t>
                </a:r>
                <a:endParaRPr lang="cs-CZ" altLang="sk-SK"/>
              </a:p>
            </p:txBody>
          </p:sp>
          <p:sp>
            <p:nvSpPr>
              <p:cNvPr id="23574" name="Line 18"/>
              <p:cNvSpPr>
                <a:spLocks noChangeShapeType="1"/>
              </p:cNvSpPr>
              <p:nvPr/>
            </p:nvSpPr>
            <p:spPr bwMode="auto">
              <a:xfrm flipV="1">
                <a:off x="3648" y="2448"/>
                <a:ext cx="7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3575" name="Text Box 19"/>
              <p:cNvSpPr txBox="1">
                <a:spLocks noChangeArrowheads="1"/>
              </p:cNvSpPr>
              <p:nvPr/>
            </p:nvSpPr>
            <p:spPr bwMode="auto">
              <a:xfrm>
                <a:off x="3168" y="2928"/>
                <a:ext cx="81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modriny</a:t>
                </a:r>
                <a:endParaRPr lang="cs-CZ" altLang="sk-SK"/>
              </a:p>
            </p:txBody>
          </p:sp>
          <p:sp>
            <p:nvSpPr>
              <p:cNvPr id="23576" name="Text Box 20"/>
              <p:cNvSpPr txBox="1">
                <a:spLocks noChangeArrowheads="1"/>
              </p:cNvSpPr>
              <p:nvPr/>
            </p:nvSpPr>
            <p:spPr bwMode="auto">
              <a:xfrm>
                <a:off x="2976" y="3312"/>
                <a:ext cx="129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sk-SK" sz="2000"/>
                  <a:t>zlé hojenie rán</a:t>
                </a:r>
                <a:endParaRPr lang="cs-CZ" altLang="sk-SK"/>
              </a:p>
            </p:txBody>
          </p:sp>
        </p:grpSp>
        <p:sp>
          <p:nvSpPr>
            <p:cNvPr id="23559" name="Text Box 21"/>
            <p:cNvSpPr txBox="1">
              <a:spLocks noChangeArrowheads="1"/>
            </p:cNvSpPr>
            <p:nvPr/>
          </p:nvSpPr>
          <p:spPr bwMode="auto">
            <a:xfrm>
              <a:off x="1728" y="1440"/>
              <a:ext cx="7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sk-SK" sz="1800"/>
                <a:t>tenké vlasy</a:t>
              </a:r>
            </a:p>
          </p:txBody>
        </p:sp>
        <p:sp>
          <p:nvSpPr>
            <p:cNvPr id="23560" name="Text Box 23"/>
            <p:cNvSpPr txBox="1">
              <a:spLocks noChangeArrowheads="1"/>
            </p:cNvSpPr>
            <p:nvPr/>
          </p:nvSpPr>
          <p:spPr bwMode="auto">
            <a:xfrm>
              <a:off x="1632" y="1824"/>
              <a:ext cx="8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sk-SK" sz="1800"/>
                <a:t>červené líca</a:t>
              </a:r>
              <a:endParaRPr lang="cs-CZ" altLang="sk-SK"/>
            </a:p>
          </p:txBody>
        </p:sp>
        <p:sp>
          <p:nvSpPr>
            <p:cNvPr id="23561" name="Text Box 24"/>
            <p:cNvSpPr txBox="1">
              <a:spLocks noChangeArrowheads="1"/>
            </p:cNvSpPr>
            <p:nvPr/>
          </p:nvSpPr>
          <p:spPr bwMode="auto">
            <a:xfrm>
              <a:off x="1776" y="1632"/>
              <a:ext cx="67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sk-SK" sz="1800"/>
                <a:t>býčia šija</a:t>
              </a:r>
              <a:endParaRPr lang="cs-CZ" altLang="sk-SK"/>
            </a:p>
          </p:txBody>
        </p:sp>
        <p:sp>
          <p:nvSpPr>
            <p:cNvPr id="23562" name="Rectangle 25"/>
            <p:cNvSpPr>
              <a:spLocks noChangeArrowheads="1"/>
            </p:cNvSpPr>
            <p:nvPr/>
          </p:nvSpPr>
          <p:spPr bwMode="auto">
            <a:xfrm>
              <a:off x="1536" y="2208"/>
              <a:ext cx="9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sk-SK" sz="1800"/>
                <a:t>bronzová koža</a:t>
              </a:r>
            </a:p>
          </p:txBody>
        </p:sp>
        <p:sp>
          <p:nvSpPr>
            <p:cNvPr id="23563" name="Rectangle 26"/>
            <p:cNvSpPr>
              <a:spLocks noChangeArrowheads="1"/>
            </p:cNvSpPr>
            <p:nvPr/>
          </p:nvSpPr>
          <p:spPr bwMode="auto">
            <a:xfrm>
              <a:off x="960" y="2016"/>
              <a:ext cx="150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sk-SK" sz="1800"/>
                <a:t>tuk nad kľúčnou kosťou</a:t>
              </a:r>
            </a:p>
          </p:txBody>
        </p:sp>
        <p:sp>
          <p:nvSpPr>
            <p:cNvPr id="23564" name="Rectangle 27"/>
            <p:cNvSpPr>
              <a:spLocks noChangeArrowheads="1"/>
            </p:cNvSpPr>
            <p:nvPr/>
          </p:nvSpPr>
          <p:spPr bwMode="auto">
            <a:xfrm>
              <a:off x="1440" y="2592"/>
              <a:ext cx="103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sk-SK" sz="1800"/>
                <a:t>tenké končatiny</a:t>
              </a:r>
            </a:p>
            <a:p>
              <a:r>
                <a:rPr lang="cs-CZ" altLang="sk-SK" sz="1800"/>
                <a:t>atrofia svalov</a:t>
              </a:r>
            </a:p>
          </p:txBody>
        </p:sp>
        <p:sp>
          <p:nvSpPr>
            <p:cNvPr id="23565" name="Rectangle 28"/>
            <p:cNvSpPr>
              <a:spLocks noChangeArrowheads="1"/>
            </p:cNvSpPr>
            <p:nvPr/>
          </p:nvSpPr>
          <p:spPr bwMode="auto">
            <a:xfrm>
              <a:off x="1344" y="3216"/>
              <a:ext cx="1144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sk-SK" sz="1800"/>
                <a:t>tenká koža a </a:t>
              </a:r>
            </a:p>
            <a:p>
              <a:r>
                <a:rPr lang="cs-CZ" altLang="sk-SK" sz="1800"/>
                <a:t>podkožné tkanivo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cs-CZ" altLang="sk-SK" sz="3200" dirty="0" err="1"/>
              <a:t>Hypokortikalizmus</a:t>
            </a:r>
            <a:r>
              <a:rPr lang="cs-CZ" altLang="sk-SK" sz="3600" dirty="0"/>
              <a:t> </a:t>
            </a:r>
            <a:br>
              <a:rPr lang="cs-CZ" altLang="sk-SK" sz="36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Addisonova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choroba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24000"/>
            <a:ext cx="8388424" cy="4171950"/>
          </a:xfrm>
        </p:spPr>
        <p:txBody>
          <a:bodyPr/>
          <a:lstStyle/>
          <a:p>
            <a:pPr marL="0" indent="0">
              <a:buNone/>
            </a:pPr>
            <a:r>
              <a:rPr lang="cs-CZ" altLang="sk-SK" sz="2800" dirty="0" err="1">
                <a:solidFill>
                  <a:srgbClr val="00B050"/>
                </a:solidFill>
              </a:rPr>
              <a:t>Príčiny</a:t>
            </a:r>
            <a:r>
              <a:rPr lang="cs-CZ" altLang="sk-SK" dirty="0">
                <a:solidFill>
                  <a:srgbClr val="00B05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sk-SK" sz="2000" dirty="0" err="1"/>
              <a:t>Deštrukcia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nadobličiek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Autoimunitná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adrenalitída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Adrenoleukodystrofia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/>
              <a:t>Nádor, metastázy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Krvácanie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Waterhouse-Friderichsenov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syndróm</a:t>
            </a:r>
            <a:r>
              <a:rPr lang="cs-CZ" altLang="sk-SK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Infekcie</a:t>
            </a:r>
            <a:r>
              <a:rPr lang="cs-CZ" altLang="sk-SK" sz="2000" dirty="0"/>
              <a:t> (tuberkulóza, histoplazmóza, </a:t>
            </a:r>
            <a:r>
              <a:rPr lang="cs-CZ" altLang="sk-SK" sz="2000" dirty="0" err="1"/>
              <a:t>kokcidioidomykóza</a:t>
            </a:r>
            <a:r>
              <a:rPr lang="cs-CZ" altLang="sk-SK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/>
              <a:t>Amyloidóza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sk-SK" sz="2000" dirty="0" err="1"/>
              <a:t>Dysgenéza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nadobličiek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Kogenitálna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hypoplázia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nadobličiek</a:t>
            </a:r>
            <a:endParaRPr lang="cs-CZ" alt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sk-SK" sz="2000" dirty="0"/>
              <a:t>Porucha </a:t>
            </a:r>
            <a:r>
              <a:rPr lang="cs-CZ" altLang="sk-SK" sz="2000" dirty="0" err="1"/>
              <a:t>steroidogenézy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sz="2000" dirty="0" err="1"/>
              <a:t>Vrodená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adrenálna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hyperplázia</a:t>
            </a:r>
            <a:endParaRPr lang="cs-CZ" altLang="sk-SK" sz="2000" dirty="0"/>
          </a:p>
        </p:txBody>
      </p:sp>
    </p:spTree>
    <p:extLst>
      <p:ext uri="{BB962C8B-B14F-4D97-AF65-F5344CB8AC3E}">
        <p14:creationId xmlns:p14="http://schemas.microsoft.com/office/powerpoint/2010/main" val="8497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cs-CZ" altLang="sk-SK" sz="3200" dirty="0" err="1"/>
              <a:t>Hypokortikalizmus</a:t>
            </a:r>
            <a:r>
              <a:rPr lang="cs-CZ" altLang="sk-SK" sz="3600" dirty="0"/>
              <a:t> </a:t>
            </a:r>
            <a:br>
              <a:rPr lang="cs-CZ" altLang="sk-SK" sz="36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Addisonova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choroba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171950"/>
          </a:xfrm>
        </p:spPr>
        <p:txBody>
          <a:bodyPr/>
          <a:lstStyle/>
          <a:p>
            <a:pPr marL="0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Príznaky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</a:p>
          <a:p>
            <a:pPr marL="263525" lvl="1" indent="-263525">
              <a:buFont typeface="Wingdings" pitchFamily="2" charset="2"/>
              <a:buChar char="§"/>
            </a:pPr>
            <a:r>
              <a:rPr lang="cs-CZ" altLang="sk-SK" sz="1800" dirty="0" err="1"/>
              <a:t>nervovo</a:t>
            </a:r>
            <a:r>
              <a:rPr lang="cs-CZ" altLang="sk-SK" sz="1800" dirty="0"/>
              <a:t>-svalové - únava, svalová </a:t>
            </a:r>
            <a:r>
              <a:rPr lang="cs-CZ" altLang="sk-SK" sz="1800" dirty="0" err="1"/>
              <a:t>slabosť</a:t>
            </a:r>
            <a:endParaRPr lang="cs-CZ" altLang="sk-SK" sz="1800" dirty="0"/>
          </a:p>
          <a:p>
            <a:pPr marL="263525" lvl="1" indent="-263525">
              <a:buFont typeface="Wingdings" pitchFamily="2" charset="2"/>
              <a:buChar char="§"/>
            </a:pPr>
            <a:r>
              <a:rPr lang="cs-CZ" altLang="sk-SK" sz="1800" dirty="0" err="1"/>
              <a:t>gastrointestinálne</a:t>
            </a:r>
            <a:r>
              <a:rPr lang="cs-CZ" altLang="sk-SK" sz="1800" dirty="0"/>
              <a:t> - nechuť do jedla, nauzea, </a:t>
            </a:r>
            <a:r>
              <a:rPr lang="cs-CZ" altLang="sk-SK" sz="1800" dirty="0" err="1"/>
              <a:t>vracanie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hnačky</a:t>
            </a:r>
            <a:endParaRPr lang="cs-CZ" altLang="sk-SK" sz="1800" dirty="0"/>
          </a:p>
          <a:p>
            <a:pPr marL="263525" lvl="1" indent="-263525">
              <a:buFont typeface="Wingdings" pitchFamily="2" charset="2"/>
              <a:buChar char="§"/>
            </a:pPr>
            <a:r>
              <a:rPr lang="cs-CZ" altLang="sk-SK" sz="1800" dirty="0"/>
              <a:t>metabolické - </a:t>
            </a:r>
            <a:r>
              <a:rPr lang="cs-CZ" altLang="sk-SK" sz="1800" dirty="0" err="1"/>
              <a:t>hypoglykémia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dehydratácia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hyperkalémia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hyponatrémia</a:t>
            </a:r>
            <a:endParaRPr lang="cs-CZ" altLang="sk-SK" sz="1800" dirty="0"/>
          </a:p>
          <a:p>
            <a:pPr marL="263525" lvl="1" indent="-263525">
              <a:buFont typeface="Wingdings" pitchFamily="2" charset="2"/>
              <a:buChar char="§"/>
            </a:pPr>
            <a:r>
              <a:rPr lang="cs-CZ" altLang="sk-SK" sz="1800" dirty="0" err="1"/>
              <a:t>kardiovaskulárne</a:t>
            </a:r>
            <a:r>
              <a:rPr lang="cs-CZ" altLang="sk-SK" sz="1800" dirty="0"/>
              <a:t> - </a:t>
            </a:r>
            <a:r>
              <a:rPr lang="cs-CZ" altLang="sk-SK" sz="1800" dirty="0" err="1"/>
              <a:t>hypotenzia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hypovolémia</a:t>
            </a:r>
            <a:r>
              <a:rPr lang="cs-CZ" altLang="sk-SK" sz="1800" dirty="0"/>
              <a:t>, kolaps = </a:t>
            </a:r>
            <a:r>
              <a:rPr lang="cs-CZ" altLang="sk-SK" sz="1800" dirty="0" err="1"/>
              <a:t>Addisonská</a:t>
            </a:r>
            <a:r>
              <a:rPr lang="cs-CZ" altLang="sk-SK" sz="1800" dirty="0"/>
              <a:t> </a:t>
            </a:r>
            <a:r>
              <a:rPr lang="cs-CZ" altLang="sk-SK" sz="1800" dirty="0" err="1"/>
              <a:t>kríza</a:t>
            </a:r>
            <a:endParaRPr lang="cs-CZ" altLang="sk-SK" sz="1800" dirty="0"/>
          </a:p>
          <a:p>
            <a:pPr marL="263525" lvl="1" indent="-263525">
              <a:buFont typeface="Wingdings" pitchFamily="2" charset="2"/>
              <a:buChar char="§"/>
            </a:pPr>
            <a:r>
              <a:rPr lang="cs-CZ" altLang="sk-SK" sz="1800" dirty="0" err="1"/>
              <a:t>koža</a:t>
            </a:r>
            <a:r>
              <a:rPr lang="cs-CZ" altLang="sk-SK" sz="1800" dirty="0"/>
              <a:t> - </a:t>
            </a:r>
            <a:r>
              <a:rPr lang="cs-CZ" altLang="sk-SK" sz="1800" dirty="0" err="1"/>
              <a:t>hyperpigmentácia</a:t>
            </a:r>
            <a:r>
              <a:rPr lang="cs-CZ" altLang="sk-SK" sz="1800" dirty="0"/>
              <a:t>, vitiligo</a:t>
            </a:r>
          </a:p>
          <a:p>
            <a:pPr marL="263525" lvl="1" indent="-263525">
              <a:buFont typeface="Wingdings" pitchFamily="2" charset="2"/>
              <a:buChar char="§"/>
            </a:pPr>
            <a:endParaRPr lang="cs-CZ" altLang="sk-SK" sz="1000" dirty="0"/>
          </a:p>
          <a:p>
            <a:pPr marL="0" indent="0">
              <a:buNone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Addisonská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kríza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(závažná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nadobličková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insuficiencia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náhla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bolesť</a:t>
            </a:r>
            <a:r>
              <a:rPr lang="cs-CZ" altLang="sk-SK" sz="1800" dirty="0"/>
              <a:t> </a:t>
            </a:r>
            <a:r>
              <a:rPr lang="cs-CZ" altLang="sk-SK" sz="1800" dirty="0" err="1"/>
              <a:t>nôh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dolnej</a:t>
            </a:r>
            <a:r>
              <a:rPr lang="cs-CZ" altLang="sk-SK" sz="1800" dirty="0"/>
              <a:t> časti </a:t>
            </a:r>
            <a:r>
              <a:rPr lang="cs-CZ" altLang="sk-SK" sz="1800" dirty="0" err="1"/>
              <a:t>chrbta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alebo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brucha</a:t>
            </a:r>
            <a:endParaRPr lang="cs-CZ" altLang="sk-SK" sz="1800" dirty="0"/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vracanie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hnačka</a:t>
            </a:r>
            <a:r>
              <a:rPr lang="cs-CZ" altLang="sk-SK" sz="1800" dirty="0"/>
              <a:t> - </a:t>
            </a:r>
            <a:r>
              <a:rPr lang="cs-CZ" altLang="sk-SK" sz="1800" dirty="0" err="1"/>
              <a:t>dehydratácia</a:t>
            </a:r>
            <a:endParaRPr lang="cs-CZ" altLang="sk-SK" sz="1800" dirty="0"/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nízky</a:t>
            </a:r>
            <a:r>
              <a:rPr lang="cs-CZ" altLang="sk-SK" sz="1800" dirty="0"/>
              <a:t> </a:t>
            </a:r>
            <a:r>
              <a:rPr lang="cs-CZ" altLang="sk-SK" sz="1800" dirty="0" err="1"/>
              <a:t>krvný</a:t>
            </a:r>
            <a:r>
              <a:rPr lang="cs-CZ" altLang="sk-SK" sz="1800" dirty="0"/>
              <a:t> tlak</a:t>
            </a:r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/>
              <a:t>synkopa (</a:t>
            </a:r>
            <a:r>
              <a:rPr lang="cs-CZ" altLang="sk-SK" sz="1800" dirty="0" err="1"/>
              <a:t>strata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vedomia</a:t>
            </a:r>
            <a:r>
              <a:rPr lang="cs-CZ" altLang="sk-SK" sz="1800" dirty="0"/>
              <a:t>)</a:t>
            </a:r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hypoglykémia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hyperkalcémia</a:t>
            </a:r>
            <a:endParaRPr lang="cs-CZ" altLang="sk-SK" sz="1800" dirty="0"/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zmätenosť</a:t>
            </a:r>
            <a:r>
              <a:rPr lang="cs-CZ" altLang="sk-SK" sz="1800" dirty="0"/>
              <a:t>, psychóza, </a:t>
            </a:r>
            <a:r>
              <a:rPr lang="cs-CZ" altLang="sk-SK" sz="1800" dirty="0" err="1"/>
              <a:t>nezmyselná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reč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letargia</a:t>
            </a:r>
            <a:endParaRPr lang="cs-CZ" altLang="sk-SK" sz="1800" dirty="0"/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kŕče</a:t>
            </a:r>
            <a:endParaRPr lang="cs-CZ" altLang="sk-SK" sz="1800" dirty="0"/>
          </a:p>
          <a:p>
            <a:pPr marL="263525" lvl="1" indent="-263525">
              <a:buFont typeface="Wingdings" panose="05000000000000000000" pitchFamily="2" charset="2"/>
              <a:buChar char="§"/>
            </a:pPr>
            <a:r>
              <a:rPr lang="cs-CZ" altLang="sk-SK" sz="1800" dirty="0" err="1"/>
              <a:t>horúčka</a:t>
            </a:r>
            <a:endParaRPr lang="cs-CZ" altLang="sk-SK" sz="1800" dirty="0"/>
          </a:p>
        </p:txBody>
      </p:sp>
      <p:pic>
        <p:nvPicPr>
          <p:cNvPr id="24580" name="Picture 4" descr="C:\WINDOWS\Pracovná plocha\addi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24" y="4149080"/>
            <a:ext cx="19764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WINDOWS\Pracovná plocha\addis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812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/>
              <a:t>...hormón nemusí byť produkovaný len špecializovanou endokrinnou žľazou...</a:t>
            </a:r>
            <a:endParaRPr lang="cs-CZ" altLang="sk-S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8686800" cy="4972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 err="1"/>
              <a:t>Produkcia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hormónov</a:t>
            </a:r>
            <a:r>
              <a:rPr lang="cs-CZ" altLang="sk-SK" sz="2400" dirty="0"/>
              <a:t> </a:t>
            </a:r>
            <a:r>
              <a:rPr lang="cs-CZ" altLang="sk-SK" sz="2400" b="1" dirty="0">
                <a:solidFill>
                  <a:srgbClr val="0070C0"/>
                </a:solidFill>
              </a:rPr>
              <a:t>typická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400" i="1" dirty="0"/>
              <a:t>Klasické </a:t>
            </a:r>
            <a:r>
              <a:rPr lang="cs-CZ" altLang="sk-SK" sz="2400" i="1" dirty="0" err="1"/>
              <a:t>endokrinné</a:t>
            </a:r>
            <a:r>
              <a:rPr lang="cs-CZ" altLang="sk-SK" sz="2400" i="1" dirty="0"/>
              <a:t> orgány:</a:t>
            </a:r>
            <a:endParaRPr lang="cs-CZ" altLang="sk-SK" sz="2400" dirty="0"/>
          </a:p>
          <a:p>
            <a:pPr lvl="2">
              <a:buFont typeface="Wingdings" pitchFamily="2" charset="2"/>
              <a:buChar char="§"/>
            </a:pPr>
            <a:r>
              <a:rPr lang="cs-CZ" altLang="sk-SK" dirty="0"/>
              <a:t>hypofýza, </a:t>
            </a:r>
            <a:r>
              <a:rPr lang="cs-CZ" altLang="sk-SK" dirty="0" err="1"/>
              <a:t>štítna</a:t>
            </a:r>
            <a:r>
              <a:rPr lang="cs-CZ" altLang="sk-SK" dirty="0"/>
              <a:t> </a:t>
            </a:r>
            <a:r>
              <a:rPr lang="cs-CZ" altLang="sk-SK" dirty="0" err="1"/>
              <a:t>žľaza</a:t>
            </a:r>
            <a:r>
              <a:rPr lang="cs-CZ" altLang="sk-SK" dirty="0"/>
              <a:t>, </a:t>
            </a:r>
            <a:r>
              <a:rPr lang="cs-CZ" altLang="sk-SK" dirty="0" err="1"/>
              <a:t>príštitné</a:t>
            </a:r>
            <a:r>
              <a:rPr lang="cs-CZ" altLang="sk-SK" dirty="0"/>
              <a:t> </a:t>
            </a:r>
            <a:r>
              <a:rPr lang="cs-CZ" altLang="sk-SK" dirty="0" err="1"/>
              <a:t>telieska</a:t>
            </a:r>
            <a:r>
              <a:rPr lang="cs-CZ" altLang="sk-SK" dirty="0"/>
              <a:t>, </a:t>
            </a:r>
            <a:r>
              <a:rPr lang="cs-CZ" altLang="sk-SK" dirty="0" err="1"/>
              <a:t>endokrinný</a:t>
            </a:r>
            <a:r>
              <a:rPr lang="cs-CZ" altLang="sk-SK" dirty="0"/>
              <a:t> pankreas, </a:t>
            </a:r>
            <a:r>
              <a:rPr lang="cs-CZ" altLang="sk-SK" dirty="0" err="1"/>
              <a:t>nadobličky</a:t>
            </a:r>
            <a:r>
              <a:rPr lang="cs-CZ" altLang="sk-SK" dirty="0"/>
              <a:t>, vaječníky, </a:t>
            </a:r>
            <a:r>
              <a:rPr lang="cs-CZ" altLang="sk-SK" dirty="0" err="1"/>
              <a:t>semenníky</a:t>
            </a:r>
            <a:r>
              <a:rPr lang="cs-CZ" altLang="sk-SK" dirty="0"/>
              <a:t>, placenta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 i="1" dirty="0" err="1"/>
              <a:t>Netradičné</a:t>
            </a:r>
            <a:r>
              <a:rPr lang="cs-CZ" altLang="sk-SK" sz="2400" i="1" dirty="0"/>
              <a:t>:</a:t>
            </a:r>
            <a:endParaRPr lang="cs-CZ" altLang="sk-SK" sz="2400" dirty="0"/>
          </a:p>
          <a:p>
            <a:pPr lvl="2">
              <a:buFont typeface="Wingdings" pitchFamily="2" charset="2"/>
              <a:buChar char="§"/>
            </a:pPr>
            <a:r>
              <a:rPr lang="cs-CZ" altLang="sk-SK" dirty="0"/>
              <a:t>hypotalamus (</a:t>
            </a:r>
            <a:r>
              <a:rPr lang="cs-CZ" altLang="sk-SK" dirty="0" err="1"/>
              <a:t>liberíny</a:t>
            </a:r>
            <a:r>
              <a:rPr lang="cs-CZ" altLang="sk-SK" dirty="0"/>
              <a:t>, </a:t>
            </a:r>
            <a:r>
              <a:rPr lang="cs-CZ" altLang="sk-SK" dirty="0" err="1"/>
              <a:t>statíny</a:t>
            </a:r>
            <a:r>
              <a:rPr lang="cs-CZ" altLang="sk-SK" dirty="0"/>
              <a:t>), tukové tkanivo (</a:t>
            </a:r>
            <a:r>
              <a:rPr lang="cs-CZ" altLang="sk-SK" dirty="0" err="1"/>
              <a:t>leptín</a:t>
            </a:r>
            <a:r>
              <a:rPr lang="cs-CZ" altLang="sk-SK" dirty="0"/>
              <a:t>), endotel (</a:t>
            </a:r>
            <a:r>
              <a:rPr lang="cs-CZ" altLang="sk-SK" dirty="0" err="1"/>
              <a:t>endotelíny</a:t>
            </a:r>
            <a:r>
              <a:rPr lang="cs-CZ" altLang="sk-SK" dirty="0"/>
              <a:t>), </a:t>
            </a:r>
            <a:r>
              <a:rPr lang="cs-CZ" altLang="sk-SK" dirty="0" err="1"/>
              <a:t>tráviaci</a:t>
            </a:r>
            <a:r>
              <a:rPr lang="cs-CZ" altLang="sk-SK" dirty="0"/>
              <a:t> trakt (</a:t>
            </a:r>
            <a:r>
              <a:rPr lang="cs-CZ" altLang="sk-SK" dirty="0" err="1"/>
              <a:t>gastrín</a:t>
            </a:r>
            <a:r>
              <a:rPr lang="cs-CZ" altLang="sk-SK" dirty="0"/>
              <a:t>, </a:t>
            </a:r>
            <a:r>
              <a:rPr lang="cs-CZ" altLang="sk-SK" dirty="0" err="1"/>
              <a:t>sekretín</a:t>
            </a:r>
            <a:r>
              <a:rPr lang="cs-CZ" altLang="sk-SK" dirty="0"/>
              <a:t>), srdce (ANP), </a:t>
            </a:r>
            <a:r>
              <a:rPr lang="cs-CZ" altLang="sk-SK" dirty="0" err="1"/>
              <a:t>obličky</a:t>
            </a:r>
            <a:r>
              <a:rPr lang="cs-CZ" altLang="sk-SK" dirty="0"/>
              <a:t> (</a:t>
            </a:r>
            <a:r>
              <a:rPr lang="cs-CZ" altLang="sk-SK" dirty="0" err="1"/>
              <a:t>erytropoetín</a:t>
            </a:r>
            <a:r>
              <a:rPr lang="cs-CZ" altLang="sk-SK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/>
              <a:t>Produkcia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hormónov</a:t>
            </a:r>
            <a:r>
              <a:rPr lang="cs-CZ" altLang="sk-SK" sz="2400" dirty="0"/>
              <a:t> </a:t>
            </a:r>
            <a:r>
              <a:rPr lang="cs-CZ" altLang="sk-SK" sz="2400" b="1" dirty="0">
                <a:solidFill>
                  <a:srgbClr val="0070C0"/>
                </a:solidFill>
              </a:rPr>
              <a:t>ektopická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napr</a:t>
            </a:r>
            <a:r>
              <a:rPr lang="cs-CZ" altLang="sk-SK" sz="2400" dirty="0"/>
              <a:t>. nádory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7B0117CB-F4DB-A496-79B6-083251675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44035" name="Zástupný objekt pre obsah 3">
            <a:extLst>
              <a:ext uri="{FF2B5EF4-FFF2-40B4-BE49-F238E27FC236}">
                <a16:creationId xmlns:a16="http://schemas.microsoft.com/office/drawing/2014/main" id="{C2CB04AE-E3E3-B21B-BBBF-068098336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584200"/>
            <a:ext cx="8978900" cy="5689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26B7BBD-739D-F523-4248-5185CB153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38138"/>
            <a:ext cx="8448675" cy="647700"/>
          </a:xfrm>
        </p:spPr>
        <p:txBody>
          <a:bodyPr/>
          <a:lstStyle/>
          <a:p>
            <a:pPr>
              <a:defRPr/>
            </a:pPr>
            <a:br>
              <a:rPr lang="cs-CZ" altLang="sk-SK" sz="36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Addisonova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choroba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C5E97F6-1608-5F77-30F0-B38CBC5D7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79563"/>
            <a:ext cx="3024188" cy="688975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GB" altLang="sk-SK" sz="1800" dirty="0">
                <a:solidFill>
                  <a:schemeClr val="accent5">
                    <a:lumMod val="75000"/>
                  </a:schemeClr>
                </a:solidFill>
              </a:rPr>
              <a:t>Prim</a:t>
            </a:r>
            <a:r>
              <a:rPr lang="sk-SK" altLang="sk-SK" sz="1800" dirty="0" err="1">
                <a:solidFill>
                  <a:schemeClr val="accent5">
                    <a:lumMod val="75000"/>
                  </a:schemeClr>
                </a:solidFill>
              </a:rPr>
              <a:t>árny</a:t>
            </a:r>
            <a:r>
              <a:rPr lang="en-GB" altLang="sk-SK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altLang="sk-SK" sz="1800" dirty="0">
                <a:solidFill>
                  <a:schemeClr val="accent5">
                    <a:lumMod val="75000"/>
                  </a:schemeClr>
                </a:solidFill>
              </a:rPr>
              <a:t>(periférny) </a:t>
            </a:r>
            <a:r>
              <a:rPr lang="en-GB" altLang="sk-SK" sz="1800" dirty="0" err="1">
                <a:solidFill>
                  <a:schemeClr val="accent5">
                    <a:lumMod val="75000"/>
                  </a:schemeClr>
                </a:solidFill>
              </a:rPr>
              <a:t>hyp</a:t>
            </a:r>
            <a:r>
              <a:rPr lang="sk-SK" altLang="sk-SK" sz="1800" dirty="0" err="1">
                <a:solidFill>
                  <a:schemeClr val="accent5">
                    <a:lumMod val="75000"/>
                  </a:schemeClr>
                </a:solidFill>
              </a:rPr>
              <a:t>ok</a:t>
            </a:r>
            <a:r>
              <a:rPr lang="en-GB" altLang="sk-SK" sz="1800" dirty="0" err="1">
                <a:solidFill>
                  <a:schemeClr val="accent5">
                    <a:lumMod val="75000"/>
                  </a:schemeClr>
                </a:solidFill>
              </a:rPr>
              <a:t>ortici</a:t>
            </a:r>
            <a:r>
              <a:rPr lang="sk-SK" altLang="sk-SK" sz="1800" dirty="0" err="1">
                <a:solidFill>
                  <a:schemeClr val="accent5">
                    <a:lumMod val="75000"/>
                  </a:schemeClr>
                </a:solidFill>
              </a:rPr>
              <a:t>zmus</a:t>
            </a:r>
            <a:endParaRPr lang="cs-CZ" altLang="sk-SK" sz="40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C50DC7-82FF-6ACE-6FE8-5A5189DD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582738"/>
            <a:ext cx="3240088" cy="120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Monotype Sorts" pitchFamily="2" charset="2"/>
              <a:buNone/>
              <a:defRPr/>
            </a:pPr>
            <a:r>
              <a:rPr lang="en-GB" altLang="sk-SK" sz="1800" kern="0" dirty="0">
                <a:solidFill>
                  <a:schemeClr val="accent5">
                    <a:lumMod val="75000"/>
                  </a:schemeClr>
                </a:solidFill>
              </a:rPr>
              <a:t>Se</a:t>
            </a:r>
            <a:r>
              <a:rPr lang="sk-SK" altLang="sk-SK" sz="1800" kern="0" dirty="0">
                <a:solidFill>
                  <a:schemeClr val="accent5">
                    <a:lumMod val="75000"/>
                  </a:schemeClr>
                </a:solidFill>
              </a:rPr>
              <a:t>ku</a:t>
            </a:r>
            <a:r>
              <a:rPr lang="en-GB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sk-SK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árny</a:t>
            </a:r>
            <a:r>
              <a:rPr lang="sk-SK" altLang="sk-SK" sz="1800" kern="0" dirty="0">
                <a:solidFill>
                  <a:schemeClr val="accent5">
                    <a:lumMod val="75000"/>
                  </a:schemeClr>
                </a:solidFill>
              </a:rPr>
              <a:t> (centrálny)</a:t>
            </a:r>
            <a:r>
              <a:rPr lang="en-GB" altLang="sk-SK" sz="1800" kern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hyp</a:t>
            </a:r>
            <a:r>
              <a:rPr lang="sk-SK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ok</a:t>
            </a:r>
            <a:r>
              <a:rPr lang="en-GB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ortici</a:t>
            </a:r>
            <a:r>
              <a:rPr lang="sk-SK" altLang="sk-SK" sz="1800" kern="0" dirty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en-GB" altLang="sk-SK" sz="1800" kern="0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sk-SK" altLang="sk-SK" sz="1800" kern="0" dirty="0" err="1">
                <a:solidFill>
                  <a:schemeClr val="accent5">
                    <a:lumMod val="75000"/>
                  </a:schemeClr>
                </a:solidFill>
              </a:rPr>
              <a:t>us</a:t>
            </a:r>
            <a:endParaRPr lang="sk-SK" altLang="sk-SK" sz="1800" kern="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GB" altLang="sk-SK" sz="2000" kern="0" dirty="0"/>
          </a:p>
          <a:p>
            <a:pPr>
              <a:defRPr/>
            </a:pPr>
            <a:endParaRPr lang="cs-CZ" altLang="sk-SK" sz="4000" kern="0" dirty="0"/>
          </a:p>
        </p:txBody>
      </p:sp>
      <p:pic>
        <p:nvPicPr>
          <p:cNvPr id="45061" name="Zástupný objekt pre obsah 7" descr="Obrázok, na ktorom je kreslený obrázok&#10;&#10;Automaticky generovaný popis">
            <a:extLst>
              <a:ext uri="{FF2B5EF4-FFF2-40B4-BE49-F238E27FC236}">
                <a16:creationId xmlns:a16="http://schemas.microsoft.com/office/drawing/2014/main" id="{0C6CD30B-9320-F2DE-E958-640AB729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46325"/>
            <a:ext cx="66817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BlokTextu 2">
            <a:extLst>
              <a:ext uri="{FF2B5EF4-FFF2-40B4-BE49-F238E27FC236}">
                <a16:creationId xmlns:a16="http://schemas.microsoft.com/office/drawing/2014/main" id="{5AB8C200-9C41-5652-3AEB-EAD4C562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4098925"/>
            <a:ext cx="3783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             </a:t>
            </a:r>
            <a:r>
              <a:rPr kumimoji="0" lang="sk-SK" altLang="sk-SK" sz="2000" b="1" dirty="0">
                <a:cs typeface="Tahoma" panose="020B0604030504040204" pitchFamily="34" charset="0"/>
              </a:rPr>
              <a:t>↓</a:t>
            </a:r>
            <a:r>
              <a:rPr kumimoji="0"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kortizol</a:t>
            </a:r>
            <a:endParaRPr kumimoji="0" lang="en-GB" alt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BlokTextu 3">
            <a:extLst>
              <a:ext uri="{FF2B5EF4-FFF2-40B4-BE49-F238E27FC236}">
                <a16:creationId xmlns:a16="http://schemas.microsoft.com/office/drawing/2014/main" id="{EC46440A-0A3C-F46A-2B5E-0E40DA36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160838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↑</a:t>
            </a:r>
            <a:r>
              <a:rPr kumimoji="0" lang="sk-SK" altLang="sk-SK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ACTH             kortizol</a:t>
            </a:r>
            <a:endParaRPr kumimoji="0" lang="en-GB" altLang="sk-SK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4" name="Šípka: doprava 4">
            <a:extLst>
              <a:ext uri="{FF2B5EF4-FFF2-40B4-BE49-F238E27FC236}">
                <a16:creationId xmlns:a16="http://schemas.microsoft.com/office/drawing/2014/main" id="{77A81971-C36D-0926-49AB-4A33F7CF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4270375"/>
            <a:ext cx="720725" cy="182563"/>
          </a:xfrm>
          <a:prstGeom prst="rightArrow">
            <a:avLst>
              <a:gd name="adj1" fmla="val 50000"/>
              <a:gd name="adj2" fmla="val 5015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6" name="Šípka: v tvare U 5">
            <a:extLst>
              <a:ext uri="{FF2B5EF4-FFF2-40B4-BE49-F238E27FC236}">
                <a16:creationId xmlns:a16="http://schemas.microsoft.com/office/drawing/2014/main" id="{943E6A27-B961-4DF7-6DE7-E9DF18CC916A}"/>
              </a:ext>
            </a:extLst>
          </p:cNvPr>
          <p:cNvSpPr/>
          <p:nvPr/>
        </p:nvSpPr>
        <p:spPr bwMode="auto">
          <a:xfrm rot="10800000">
            <a:off x="993775" y="4570413"/>
            <a:ext cx="1797050" cy="307975"/>
          </a:xfrm>
          <a:prstGeom prst="uturnArrow">
            <a:avLst>
              <a:gd name="adj1" fmla="val 25000"/>
              <a:gd name="adj2" fmla="val 25000"/>
              <a:gd name="adj3" fmla="val 34411"/>
              <a:gd name="adj4" fmla="val 43750"/>
              <a:gd name="adj5" fmla="val 10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5066" name="BlokTextu 6">
            <a:extLst>
              <a:ext uri="{FF2B5EF4-FFF2-40B4-BE49-F238E27FC236}">
                <a16:creationId xmlns:a16="http://schemas.microsoft.com/office/drawing/2014/main" id="{DCBD6DEC-6164-8552-FE37-AA1AE414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5002213"/>
            <a:ext cx="1797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sk-SK" altLang="sk-SK" sz="1200" dirty="0">
                <a:cs typeface="Tahoma" panose="020B0604030504040204" pitchFamily="34" charset="0"/>
              </a:rPr>
              <a:t>Negatívna spätná väzba</a:t>
            </a:r>
            <a:endParaRPr kumimoji="0" lang="en-GB" alt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7" name="Šípka: doprava 8">
            <a:extLst>
              <a:ext uri="{FF2B5EF4-FFF2-40B4-BE49-F238E27FC236}">
                <a16:creationId xmlns:a16="http://schemas.microsoft.com/office/drawing/2014/main" id="{5550AF3F-1585-8E41-8AD1-6BC005AD76C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837781" y="4255295"/>
            <a:ext cx="460375" cy="163512"/>
          </a:xfrm>
          <a:prstGeom prst="rightArrow">
            <a:avLst>
              <a:gd name="adj1" fmla="val 50000"/>
              <a:gd name="adj2" fmla="val 498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45068" name="Šípka: doprava 9">
            <a:extLst>
              <a:ext uri="{FF2B5EF4-FFF2-40B4-BE49-F238E27FC236}">
                <a16:creationId xmlns:a16="http://schemas.microsoft.com/office/drawing/2014/main" id="{D6823349-9F83-6FBA-FB32-AC3565038A6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882775" y="4308475"/>
            <a:ext cx="461963" cy="163513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grpSp>
        <p:nvGrpSpPr>
          <p:cNvPr id="45069" name="Skupina 13">
            <a:extLst>
              <a:ext uri="{FF2B5EF4-FFF2-40B4-BE49-F238E27FC236}">
                <a16:creationId xmlns:a16="http://schemas.microsoft.com/office/drawing/2014/main" id="{D218C366-362F-5C05-CCE4-62C5DFAAB48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97125"/>
            <a:ext cx="330200" cy="938213"/>
            <a:chOff x="2791329" y="3140968"/>
            <a:chExt cx="351656" cy="1008112"/>
          </a:xfrm>
        </p:grpSpPr>
        <p:sp>
          <p:nvSpPr>
            <p:cNvPr id="45079" name="Obdĺžnik 11">
              <a:extLst>
                <a:ext uri="{FF2B5EF4-FFF2-40B4-BE49-F238E27FC236}">
                  <a16:creationId xmlns:a16="http://schemas.microsoft.com/office/drawing/2014/main" id="{18E823F4-76C8-B973-6EB0-24F83AA2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140968"/>
              <a:ext cx="216024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45080" name="Obdĺžnik 12">
              <a:extLst>
                <a:ext uri="{FF2B5EF4-FFF2-40B4-BE49-F238E27FC236}">
                  <a16:creationId xmlns:a16="http://schemas.microsoft.com/office/drawing/2014/main" id="{49B83CF9-7B27-B75B-625E-8A4C08BA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329" y="3298394"/>
              <a:ext cx="351656" cy="2076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5070" name="Skupina 15">
            <a:extLst>
              <a:ext uri="{FF2B5EF4-FFF2-40B4-BE49-F238E27FC236}">
                <a16:creationId xmlns:a16="http://schemas.microsoft.com/office/drawing/2014/main" id="{99C6CC54-8DD5-7280-9B76-92223D71E88F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140075"/>
            <a:ext cx="352425" cy="1008063"/>
            <a:chOff x="2791329" y="3140968"/>
            <a:chExt cx="351656" cy="1008112"/>
          </a:xfrm>
        </p:grpSpPr>
        <p:sp>
          <p:nvSpPr>
            <p:cNvPr id="45077" name="Obdĺžnik 16">
              <a:extLst>
                <a:ext uri="{FF2B5EF4-FFF2-40B4-BE49-F238E27FC236}">
                  <a16:creationId xmlns:a16="http://schemas.microsoft.com/office/drawing/2014/main" id="{87D34BC2-7CDF-FC98-A14C-FB72783D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140968"/>
              <a:ext cx="216024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45078" name="Obdĺžnik 17">
              <a:extLst>
                <a:ext uri="{FF2B5EF4-FFF2-40B4-BE49-F238E27FC236}">
                  <a16:creationId xmlns:a16="http://schemas.microsoft.com/office/drawing/2014/main" id="{FBC63E39-4307-292B-3272-93C361B89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329" y="3298394"/>
              <a:ext cx="351656" cy="2076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071" name="Šípka: doprava 18">
            <a:extLst>
              <a:ext uri="{FF2B5EF4-FFF2-40B4-BE49-F238E27FC236}">
                <a16:creationId xmlns:a16="http://schemas.microsoft.com/office/drawing/2014/main" id="{C71D7873-88F3-4AC2-EBCA-FBEFBAE16FF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670551" y="2789237"/>
            <a:ext cx="647700" cy="187325"/>
          </a:xfrm>
          <a:prstGeom prst="rightArrow">
            <a:avLst>
              <a:gd name="adj1" fmla="val 50000"/>
              <a:gd name="adj2" fmla="val 5029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grpSp>
        <p:nvGrpSpPr>
          <p:cNvPr id="45072" name="Skupina 19">
            <a:extLst>
              <a:ext uri="{FF2B5EF4-FFF2-40B4-BE49-F238E27FC236}">
                <a16:creationId xmlns:a16="http://schemas.microsoft.com/office/drawing/2014/main" id="{7CE188F0-5E13-1D13-5629-9273BF6C5442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362200"/>
            <a:ext cx="330200" cy="938213"/>
            <a:chOff x="2791329" y="3140968"/>
            <a:chExt cx="351656" cy="1008112"/>
          </a:xfrm>
        </p:grpSpPr>
        <p:sp>
          <p:nvSpPr>
            <p:cNvPr id="45075" name="Obdĺžnik 20">
              <a:extLst>
                <a:ext uri="{FF2B5EF4-FFF2-40B4-BE49-F238E27FC236}">
                  <a16:creationId xmlns:a16="http://schemas.microsoft.com/office/drawing/2014/main" id="{15618166-AE9F-4DE8-2D24-9E53FE8E1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140968"/>
              <a:ext cx="216024" cy="1008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45076" name="Obdĺžnik 21">
              <a:extLst>
                <a:ext uri="{FF2B5EF4-FFF2-40B4-BE49-F238E27FC236}">
                  <a16:creationId xmlns:a16="http://schemas.microsoft.com/office/drawing/2014/main" id="{2743D24C-6DA5-43DE-DFEA-4C1B8A3D7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329" y="3298394"/>
              <a:ext cx="351656" cy="2076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y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x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sk-SK" altLang="sk-SK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073" name="Šípka: doprava 22">
            <a:extLst>
              <a:ext uri="{FF2B5EF4-FFF2-40B4-BE49-F238E27FC236}">
                <a16:creationId xmlns:a16="http://schemas.microsoft.com/office/drawing/2014/main" id="{BF8E282C-21F6-43F3-36A6-ED51EF4C4BB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955007" y="2801143"/>
            <a:ext cx="647700" cy="188913"/>
          </a:xfrm>
          <a:prstGeom prst="rightArrow">
            <a:avLst>
              <a:gd name="adj1" fmla="val 50000"/>
              <a:gd name="adj2" fmla="val 498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pic>
        <p:nvPicPr>
          <p:cNvPr id="45074" name="Obrázok 24" descr="Obrázok, na ktorom je snímka obrazovky, text, vývoj, diagram&#10;&#10;Automaticky generovaný popis">
            <a:extLst>
              <a:ext uri="{FF2B5EF4-FFF2-40B4-BE49-F238E27FC236}">
                <a16:creationId xmlns:a16="http://schemas.microsoft.com/office/drawing/2014/main" id="{E3F07028-A0A5-56BB-F71E-A71ED7F7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49800"/>
            <a:ext cx="46275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2D3D2E82-E954-11CF-5F50-8D237566A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413750" cy="900113"/>
          </a:xfrm>
        </p:spPr>
        <p:txBody>
          <a:bodyPr/>
          <a:lstStyle/>
          <a:p>
            <a:r>
              <a:rPr lang="sk-SK" altLang="sk-SK" sz="3200" b="1" dirty="0" err="1"/>
              <a:t>Waterhouse</a:t>
            </a:r>
            <a:r>
              <a:rPr lang="sk-SK" altLang="sk-SK" sz="3200" b="1" dirty="0"/>
              <a:t>–</a:t>
            </a:r>
            <a:r>
              <a:rPr lang="sk-SK" altLang="sk-SK" sz="3200" b="1" dirty="0" err="1"/>
              <a:t>Friderichsenov</a:t>
            </a:r>
            <a:r>
              <a:rPr lang="sk-SK" altLang="sk-SK" sz="3200" b="1" dirty="0"/>
              <a:t> syndróm</a:t>
            </a:r>
            <a:endParaRPr lang="sk-SK" altLang="sk-SK" sz="3200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9C830E80-E4BF-8F4B-976C-CCA72DE7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178800" cy="4357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 err="1"/>
              <a:t>postinfekčná</a:t>
            </a:r>
            <a:r>
              <a:rPr lang="sk-SK" sz="2000" dirty="0"/>
              <a:t> </a:t>
            </a:r>
            <a:r>
              <a:rPr lang="sk-SK" sz="2000" dirty="0" err="1"/>
              <a:t>hemoragická</a:t>
            </a:r>
            <a:r>
              <a:rPr lang="sk-SK" sz="2000" dirty="0"/>
              <a:t> </a:t>
            </a:r>
            <a:r>
              <a:rPr lang="sk-SK" sz="2000" dirty="0" err="1"/>
              <a:t>adrenalitída</a:t>
            </a:r>
            <a:endParaRPr lang="sk-SK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zlyhanie nadobličiek v dôsledku krvácania do žľazy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sk-SK" sz="20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sk-SK" sz="2000" dirty="0">
                <a:solidFill>
                  <a:srgbClr val="009900"/>
                </a:solidFill>
              </a:rPr>
              <a:t>Príčiny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 err="1"/>
              <a:t>Meningokokus</a:t>
            </a:r>
            <a:endParaRPr lang="sk-SK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 err="1"/>
              <a:t>Streptokokus</a:t>
            </a:r>
            <a:endParaRPr lang="sk-SK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 err="1"/>
              <a:t>Stafylokokus</a:t>
            </a:r>
            <a:r>
              <a:rPr lang="sk-SK" sz="2000" dirty="0"/>
              <a:t> </a:t>
            </a:r>
            <a:r>
              <a:rPr lang="sk-SK" sz="2000" dirty="0" err="1"/>
              <a:t>aureus</a:t>
            </a:r>
            <a:r>
              <a:rPr lang="sk-SK" sz="2000" dirty="0"/>
              <a:t>, </a:t>
            </a:r>
            <a:r>
              <a:rPr lang="sk-SK" sz="2000" dirty="0" err="1"/>
              <a:t>Pseudomonas</a:t>
            </a:r>
            <a:r>
              <a:rPr lang="sk-SK" sz="2000" dirty="0"/>
              <a:t> </a:t>
            </a:r>
            <a:r>
              <a:rPr lang="sk-SK" sz="2000" dirty="0" err="1"/>
              <a:t>aeruginosa</a:t>
            </a:r>
            <a:endParaRPr lang="sk-SK" sz="2000" dirty="0"/>
          </a:p>
          <a:p>
            <a:pPr marL="0" indent="0">
              <a:buFont typeface="Monotype Sorts" pitchFamily="2" charset="2"/>
              <a:buNone/>
              <a:defRPr/>
            </a:pPr>
            <a:endParaRPr lang="sk-SK" sz="20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sk-SK" sz="2000" dirty="0">
                <a:solidFill>
                  <a:srgbClr val="009900"/>
                </a:solidFill>
              </a:rPr>
              <a:t>Symptómy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Akútna </a:t>
            </a:r>
            <a:r>
              <a:rPr lang="sk-SK" sz="2000" dirty="0" err="1"/>
              <a:t>adrenálna</a:t>
            </a:r>
            <a:r>
              <a:rPr lang="sk-SK" sz="2000" dirty="0"/>
              <a:t> </a:t>
            </a:r>
            <a:r>
              <a:rPr lang="sk-SK" sz="2000" dirty="0" err="1"/>
              <a:t>insuficiencia</a:t>
            </a:r>
            <a:r>
              <a:rPr lang="sk-SK" sz="2000" dirty="0"/>
              <a:t> (</a:t>
            </a:r>
            <a:r>
              <a:rPr lang="sk-SK" sz="2000" dirty="0" err="1"/>
              <a:t>Addisonská</a:t>
            </a:r>
            <a:r>
              <a:rPr lang="sk-SK" sz="2000" dirty="0"/>
              <a:t> kríza)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Šok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k-SK" sz="2000" dirty="0"/>
              <a:t>Bez terapie - fatálny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cs-CZ" altLang="sk-SK" sz="3200" dirty="0" err="1"/>
              <a:t>Hyperaldosteronizmus</a:t>
            </a:r>
            <a:r>
              <a:rPr lang="cs-CZ" altLang="sk-SK" sz="3200" dirty="0"/>
              <a:t> </a:t>
            </a:r>
            <a:br>
              <a:rPr lang="cs-CZ" altLang="sk-SK" sz="3200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Connov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syndróm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19864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Primárny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hyperaldosteronizmus</a:t>
            </a:r>
            <a:endParaRPr lang="cs-CZ" altLang="sk-SK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hyperplázia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alebo</a:t>
            </a:r>
            <a:r>
              <a:rPr lang="cs-CZ" altLang="sk-SK" sz="2000" dirty="0"/>
              <a:t> nádor </a:t>
            </a:r>
            <a:r>
              <a:rPr lang="cs-CZ" altLang="sk-SK" sz="2000" dirty="0" err="1"/>
              <a:t>kôry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nadobličky</a:t>
            </a:r>
            <a:r>
              <a:rPr lang="cs-CZ" altLang="sk-SK" sz="2000" dirty="0"/>
              <a:t> s </a:t>
            </a:r>
            <a:r>
              <a:rPr lang="cs-CZ" altLang="sk-SK" sz="2000" dirty="0" err="1"/>
              <a:t>nadprodukciou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aldosterónu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Sekundárny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hyperaldosteronizmus</a:t>
            </a:r>
            <a:endParaRPr lang="cs-CZ" altLang="sk-SK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ochorenia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obličiek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chronická </a:t>
            </a:r>
            <a:r>
              <a:rPr lang="cs-CZ" altLang="sk-SK" sz="2000" dirty="0" err="1"/>
              <a:t>hypotenzia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kardiálne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zlyhanie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tumory </a:t>
            </a:r>
            <a:r>
              <a:rPr lang="cs-CZ" altLang="sk-SK" sz="2000" dirty="0" err="1"/>
              <a:t>produkujúce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renín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rgbClr val="00B050"/>
                </a:solidFill>
              </a:rPr>
              <a:t>Príznaky</a:t>
            </a:r>
            <a:r>
              <a:rPr lang="cs-CZ" altLang="sk-SK" sz="2000" dirty="0">
                <a:solidFill>
                  <a:srgbClr val="00B050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zvýšená </a:t>
            </a:r>
            <a:r>
              <a:rPr lang="cs-CZ" altLang="sk-SK" sz="2000" dirty="0" err="1"/>
              <a:t>reabsorpcia</a:t>
            </a:r>
            <a:r>
              <a:rPr lang="cs-CZ" altLang="sk-SK" sz="2000" dirty="0"/>
              <a:t> vody, </a:t>
            </a:r>
            <a:r>
              <a:rPr lang="cs-CZ" altLang="sk-SK" sz="2000" dirty="0" err="1"/>
              <a:t>sodíka</a:t>
            </a:r>
            <a:r>
              <a:rPr lang="cs-CZ" altLang="sk-SK" sz="2000" dirty="0"/>
              <a:t> a </a:t>
            </a:r>
            <a:r>
              <a:rPr lang="cs-CZ" altLang="sk-SK" sz="2000" dirty="0" err="1"/>
              <a:t>chloridov</a:t>
            </a:r>
            <a:r>
              <a:rPr lang="cs-CZ" altLang="sk-SK" sz="2000" dirty="0"/>
              <a:t> v </a:t>
            </a:r>
            <a:r>
              <a:rPr lang="cs-CZ" altLang="sk-SK" sz="2000" dirty="0" err="1"/>
              <a:t>obličkách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poruchy srdcového rytmu, </a:t>
            </a:r>
            <a:r>
              <a:rPr lang="cs-CZ" altLang="sk-SK" sz="2000" dirty="0" err="1"/>
              <a:t>zmeny</a:t>
            </a:r>
            <a:r>
              <a:rPr lang="cs-CZ" altLang="sk-SK" sz="2000" dirty="0"/>
              <a:t> EKG, </a:t>
            </a:r>
            <a:r>
              <a:rPr lang="cs-CZ" altLang="sk-SK" sz="2000" dirty="0" err="1"/>
              <a:t>hypertenzia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svalová </a:t>
            </a:r>
            <a:r>
              <a:rPr lang="cs-CZ" altLang="sk-SK" sz="2000" dirty="0" err="1"/>
              <a:t>slabosť</a:t>
            </a:r>
            <a:r>
              <a:rPr lang="cs-CZ" altLang="sk-SK" sz="2000" dirty="0"/>
              <a:t>, paralýza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A1E77A2-8B26-F104-357F-25AA4D638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sk-SK" altLang="sk-SK" sz="3400" dirty="0" err="1">
                <a:solidFill>
                  <a:schemeClr val="accent5">
                    <a:lumMod val="75000"/>
                  </a:schemeClr>
                </a:solidFill>
              </a:rPr>
              <a:t>Kongenitálna</a:t>
            </a:r>
            <a:r>
              <a:rPr lang="sk-SK" altLang="sk-SK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altLang="sk-SK" sz="3400" dirty="0" err="1">
                <a:solidFill>
                  <a:schemeClr val="accent5">
                    <a:lumMod val="75000"/>
                  </a:schemeClr>
                </a:solidFill>
              </a:rPr>
              <a:t>adrenálna</a:t>
            </a:r>
            <a:r>
              <a:rPr lang="sk-SK" altLang="sk-SK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altLang="sk-SK" sz="3400" dirty="0" err="1">
                <a:solidFill>
                  <a:schemeClr val="accent5">
                    <a:lumMod val="75000"/>
                  </a:schemeClr>
                </a:solidFill>
              </a:rPr>
              <a:t>hyperplázia</a:t>
            </a:r>
            <a:endParaRPr lang="cs-CZ" altLang="sk-SK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8B75220-749B-30F2-676A-B5D955BAA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4691062"/>
          </a:xfrm>
        </p:spPr>
        <p:txBody>
          <a:bodyPr/>
          <a:lstStyle/>
          <a:p>
            <a:pPr marL="3492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2000" dirty="0"/>
              <a:t>AR </a:t>
            </a:r>
            <a:r>
              <a:rPr lang="sk-SK" altLang="sk-SK" sz="2000" dirty="0" err="1"/>
              <a:t>enzymopatie</a:t>
            </a:r>
            <a:r>
              <a:rPr lang="sk-SK" altLang="sk-SK" sz="2000" dirty="0"/>
              <a:t> → porucha syntézy </a:t>
            </a:r>
            <a:r>
              <a:rPr lang="sk-SK" altLang="sk-SK" sz="2000" dirty="0" err="1"/>
              <a:t>kortizolu</a:t>
            </a:r>
            <a:endParaRPr lang="sk-SK" altLang="sk-SK" sz="2000" dirty="0"/>
          </a:p>
          <a:p>
            <a:pPr marL="3492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2000" dirty="0"/>
              <a:t>↓ </a:t>
            </a:r>
            <a:r>
              <a:rPr lang="sk-SK" altLang="sk-SK" sz="2000" dirty="0" err="1"/>
              <a:t>kortizol</a:t>
            </a:r>
            <a:r>
              <a:rPr lang="en-GB" altLang="sk-SK" sz="2000" dirty="0"/>
              <a:t> </a:t>
            </a:r>
            <a:r>
              <a:rPr lang="en-GB" altLang="sk-SK" sz="2000" dirty="0">
                <a:sym typeface="Symbol" pitchFamily="18" charset="2"/>
              </a:rPr>
              <a:t></a:t>
            </a:r>
            <a:r>
              <a:rPr lang="en-GB" altLang="sk-SK" sz="2000" dirty="0"/>
              <a:t>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ACTH </a:t>
            </a:r>
            <a:r>
              <a:rPr lang="en-GB" altLang="sk-SK" sz="2000" dirty="0">
                <a:sym typeface="Symbol" pitchFamily="18" charset="2"/>
              </a:rPr>
              <a:t></a:t>
            </a:r>
            <a:r>
              <a:rPr lang="en-GB" altLang="sk-SK" sz="2000" dirty="0"/>
              <a:t> </a:t>
            </a:r>
            <a:r>
              <a:rPr lang="sk-SK" altLang="sk-SK" sz="2000" dirty="0" err="1"/>
              <a:t>hyperplázia</a:t>
            </a:r>
            <a:r>
              <a:rPr lang="sk-SK" altLang="sk-SK" sz="2000" dirty="0"/>
              <a:t> kôry nadobličky </a:t>
            </a:r>
            <a:r>
              <a:rPr lang="en-GB" altLang="sk-SK" sz="2000" dirty="0">
                <a:sym typeface="Symbol" pitchFamily="18" charset="2"/>
              </a:rPr>
              <a:t>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 err="1">
                <a:cs typeface="Arial"/>
              </a:rPr>
              <a:t>androgény</a:t>
            </a:r>
            <a:r>
              <a:rPr lang="sk-SK" altLang="sk-SK" sz="2000" dirty="0">
                <a:cs typeface="Arial"/>
              </a:rPr>
              <a:t> a         </a:t>
            </a:r>
            <a:r>
              <a:rPr lang="sk-SK" altLang="sk-SK" sz="2000" dirty="0"/>
              <a:t>↓ alebo</a:t>
            </a:r>
            <a:r>
              <a:rPr lang="en-GB" altLang="sk-SK" sz="2000" dirty="0"/>
              <a:t>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 err="1">
                <a:cs typeface="Arial"/>
              </a:rPr>
              <a:t>mineralokortikoidy</a:t>
            </a:r>
            <a:endParaRPr lang="sk-SK" altLang="sk-SK" sz="2000" dirty="0">
              <a:cs typeface="Arial"/>
            </a:endParaRPr>
          </a:p>
          <a:p>
            <a:pPr marL="349250" lvl="1">
              <a:lnSpc>
                <a:spcPct val="90000"/>
              </a:lnSpc>
              <a:buFontTx/>
              <a:buChar char="•"/>
              <a:defRPr/>
            </a:pPr>
            <a:endParaRPr lang="en-GB" altLang="sk-SK" sz="2000" dirty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sk-SK" altLang="sk-SK" sz="2400" dirty="0">
                <a:solidFill>
                  <a:schemeClr val="accent1"/>
                </a:solidFill>
              </a:rPr>
              <a:t>Typy</a:t>
            </a:r>
            <a:endParaRPr lang="en-GB" altLang="sk-SK" sz="24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2000" dirty="0"/>
              <a:t>Deficit 21-hydroxylázy (95 %) - ↓ </a:t>
            </a:r>
            <a:r>
              <a:rPr lang="sk-SK" altLang="sk-SK" sz="2000" dirty="0" err="1"/>
              <a:t>kortizol</a:t>
            </a:r>
            <a:r>
              <a:rPr lang="sk-SK" altLang="sk-SK" sz="2000" dirty="0"/>
              <a:t>, ↓ </a:t>
            </a:r>
            <a:r>
              <a:rPr lang="sk-SK" altLang="sk-SK" sz="2000" dirty="0" err="1"/>
              <a:t>aldosterón</a:t>
            </a:r>
            <a:r>
              <a:rPr lang="sk-SK" altLang="sk-SK" sz="2000" dirty="0"/>
              <a:t>,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 err="1">
                <a:cs typeface="Arial"/>
              </a:rPr>
              <a:t>androgény</a:t>
            </a:r>
            <a:endParaRPr lang="sk-SK" altLang="sk-SK" sz="2000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2000" dirty="0"/>
              <a:t>Deficit 11</a:t>
            </a:r>
            <a:r>
              <a:rPr lang="sk-SK" altLang="sk-SK" sz="2000" dirty="0">
                <a:latin typeface="Symbol" pitchFamily="18" charset="2"/>
              </a:rPr>
              <a:t>b</a:t>
            </a:r>
            <a:r>
              <a:rPr lang="sk-SK" altLang="sk-SK" sz="2000" dirty="0"/>
              <a:t>-hydroxylázy - ↓ </a:t>
            </a:r>
            <a:r>
              <a:rPr lang="sk-SK" altLang="sk-SK" sz="2000" dirty="0" err="1"/>
              <a:t>kortizol</a:t>
            </a:r>
            <a:r>
              <a:rPr lang="sk-SK" altLang="sk-SK" sz="2000" dirty="0"/>
              <a:t>,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 err="1"/>
              <a:t>aldosterón</a:t>
            </a:r>
            <a:r>
              <a:rPr lang="sk-SK" altLang="sk-SK" sz="2000" dirty="0"/>
              <a:t>, </a:t>
            </a:r>
            <a:r>
              <a:rPr lang="en-GB" altLang="sk-SK" sz="2000" dirty="0">
                <a:cs typeface="Arial"/>
              </a:rPr>
              <a:t>↑</a:t>
            </a:r>
            <a:r>
              <a:rPr lang="sk-SK" altLang="sk-SK" sz="2000" dirty="0">
                <a:cs typeface="Arial"/>
              </a:rPr>
              <a:t> </a:t>
            </a:r>
            <a:r>
              <a:rPr lang="sk-SK" altLang="sk-SK" sz="2000" dirty="0" err="1">
                <a:cs typeface="Arial"/>
              </a:rPr>
              <a:t>androgény</a:t>
            </a:r>
            <a:endParaRPr lang="sk-SK" altLang="sk-SK" sz="2000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200" dirty="0"/>
              <a:t>Deficit 17</a:t>
            </a:r>
            <a:r>
              <a:rPr lang="sk-SK" altLang="sk-SK" sz="1200" dirty="0">
                <a:latin typeface="Symbol" pitchFamily="18" charset="2"/>
              </a:rPr>
              <a:t>a</a:t>
            </a:r>
            <a:r>
              <a:rPr lang="sk-SK" altLang="sk-SK" sz="1200" dirty="0"/>
              <a:t>-hydroxylázy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200" dirty="0"/>
              <a:t>Deficit 3</a:t>
            </a:r>
            <a:r>
              <a:rPr lang="sk-SK" altLang="sk-SK" sz="1200" dirty="0">
                <a:latin typeface="Symbol" pitchFamily="18" charset="2"/>
              </a:rPr>
              <a:t>b</a:t>
            </a:r>
            <a:r>
              <a:rPr lang="sk-SK" altLang="sk-SK" sz="1200" dirty="0"/>
              <a:t>-hydroxysteroiddehydrogenázy</a:t>
            </a:r>
            <a:endParaRPr lang="en-GB" altLang="sk-SK" sz="1200" dirty="0"/>
          </a:p>
          <a:p>
            <a:pPr lvl="1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GB" altLang="sk-SK" sz="2000" dirty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altLang="sk-SK" sz="2400" dirty="0" err="1">
                <a:solidFill>
                  <a:srgbClr val="009900"/>
                </a:solidFill>
              </a:rPr>
              <a:t>Sympt</a:t>
            </a:r>
            <a:r>
              <a:rPr lang="sk-SK" altLang="sk-SK" sz="2400" dirty="0" err="1">
                <a:solidFill>
                  <a:srgbClr val="009900"/>
                </a:solidFill>
              </a:rPr>
              <a:t>ómy</a:t>
            </a:r>
            <a:endParaRPr lang="en-GB" altLang="sk-SK" sz="2400" dirty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2000" dirty="0"/>
              <a:t>↓  </a:t>
            </a:r>
            <a:r>
              <a:rPr lang="sk-SK" altLang="sk-SK" sz="2000" dirty="0" err="1"/>
              <a:t>mineralokortikoidy</a:t>
            </a:r>
            <a:r>
              <a:rPr lang="sk-SK" altLang="sk-SK" sz="2000" dirty="0"/>
              <a:t> – iónová </a:t>
            </a:r>
            <a:r>
              <a:rPr lang="sk-SK" altLang="sk-SK" sz="2000" dirty="0" err="1"/>
              <a:t>disbalanicia</a:t>
            </a:r>
            <a:r>
              <a:rPr lang="sk-SK" altLang="sk-SK" sz="2000" dirty="0"/>
              <a:t>, dehydratácia, zvracanie, 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GB" altLang="sk-SK" sz="2000" dirty="0">
                <a:cs typeface="Arial"/>
              </a:rPr>
              <a:t>↑ </a:t>
            </a:r>
            <a:r>
              <a:rPr lang="sk-SK" altLang="sk-SK" sz="2000" dirty="0" err="1">
                <a:cs typeface="Arial"/>
              </a:rPr>
              <a:t>a</a:t>
            </a:r>
            <a:r>
              <a:rPr lang="sk-SK" altLang="sk-SK" sz="2000" dirty="0" err="1"/>
              <a:t>ndrogény</a:t>
            </a:r>
            <a:r>
              <a:rPr lang="sk-SK" altLang="sk-SK" sz="2000" dirty="0"/>
              <a:t> - </a:t>
            </a:r>
            <a:r>
              <a:rPr lang="sk-SK" altLang="sk-SK" sz="2000" dirty="0" err="1"/>
              <a:t>virilizácia</a:t>
            </a:r>
            <a:endParaRPr lang="en-GB" altLang="sk-SK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8A94CFB6-EF2F-BB58-D43F-97F5B66F6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00113"/>
          </a:xfrm>
        </p:spPr>
        <p:txBody>
          <a:bodyPr/>
          <a:lstStyle/>
          <a:p>
            <a:r>
              <a:rPr lang="en-US" altLang="sk-SK" sz="1800" dirty="0" err="1"/>
              <a:t>Adren</a:t>
            </a:r>
            <a:r>
              <a:rPr lang="sk-SK" altLang="sk-SK" sz="1800" dirty="0" err="1"/>
              <a:t>álna</a:t>
            </a:r>
            <a:r>
              <a:rPr lang="en-US" altLang="sk-SK" sz="1800" dirty="0"/>
              <a:t> </a:t>
            </a:r>
            <a:r>
              <a:rPr lang="en-US" altLang="sk-SK" sz="1800" dirty="0" err="1"/>
              <a:t>steroidogen</a:t>
            </a:r>
            <a:r>
              <a:rPr lang="sk-SK" altLang="sk-SK" sz="1800" dirty="0" err="1"/>
              <a:t>éza</a:t>
            </a:r>
            <a:r>
              <a:rPr lang="en-US" altLang="sk-SK" sz="1800" dirty="0"/>
              <a:t> a </a:t>
            </a:r>
            <a:r>
              <a:rPr lang="sk-SK" altLang="sk-SK" sz="1800" dirty="0"/>
              <a:t>deficit </a:t>
            </a:r>
            <a:r>
              <a:rPr lang="en-US" altLang="sk-SK" sz="1800" dirty="0"/>
              <a:t>21-hydroxyl</a:t>
            </a:r>
            <a:r>
              <a:rPr lang="sk-SK" altLang="sk-SK" sz="1800" dirty="0" err="1"/>
              <a:t>ázay</a:t>
            </a:r>
            <a:endParaRPr lang="sk-SK" altLang="sk-SK" sz="1800" dirty="0"/>
          </a:p>
        </p:txBody>
      </p:sp>
      <p:pic>
        <p:nvPicPr>
          <p:cNvPr id="50179" name="Zástupný objekt pre obsah 4" descr="Obrázok, na ktorom je text, snímka obrazovky, písmo, rad&#10;&#10;Automaticky generovaný popis">
            <a:extLst>
              <a:ext uri="{FF2B5EF4-FFF2-40B4-BE49-F238E27FC236}">
                <a16:creationId xmlns:a16="http://schemas.microsoft.com/office/drawing/2014/main" id="{16991878-9DCB-6B09-6B94-FF3D32720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1773238"/>
            <a:ext cx="8918575" cy="46863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eva\Desktop\65fc46e834d020dd13b9b3a8_A Functional Medicine Approach to Pheochromocytoma_Weinberg_January 24, 2024.png">
            <a:extLst>
              <a:ext uri="{FF2B5EF4-FFF2-40B4-BE49-F238E27FC236}">
                <a16:creationId xmlns:a16="http://schemas.microsoft.com/office/drawing/2014/main" id="{3C8EAD59-9E4D-ED73-356B-AB3DFA67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-26988"/>
            <a:ext cx="4378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BC74FB71-AFBC-444E-D471-91D034FF6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sk-SK" altLang="sk-SK" sz="3600" dirty="0"/>
              <a:t>Dreň nadobličiek</a:t>
            </a:r>
            <a:br>
              <a:rPr lang="cs-CZ" altLang="sk-SK" sz="3600" dirty="0"/>
            </a:br>
            <a:r>
              <a:rPr lang="sk-SK" altLang="sk-SK" sz="3600" dirty="0" err="1">
                <a:solidFill>
                  <a:schemeClr val="accent5">
                    <a:lumMod val="75000"/>
                  </a:schemeClr>
                </a:solidFill>
              </a:rPr>
              <a:t>Feochromocytóm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FA5A76C-CCD5-9D02-FB33-4EB5DFF6D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204" y="2204864"/>
            <a:ext cx="4176713" cy="4630332"/>
          </a:xfrm>
        </p:spPr>
        <p:txBody>
          <a:bodyPr/>
          <a:lstStyle/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nádor</a:t>
            </a:r>
            <a:r>
              <a:rPr lang="en-US" altLang="sk-SK" sz="1800" dirty="0"/>
              <a:t> </a:t>
            </a:r>
            <a:r>
              <a:rPr lang="en-US" altLang="sk-SK" sz="1800" dirty="0" err="1"/>
              <a:t>drene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nadobličiek</a:t>
            </a:r>
            <a:r>
              <a:rPr lang="en-US" altLang="sk-SK" sz="1800" dirty="0"/>
              <a:t> </a:t>
            </a:r>
            <a:r>
              <a:rPr lang="sk-SK" altLang="sk-SK" sz="1800" dirty="0"/>
              <a:t>tvorený z</a:t>
            </a:r>
            <a:r>
              <a:rPr lang="en-US" altLang="sk-SK" sz="1800" dirty="0"/>
              <a:t> </a:t>
            </a:r>
            <a:r>
              <a:rPr lang="en-US" altLang="sk-SK" sz="1800" dirty="0" err="1"/>
              <a:t>chromafinných</a:t>
            </a:r>
            <a:r>
              <a:rPr lang="en-US" altLang="sk-SK" sz="1800" dirty="0"/>
              <a:t> </a:t>
            </a:r>
            <a:r>
              <a:rPr lang="en-US" altLang="sk-SK" sz="1800" dirty="0" err="1"/>
              <a:t>buniek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endParaRPr lang="en-US" altLang="sk-SK" sz="1800" dirty="0"/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altLang="sk-SK" sz="1800" dirty="0" err="1">
                <a:solidFill>
                  <a:srgbClr val="00B050"/>
                </a:solidFill>
              </a:rPr>
              <a:t>Symptómy</a:t>
            </a:r>
            <a:endParaRPr lang="en-US" altLang="sk-SK" sz="1800" dirty="0">
              <a:solidFill>
                <a:srgbClr val="00B050"/>
              </a:solidFill>
            </a:endParaRPr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Hypertenzia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Tachykardia</a:t>
            </a:r>
            <a:r>
              <a:rPr lang="en-US" altLang="sk-SK" sz="1800" dirty="0"/>
              <a:t> - </a:t>
            </a:r>
            <a:r>
              <a:rPr lang="en-US" altLang="sk-SK" sz="1800" dirty="0" err="1"/>
              <a:t>palpipácie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Tepelná</a:t>
            </a:r>
            <a:r>
              <a:rPr lang="en-US" altLang="sk-SK" sz="1800" dirty="0"/>
              <a:t> </a:t>
            </a:r>
            <a:r>
              <a:rPr lang="en-US" altLang="sk-SK" sz="1800" dirty="0" err="1"/>
              <a:t>intolerancia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/>
              <a:t>Strata </a:t>
            </a:r>
            <a:r>
              <a:rPr lang="en-US" altLang="sk-SK" sz="1800" dirty="0" err="1"/>
              <a:t>váhy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Nevoľnosť</a:t>
            </a:r>
            <a:r>
              <a:rPr lang="en-US" altLang="sk-SK" sz="1800" dirty="0"/>
              <a:t>, </a:t>
            </a:r>
            <a:r>
              <a:rPr lang="en-US" altLang="sk-SK" sz="1800" dirty="0" err="1"/>
              <a:t>vracanie</a:t>
            </a:r>
            <a:r>
              <a:rPr lang="en-US" altLang="sk-SK" sz="1800" dirty="0"/>
              <a:t>, </a:t>
            </a:r>
            <a:r>
              <a:rPr lang="en-US" altLang="sk-SK" sz="1800" dirty="0" err="1"/>
              <a:t>zápcha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Potenie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Bolesť</a:t>
            </a:r>
            <a:r>
              <a:rPr lang="en-US" altLang="sk-SK" sz="1800" dirty="0"/>
              <a:t> </a:t>
            </a:r>
            <a:r>
              <a:rPr lang="en-US" altLang="sk-SK" sz="1800" dirty="0" err="1"/>
              <a:t>hlavy</a:t>
            </a:r>
            <a:endParaRPr lang="en-US" altLang="sk-SK" sz="1800" dirty="0"/>
          </a:p>
          <a:p>
            <a:pPr marL="268288" lvl="1" indent="-268288">
              <a:lnSpc>
                <a:spcPct val="90000"/>
              </a:lnSpc>
              <a:buFontTx/>
              <a:buChar char="•"/>
              <a:defRPr/>
            </a:pPr>
            <a:r>
              <a:rPr lang="en-US" altLang="sk-SK" sz="1800" dirty="0" err="1"/>
              <a:t>Bledosť</a:t>
            </a:r>
            <a:endParaRPr lang="en-GB" altLang="sk-SK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532F4-AA34-B441-2E18-461408CA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068960"/>
            <a:ext cx="4176713" cy="352869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sk-SK" altLang="sk-SK" sz="1800" kern="0" dirty="0">
                <a:solidFill>
                  <a:srgbClr val="00B050"/>
                </a:solidFill>
              </a:rPr>
              <a:t>Komplikácie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 err="1"/>
              <a:t>Hypertenzná</a:t>
            </a:r>
            <a:r>
              <a:rPr lang="sk-SK" altLang="sk-SK" sz="1800" kern="0" dirty="0"/>
              <a:t> kríza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Infarkt myokardu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 err="1"/>
              <a:t>Myokarditída</a:t>
            </a:r>
            <a:endParaRPr lang="sk-SK" altLang="sk-SK" sz="1800" kern="0" dirty="0"/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 err="1"/>
              <a:t>Kardiomyopatia</a:t>
            </a:r>
            <a:endParaRPr lang="sk-SK" altLang="sk-SK" sz="1800" kern="0" dirty="0"/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Arytmie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Cievna mozgové príhoda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Bolesť hlavy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Akútne zlyhanie obličiek</a:t>
            </a:r>
          </a:p>
          <a:p>
            <a:pPr marL="285750" lvl="1">
              <a:lnSpc>
                <a:spcPct val="90000"/>
              </a:lnSpc>
              <a:buFontTx/>
              <a:buChar char="•"/>
              <a:defRPr/>
            </a:pPr>
            <a:r>
              <a:rPr lang="sk-SK" altLang="sk-SK" sz="1800" kern="0" dirty="0"/>
              <a:t>Syndróm dysfunkcie viacerých orgánov (MODS)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517F46F-F3CA-DFF7-B1ED-71E5100DF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188913"/>
            <a:ext cx="8686800" cy="612775"/>
          </a:xfrm>
        </p:spPr>
        <p:txBody>
          <a:bodyPr/>
          <a:lstStyle/>
          <a:p>
            <a:pPr>
              <a:defRPr/>
            </a:pPr>
            <a:r>
              <a:rPr lang="sk-SK" altLang="sk-SK" sz="3200" dirty="0">
                <a:solidFill>
                  <a:schemeClr val="accent5">
                    <a:lumMod val="75000"/>
                  </a:schemeClr>
                </a:solidFill>
              </a:rPr>
              <a:t>Symptómy </a:t>
            </a:r>
            <a:r>
              <a:rPr lang="sk-SK" altLang="sk-SK" sz="3200" dirty="0" err="1">
                <a:solidFill>
                  <a:schemeClr val="accent5">
                    <a:lumMod val="75000"/>
                  </a:schemeClr>
                </a:solidFill>
              </a:rPr>
              <a:t>feochromocytómu</a:t>
            </a:r>
            <a:endParaRPr lang="cs-CZ" altLang="sk-SK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227" name="Picture 3" descr="C:\Users\eva\Desktop\gr1.jpg">
            <a:extLst>
              <a:ext uri="{FF2B5EF4-FFF2-40B4-BE49-F238E27FC236}">
                <a16:creationId xmlns:a16="http://schemas.microsoft.com/office/drawing/2014/main" id="{04297D01-1FA1-CF88-F113-DD58A4BF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8550"/>
            <a:ext cx="72723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sk-SK"/>
              <a:t>Poruchy štítnej žľazy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5" name="Picture 5" descr="C:\Documents and Settings\evalov\Plocha\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11638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600"/>
              <a:t>Prehľad hormónov štítnej žľazy</a:t>
            </a:r>
            <a:endParaRPr lang="cs-CZ" altLang="sk-S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178800" cy="35433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800"/>
              <a:t>trijódtyronín - T</a:t>
            </a:r>
            <a:r>
              <a:rPr lang="cs-CZ" altLang="sk-SK" sz="2800" baseline="-25000"/>
              <a:t>3</a:t>
            </a:r>
            <a:endParaRPr lang="cs-CZ" altLang="sk-SK" sz="2800"/>
          </a:p>
          <a:p>
            <a:pPr>
              <a:buFont typeface="Wingdings" pitchFamily="2" charset="2"/>
              <a:buChar char="§"/>
            </a:pPr>
            <a:r>
              <a:rPr lang="cs-CZ" altLang="sk-SK" sz="2800"/>
              <a:t>tyroxín (tetrajódtyronín) - T</a:t>
            </a:r>
            <a:r>
              <a:rPr lang="cs-CZ" altLang="sk-SK" sz="2800" baseline="-25000"/>
              <a:t>4</a:t>
            </a:r>
            <a:endParaRPr lang="cs-CZ" altLang="sk-SK" baseline="-25000"/>
          </a:p>
          <a:p>
            <a:endParaRPr lang="cs-CZ" altLang="sk-SK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/>
              <a:t>...hormón nemusí byť transportovaný k cieľovým bunkám len krvou...</a:t>
            </a:r>
            <a:endParaRPr lang="cs-CZ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b="1" dirty="0" err="1">
                <a:solidFill>
                  <a:srgbClr val="0070C0"/>
                </a:solidFill>
              </a:rPr>
              <a:t>Endokrinná</a:t>
            </a:r>
            <a:r>
              <a:rPr lang="cs-CZ" altLang="sk-SK" sz="2400" b="1" dirty="0">
                <a:solidFill>
                  <a:srgbClr val="0070C0"/>
                </a:solidFill>
              </a:rPr>
              <a:t> cesta účinku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Hormón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dostáva</a:t>
            </a:r>
            <a:r>
              <a:rPr lang="cs-CZ" altLang="sk-SK" sz="2400" dirty="0"/>
              <a:t> k </a:t>
            </a:r>
            <a:r>
              <a:rPr lang="cs-CZ" altLang="sk-SK" sz="2400" dirty="0" err="1"/>
              <a:t>cieľovým</a:t>
            </a:r>
            <a:r>
              <a:rPr lang="cs-CZ" altLang="sk-SK" sz="2400" dirty="0"/>
              <a:t> </a:t>
            </a:r>
            <a:r>
              <a:rPr lang="cs-CZ" altLang="sk-SK" sz="2400" dirty="0" err="1"/>
              <a:t>bunkám</a:t>
            </a:r>
            <a:r>
              <a:rPr lang="cs-CZ" altLang="sk-SK" sz="2400" dirty="0"/>
              <a:t> v </a:t>
            </a:r>
            <a:r>
              <a:rPr lang="cs-CZ" altLang="sk-SK" sz="2400" dirty="0" err="1"/>
              <a:t>systémovej</a:t>
            </a:r>
            <a:r>
              <a:rPr lang="cs-CZ" altLang="sk-SK" sz="2400" dirty="0"/>
              <a:t> </a:t>
            </a:r>
            <a:r>
              <a:rPr lang="cs-CZ" altLang="sk-SK" sz="2400" dirty="0" err="1"/>
              <a:t>cirkulácii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krvou</a:t>
            </a:r>
            <a:r>
              <a:rPr lang="cs-CZ" altLang="sk-SK" sz="2400" dirty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cs-CZ" altLang="sk-SK" dirty="0"/>
              <a:t>„klasické </a:t>
            </a:r>
            <a:r>
              <a:rPr lang="cs-CZ" altLang="sk-SK" dirty="0" err="1"/>
              <a:t>hormóny</a:t>
            </a:r>
            <a:r>
              <a:rPr lang="cs-CZ" altLang="sk-SK" dirty="0"/>
              <a:t>“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2400" b="1" dirty="0" err="1">
                <a:solidFill>
                  <a:srgbClr val="0070C0"/>
                </a:solidFill>
              </a:rPr>
              <a:t>Parakrinná</a:t>
            </a:r>
            <a:r>
              <a:rPr lang="cs-CZ" altLang="sk-SK" sz="2400" b="1" dirty="0">
                <a:solidFill>
                  <a:srgbClr val="0070C0"/>
                </a:solidFill>
              </a:rPr>
              <a:t> cesta účinku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Hormón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nedostáva</a:t>
            </a:r>
            <a:r>
              <a:rPr lang="cs-CZ" altLang="sk-SK" sz="2400" dirty="0"/>
              <a:t> k </a:t>
            </a:r>
            <a:r>
              <a:rPr lang="cs-CZ" altLang="sk-SK" sz="2400" dirty="0" err="1"/>
              <a:t>cieľovým</a:t>
            </a:r>
            <a:r>
              <a:rPr lang="cs-CZ" altLang="sk-SK" sz="2400" dirty="0"/>
              <a:t> </a:t>
            </a:r>
            <a:r>
              <a:rPr lang="cs-CZ" altLang="sk-SK" sz="2400" dirty="0" err="1"/>
              <a:t>bunkám</a:t>
            </a:r>
            <a:r>
              <a:rPr lang="cs-CZ" altLang="sk-SK" sz="2400" dirty="0"/>
              <a:t> </a:t>
            </a:r>
            <a:r>
              <a:rPr lang="cs-CZ" altLang="sk-SK" sz="2400" dirty="0" err="1"/>
              <a:t>krvou</a:t>
            </a:r>
            <a:r>
              <a:rPr lang="cs-CZ" altLang="sk-SK" sz="2400" dirty="0"/>
              <a:t>. Ide o </a:t>
            </a:r>
            <a:r>
              <a:rPr lang="cs-CZ" altLang="sk-SK" sz="2400" dirty="0" err="1"/>
              <a:t>regulácie</a:t>
            </a:r>
            <a:r>
              <a:rPr lang="cs-CZ" altLang="sk-SK" sz="2400" dirty="0"/>
              <a:t> na </a:t>
            </a:r>
            <a:r>
              <a:rPr lang="cs-CZ" altLang="sk-SK" sz="2400" dirty="0" err="1"/>
              <a:t>krátke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vzdialenosti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napr</a:t>
            </a:r>
            <a:r>
              <a:rPr lang="cs-CZ" altLang="sk-SK" sz="2400" dirty="0"/>
              <a:t>. na </a:t>
            </a:r>
            <a:r>
              <a:rPr lang="cs-CZ" altLang="sk-SK" sz="2400" dirty="0" err="1"/>
              <a:t>susednú</a:t>
            </a:r>
            <a:r>
              <a:rPr lang="cs-CZ" altLang="sk-SK" sz="2400" dirty="0"/>
              <a:t> </a:t>
            </a:r>
            <a:r>
              <a:rPr lang="cs-CZ" altLang="sk-SK" sz="2400" dirty="0" err="1"/>
              <a:t>bunku</a:t>
            </a:r>
            <a:endParaRPr lang="cs-CZ" altLang="sk-SK" sz="2400" dirty="0"/>
          </a:p>
          <a:p>
            <a:pPr lvl="2">
              <a:buFont typeface="Wingdings" pitchFamily="2" charset="2"/>
              <a:buChar char="§"/>
            </a:pPr>
            <a:r>
              <a:rPr lang="cs-CZ" altLang="sk-SK" dirty="0" err="1"/>
              <a:t>napr</a:t>
            </a:r>
            <a:r>
              <a:rPr lang="cs-CZ" altLang="sk-SK" dirty="0"/>
              <a:t>. </a:t>
            </a:r>
            <a:r>
              <a:rPr lang="cs-CZ" altLang="sk-SK" dirty="0" err="1"/>
              <a:t>niektoré</a:t>
            </a:r>
            <a:r>
              <a:rPr lang="cs-CZ" altLang="sk-SK" dirty="0"/>
              <a:t> </a:t>
            </a:r>
            <a:r>
              <a:rPr lang="cs-CZ" altLang="sk-SK" dirty="0" err="1"/>
              <a:t>hormóny</a:t>
            </a:r>
            <a:r>
              <a:rPr lang="cs-CZ" altLang="sk-SK" dirty="0"/>
              <a:t> GIT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 b="1" dirty="0" err="1">
                <a:solidFill>
                  <a:srgbClr val="0070C0"/>
                </a:solidFill>
              </a:rPr>
              <a:t>Autokrinná</a:t>
            </a:r>
            <a:r>
              <a:rPr lang="cs-CZ" altLang="sk-SK" sz="2400" b="1" dirty="0">
                <a:solidFill>
                  <a:srgbClr val="0070C0"/>
                </a:solidFill>
              </a:rPr>
              <a:t> cesta účinku</a:t>
            </a:r>
            <a:endParaRPr lang="cs-CZ" altLang="sk-SK" sz="24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400" dirty="0" err="1"/>
              <a:t>Hormón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vylúči</a:t>
            </a:r>
            <a:r>
              <a:rPr lang="cs-CZ" altLang="sk-SK" sz="2400" dirty="0"/>
              <a:t> do </a:t>
            </a:r>
            <a:r>
              <a:rPr lang="cs-CZ" altLang="sk-SK" sz="2400" dirty="0" err="1"/>
              <a:t>medzibunkovej</a:t>
            </a:r>
            <a:r>
              <a:rPr lang="cs-CZ" altLang="sk-SK" sz="2400" dirty="0"/>
              <a:t> tekutiny a </a:t>
            </a:r>
            <a:r>
              <a:rPr lang="cs-CZ" altLang="sk-SK" sz="2400" dirty="0" err="1"/>
              <a:t>spätne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pôsobí</a:t>
            </a:r>
            <a:r>
              <a:rPr lang="cs-CZ" altLang="sk-SK" sz="2400" dirty="0"/>
              <a:t> na </a:t>
            </a:r>
            <a:r>
              <a:rPr lang="cs-CZ" altLang="sk-SK" sz="2400" dirty="0" err="1"/>
              <a:t>tú</a:t>
            </a:r>
            <a:r>
              <a:rPr lang="cs-CZ" altLang="sk-SK" sz="2400" dirty="0"/>
              <a:t> </a:t>
            </a:r>
            <a:r>
              <a:rPr lang="cs-CZ" altLang="sk-SK" sz="2400" dirty="0" err="1"/>
              <a:t>istú</a:t>
            </a:r>
            <a:r>
              <a:rPr lang="cs-CZ" altLang="sk-SK" sz="2400" dirty="0"/>
              <a:t> </a:t>
            </a:r>
            <a:r>
              <a:rPr lang="cs-CZ" altLang="sk-SK" sz="2400" dirty="0" err="1"/>
              <a:t>bunku</a:t>
            </a:r>
            <a:endParaRPr lang="cs-CZ" altLang="sk-SK" sz="2400" dirty="0"/>
          </a:p>
          <a:p>
            <a:pPr lvl="2">
              <a:buFont typeface="Wingdings" pitchFamily="2" charset="2"/>
              <a:buChar char="§"/>
            </a:pPr>
            <a:r>
              <a:rPr lang="cs-CZ" altLang="sk-SK" dirty="0" err="1"/>
              <a:t>napr</a:t>
            </a:r>
            <a:r>
              <a:rPr lang="cs-CZ" altLang="sk-SK" dirty="0"/>
              <a:t>. </a:t>
            </a:r>
            <a:r>
              <a:rPr lang="cs-CZ" altLang="sk-SK" dirty="0" err="1"/>
              <a:t>rastové</a:t>
            </a:r>
            <a:r>
              <a:rPr lang="cs-CZ" altLang="sk-SK" dirty="0"/>
              <a:t> faktory</a:t>
            </a:r>
            <a:endParaRPr lang="cs-CZ" altLang="sk-SK" sz="2800" dirty="0"/>
          </a:p>
          <a:p>
            <a:pPr lvl="1"/>
            <a:endParaRPr lang="cs-CZ" altLang="sk-SK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sah 3">
            <a:extLst>
              <a:ext uri="{FF2B5EF4-FFF2-40B4-BE49-F238E27FC236}">
                <a16:creationId xmlns:a16="http://schemas.microsoft.com/office/drawing/2014/main" id="{823033DA-D541-1C6C-D54A-6417BE68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0175"/>
            <a:ext cx="45354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EB74554D-A911-936A-EDB8-2EEA1F2CC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>
                <a:solidFill>
                  <a:schemeClr val="accent5">
                    <a:lumMod val="75000"/>
                  </a:schemeClr>
                </a:solidFill>
              </a:rPr>
              <a:t>Struma</a:t>
            </a:r>
            <a:endParaRPr lang="cs-CZ" alt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FE5653BB-CAD6-95B5-1FC7-5EEE71DBF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699805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Zväčšenie štátnej žľazy</a:t>
            </a:r>
            <a:endParaRPr lang="en-GB" altLang="sk-SK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sk-SK" sz="20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Klasifikácia</a:t>
            </a:r>
            <a:endParaRPr lang="en-GB" altLang="sk-SK" sz="2000" dirty="0">
              <a:solidFill>
                <a:srgbClr val="009900"/>
              </a:solidFill>
            </a:endParaRPr>
          </a:p>
          <a:p>
            <a:pPr marL="263525" lvl="1" indent="-263525">
              <a:lnSpc>
                <a:spcPct val="90000"/>
              </a:lnSpc>
              <a:buFontTx/>
              <a:buChar char="•"/>
            </a:pPr>
            <a:r>
              <a:rPr lang="sk-SK" sz="2000" dirty="0"/>
              <a:t>Difúzna struma (jednoduchá alebo viacuzlová struma) </a:t>
            </a:r>
          </a:p>
          <a:p>
            <a:pPr marL="263525" lvl="1" indent="-263525">
              <a:lnSpc>
                <a:spcPct val="90000"/>
              </a:lnSpc>
              <a:buFontTx/>
              <a:buChar char="•"/>
            </a:pPr>
            <a:r>
              <a:rPr lang="sk-SK" sz="2000" dirty="0"/>
              <a:t>Toxická struma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 err="1"/>
              <a:t>hypertyreóza</a:t>
            </a:r>
            <a:r>
              <a:rPr lang="sk-SK" sz="2000" dirty="0"/>
              <a:t> – </a:t>
            </a:r>
            <a:r>
              <a:rPr lang="sk-SK" sz="2000" dirty="0" err="1"/>
              <a:t>Gravesova</a:t>
            </a:r>
            <a:r>
              <a:rPr lang="sk-SK" sz="2000" dirty="0"/>
              <a:t> choroba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/>
              <a:t>zápalová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 err="1"/>
              <a:t>multinodulárna</a:t>
            </a:r>
            <a:r>
              <a:rPr lang="sk-SK" sz="2000" dirty="0"/>
              <a:t> struma </a:t>
            </a:r>
          </a:p>
          <a:p>
            <a:pPr marL="263525" lvl="1" indent="-263525">
              <a:lnSpc>
                <a:spcPct val="90000"/>
              </a:lnSpc>
              <a:buFontTx/>
              <a:buChar char="•"/>
            </a:pPr>
            <a:r>
              <a:rPr lang="sk-SK" sz="2000" dirty="0"/>
              <a:t>Netoxická struma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/>
              <a:t>normálna funkcia alebo </a:t>
            </a:r>
            <a:r>
              <a:rPr lang="sk-SK" sz="2000" dirty="0" err="1"/>
              <a:t>hypotyreóza</a:t>
            </a:r>
            <a:r>
              <a:rPr lang="sk-SK" sz="2000" dirty="0"/>
              <a:t>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/>
              <a:t>lítium </a:t>
            </a:r>
          </a:p>
          <a:p>
            <a:pPr marL="623888" lvl="2" indent="-360363">
              <a:lnSpc>
                <a:spcPct val="90000"/>
              </a:lnSpc>
              <a:buFontTx/>
              <a:buChar char="•"/>
            </a:pPr>
            <a:r>
              <a:rPr lang="sk-SK" sz="2000" dirty="0" err="1"/>
              <a:t>autoimunita</a:t>
            </a:r>
            <a:endParaRPr lang="en-GB" altLang="sk-SK" sz="2000" dirty="0"/>
          </a:p>
        </p:txBody>
      </p:sp>
      <p:pic>
        <p:nvPicPr>
          <p:cNvPr id="31748" name="Picture 1028" descr="C:\Documents and Settings\evalov\Plocha\Goitre.jpg">
            <a:extLst>
              <a:ext uri="{FF2B5EF4-FFF2-40B4-BE49-F238E27FC236}">
                <a16:creationId xmlns:a16="http://schemas.microsoft.com/office/drawing/2014/main" id="{71B2C3F1-8908-02DA-E70B-B4013C8E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BB8901A9-80DD-B3E0-F3D4-16D72ACB8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Struma</a:t>
            </a:r>
            <a:endParaRPr lang="cs-CZ" altLang="sk-SK" dirty="0"/>
          </a:p>
        </p:txBody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9C7552BA-A88B-5171-B116-783F8BB3A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021" y="1484784"/>
            <a:ext cx="8178800" cy="4171950"/>
          </a:xfrm>
        </p:spPr>
        <p:txBody>
          <a:bodyPr/>
          <a:lstStyle/>
          <a:p>
            <a:pPr>
              <a:buFontTx/>
              <a:buNone/>
            </a:pPr>
            <a:r>
              <a:rPr lang="sk-SK" altLang="sk-SK" sz="2000" dirty="0">
                <a:solidFill>
                  <a:srgbClr val="009900"/>
                </a:solidFill>
              </a:rPr>
              <a:t>Príčiny</a:t>
            </a:r>
            <a:endParaRPr lang="en-GB" altLang="sk-SK" sz="2000" dirty="0">
              <a:solidFill>
                <a:srgbClr val="009900"/>
              </a:solidFill>
            </a:endParaRPr>
          </a:p>
          <a:p>
            <a:pPr marL="360363" lvl="2" indent="-360363">
              <a:buFontTx/>
              <a:buChar char="•"/>
            </a:pPr>
            <a:r>
              <a:rPr lang="sk-SK" sz="2000" b="1" dirty="0" err="1"/>
              <a:t>Hypotyreóza</a:t>
            </a:r>
            <a:r>
              <a:rPr lang="sk-SK" sz="2000" dirty="0"/>
              <a:t> </a:t>
            </a:r>
          </a:p>
          <a:p>
            <a:pPr marL="720725" lvl="2" indent="-277813">
              <a:buFontTx/>
              <a:buChar char="•"/>
            </a:pPr>
            <a:r>
              <a:rPr lang="sk-SK" sz="2000" dirty="0"/>
              <a:t>nedostatok jódu </a:t>
            </a:r>
          </a:p>
          <a:p>
            <a:pPr marL="720725" lvl="2" indent="-277813">
              <a:buFontTx/>
              <a:buChar char="•"/>
            </a:pPr>
            <a:r>
              <a:rPr lang="sk-SK" sz="2000" dirty="0" err="1"/>
              <a:t>Hashimotova</a:t>
            </a:r>
            <a:r>
              <a:rPr lang="sk-SK" sz="2000" dirty="0"/>
              <a:t> </a:t>
            </a:r>
            <a:r>
              <a:rPr lang="sk-SK" sz="2000" dirty="0" err="1"/>
              <a:t>tyreoiditída</a:t>
            </a:r>
            <a:r>
              <a:rPr lang="sk-SK" sz="2000" dirty="0"/>
              <a:t> </a:t>
            </a:r>
          </a:p>
          <a:p>
            <a:pPr marL="720725" lvl="2" indent="-277813">
              <a:buFontTx/>
              <a:buChar char="•"/>
            </a:pPr>
            <a:r>
              <a:rPr lang="sk-SK" sz="2000" dirty="0"/>
              <a:t>vrodená </a:t>
            </a:r>
            <a:r>
              <a:rPr lang="sk-SK" sz="2000" dirty="0" err="1"/>
              <a:t>hypotyreóza</a:t>
            </a:r>
            <a:r>
              <a:rPr lang="sk-SK" sz="2000" dirty="0"/>
              <a:t> </a:t>
            </a:r>
          </a:p>
          <a:p>
            <a:pPr marL="720725" lvl="2" indent="-277813">
              <a:buFontTx/>
              <a:buChar char="•"/>
            </a:pPr>
            <a:r>
              <a:rPr lang="sk-SK" sz="2000" dirty="0"/>
              <a:t>požitie </a:t>
            </a:r>
            <a:r>
              <a:rPr lang="sk-SK" sz="2000" dirty="0" err="1"/>
              <a:t>strumigénov</a:t>
            </a:r>
            <a:r>
              <a:rPr lang="sk-SK" sz="2000" dirty="0"/>
              <a:t> (</a:t>
            </a:r>
            <a:r>
              <a:rPr lang="sk-SK" sz="2000" dirty="0" err="1"/>
              <a:t>juka</a:t>
            </a:r>
            <a:r>
              <a:rPr lang="sk-SK" sz="2000" dirty="0"/>
              <a:t>, kapusta) </a:t>
            </a:r>
          </a:p>
          <a:p>
            <a:pPr marL="720725" lvl="2" indent="-277813">
              <a:buFontTx/>
              <a:buChar char="•"/>
            </a:pPr>
            <a:r>
              <a:rPr lang="sk-SK" sz="2000" dirty="0"/>
              <a:t>vedľajšie účinky farmakologickej liečby </a:t>
            </a:r>
          </a:p>
          <a:p>
            <a:pPr marL="360363" lvl="2" indent="-360363">
              <a:buFontTx/>
              <a:buChar char="•"/>
            </a:pPr>
            <a:r>
              <a:rPr lang="sk-SK" sz="2000" b="1" dirty="0" err="1"/>
              <a:t>Hypertyreóza</a:t>
            </a:r>
            <a:r>
              <a:rPr lang="sk-SK" sz="2000" dirty="0"/>
              <a:t> </a:t>
            </a:r>
          </a:p>
          <a:p>
            <a:pPr marL="720725" lvl="2" indent="-277813">
              <a:buFontTx/>
              <a:buChar char="•"/>
            </a:pPr>
            <a:r>
              <a:rPr lang="sk-SK" sz="2000" dirty="0" err="1"/>
              <a:t>Graveova</a:t>
            </a:r>
            <a:r>
              <a:rPr lang="sk-SK" sz="2000" dirty="0"/>
              <a:t> choroba </a:t>
            </a:r>
          </a:p>
          <a:p>
            <a:pPr marL="720725" lvl="2" indent="-277813">
              <a:buFontTx/>
              <a:buChar char="•"/>
            </a:pPr>
            <a:r>
              <a:rPr lang="sk-SK" sz="2000" dirty="0" err="1"/>
              <a:t>tyroiditída</a:t>
            </a:r>
            <a:r>
              <a:rPr lang="sk-SK" sz="2000" dirty="0"/>
              <a:t> (akútna alebo chronická) </a:t>
            </a:r>
          </a:p>
          <a:p>
            <a:pPr marL="720725" lvl="2" indent="-277813">
              <a:buFontTx/>
              <a:buChar char="•"/>
            </a:pPr>
            <a:r>
              <a:rPr lang="sk-SK" sz="2000" dirty="0"/>
              <a:t>rakovina štítnej žľazy</a:t>
            </a:r>
            <a:endParaRPr lang="en-GB" altLang="sk-SK" sz="2000" dirty="0"/>
          </a:p>
          <a:p>
            <a:pPr>
              <a:buFontTx/>
              <a:buChar char="•"/>
            </a:pPr>
            <a:endParaRPr lang="sk-SK" altLang="sk-SK" sz="1000" dirty="0"/>
          </a:p>
          <a:p>
            <a:pPr marL="0" indent="0">
              <a:buNone/>
            </a:pPr>
            <a:r>
              <a:rPr lang="en-GB" altLang="sk-SK" sz="2000" dirty="0" err="1">
                <a:solidFill>
                  <a:srgbClr val="00B050"/>
                </a:solidFill>
              </a:rPr>
              <a:t>Mechanizmus</a:t>
            </a:r>
            <a:r>
              <a:rPr lang="en-GB" altLang="sk-SK" sz="2000" dirty="0">
                <a:solidFill>
                  <a:srgbClr val="00B05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GB" altLang="sk-SK" sz="2000" dirty="0" err="1"/>
              <a:t>Zvýšený</a:t>
            </a:r>
            <a:r>
              <a:rPr lang="en-GB" altLang="sk-SK" sz="2000" dirty="0"/>
              <a:t> TSH </a:t>
            </a:r>
            <a:r>
              <a:rPr lang="en-GB" altLang="sk-SK" sz="2000" dirty="0" err="1"/>
              <a:t>spôsobuje</a:t>
            </a:r>
            <a:r>
              <a:rPr lang="en-GB" altLang="sk-SK" sz="2000" dirty="0"/>
              <a:t> </a:t>
            </a:r>
            <a:r>
              <a:rPr lang="en-GB" altLang="sk-SK" sz="2000" dirty="0" err="1"/>
              <a:t>zvýšenú</a:t>
            </a:r>
            <a:r>
              <a:rPr lang="en-GB" altLang="sk-SK" sz="2000" dirty="0"/>
              <a:t> </a:t>
            </a:r>
            <a:r>
              <a:rPr lang="en-GB" altLang="sk-SK" sz="2000" dirty="0" err="1"/>
              <a:t>celularitu</a:t>
            </a:r>
            <a:r>
              <a:rPr lang="en-GB" altLang="sk-SK" sz="2000" dirty="0"/>
              <a:t> a </a:t>
            </a:r>
            <a:r>
              <a:rPr lang="en-GB" altLang="sk-SK" sz="2000" dirty="0" err="1"/>
              <a:t>hyperpláziu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štítnej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žľazy</a:t>
            </a:r>
            <a:r>
              <a:rPr lang="en-GB" altLang="sk-SK" sz="2000" dirty="0"/>
              <a:t> </a:t>
            </a:r>
            <a:r>
              <a:rPr lang="en-GB" altLang="sk-SK" sz="2000" dirty="0" err="1"/>
              <a:t>na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normalizáciu</a:t>
            </a:r>
            <a:r>
              <a:rPr lang="en-GB" altLang="sk-SK" sz="2000" dirty="0"/>
              <a:t> </a:t>
            </a:r>
            <a:r>
              <a:rPr lang="en-GB" altLang="sk-SK" sz="2000" dirty="0" err="1"/>
              <a:t>hladín</a:t>
            </a:r>
            <a:r>
              <a:rPr lang="en-GB" altLang="sk-SK" sz="2000" dirty="0"/>
              <a:t> </a:t>
            </a:r>
            <a:r>
              <a:rPr lang="en-GB" altLang="sk-SK" sz="2000" dirty="0" err="1"/>
              <a:t>hormónov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štítnej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žľazy</a:t>
            </a:r>
            <a:r>
              <a:rPr lang="en-GB" altLang="sk-SK" sz="2000" dirty="0"/>
              <a:t>.</a:t>
            </a:r>
          </a:p>
        </p:txBody>
      </p:sp>
      <p:pic>
        <p:nvPicPr>
          <p:cNvPr id="32772" name="Picture 1029" descr="C:\Documents and Settings\evalov\Plocha\751452.jpg">
            <a:extLst>
              <a:ext uri="{FF2B5EF4-FFF2-40B4-BE49-F238E27FC236}">
                <a16:creationId xmlns:a16="http://schemas.microsoft.com/office/drawing/2014/main" id="{8459D7BC-36B3-D904-CA24-3A857E2D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438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568952" cy="1219200"/>
          </a:xfrm>
        </p:spPr>
        <p:txBody>
          <a:bodyPr/>
          <a:lstStyle/>
          <a:p>
            <a:r>
              <a:rPr lang="cs-CZ" altLang="sk-SK" sz="3200" dirty="0"/>
              <a:t>Hypertyreóza</a:t>
            </a:r>
            <a:br>
              <a:rPr lang="cs-CZ" altLang="sk-SK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Gravesova-Basedowova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choroba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4237038" cy="4171950"/>
          </a:xfrm>
        </p:spPr>
        <p:txBody>
          <a:bodyPr/>
          <a:lstStyle/>
          <a:p>
            <a:pPr marL="0" indent="0">
              <a:buNone/>
            </a:pPr>
            <a:r>
              <a:rPr lang="cs-CZ" altLang="sk-SK" sz="2400" dirty="0" err="1">
                <a:solidFill>
                  <a:srgbClr val="00B050"/>
                </a:solidFill>
              </a:rPr>
              <a:t>Príčiny</a:t>
            </a:r>
            <a:r>
              <a:rPr lang="cs-CZ" altLang="sk-SK" sz="2400" dirty="0">
                <a:solidFill>
                  <a:srgbClr val="00B05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000" dirty="0" err="1"/>
              <a:t>autoimunitné</a:t>
            </a:r>
            <a:r>
              <a:rPr lang="cs-CZ" altLang="sk-SK" sz="2000" dirty="0"/>
              <a:t> </a:t>
            </a:r>
            <a:r>
              <a:rPr lang="cs-CZ" altLang="sk-SK" sz="2000" dirty="0" err="1"/>
              <a:t>ochorenie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000" dirty="0"/>
              <a:t>Protilátky, nazývané </a:t>
            </a:r>
            <a:r>
              <a:rPr lang="cs-CZ" altLang="sk-SK" sz="2000" dirty="0" err="1"/>
              <a:t>imunoglobulín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stimulujúci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štítnu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žľazu</a:t>
            </a:r>
            <a:r>
              <a:rPr lang="cs-CZ" altLang="sk-SK" sz="2000" dirty="0"/>
              <a:t> (</a:t>
            </a:r>
            <a:r>
              <a:rPr lang="en-US" altLang="sk-SK" sz="2000" dirty="0"/>
              <a:t>thyroid-stimulating immunoglobulin</a:t>
            </a:r>
            <a:r>
              <a:rPr lang="sk-SK" altLang="sk-SK" sz="2000" dirty="0"/>
              <a:t>, </a:t>
            </a:r>
            <a:r>
              <a:rPr lang="cs-CZ" altLang="sk-SK" sz="2000" dirty="0"/>
              <a:t>TSI), má podobný </a:t>
            </a:r>
            <a:r>
              <a:rPr lang="cs-CZ" altLang="sk-SK" sz="2000" dirty="0" err="1"/>
              <a:t>účinok</a:t>
            </a:r>
            <a:r>
              <a:rPr lang="cs-CZ" altLang="sk-SK" sz="2000" dirty="0"/>
              <a:t> </a:t>
            </a:r>
            <a:r>
              <a:rPr lang="cs-CZ" altLang="sk-SK" sz="2000" dirty="0" err="1"/>
              <a:t>ako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tyreotropín</a:t>
            </a:r>
            <a:r>
              <a:rPr lang="cs-CZ" altLang="sk-SK" sz="2000" dirty="0"/>
              <a:t>. </a:t>
            </a:r>
            <a:r>
              <a:rPr lang="cs-CZ" altLang="sk-SK" sz="2000" dirty="0" err="1"/>
              <a:t>Viaže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sa</a:t>
            </a:r>
            <a:r>
              <a:rPr lang="cs-CZ" altLang="sk-SK" sz="2000" dirty="0"/>
              <a:t> na TSH receptor a stimuluje </a:t>
            </a:r>
            <a:r>
              <a:rPr lang="cs-CZ" altLang="sk-SK" sz="2000" dirty="0" err="1"/>
              <a:t>štítnu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žľazu</a:t>
            </a:r>
            <a:r>
              <a:rPr lang="cs-CZ" altLang="sk-SK" sz="2000" dirty="0"/>
              <a:t> k </a:t>
            </a:r>
            <a:r>
              <a:rPr lang="cs-CZ" altLang="sk-SK" sz="2000" dirty="0" err="1"/>
              <a:t>produkcii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hormónov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štítnej</a:t>
            </a:r>
            <a:r>
              <a:rPr lang="cs-CZ" altLang="sk-SK" sz="2000" dirty="0"/>
              <a:t> </a:t>
            </a:r>
            <a:r>
              <a:rPr lang="cs-CZ" altLang="sk-SK" sz="2000" dirty="0" err="1"/>
              <a:t>žľazy</a:t>
            </a:r>
            <a:r>
              <a:rPr lang="cs-CZ" altLang="sk-SK" sz="2000" dirty="0"/>
              <a:t>.</a:t>
            </a:r>
          </a:p>
        </p:txBody>
      </p:sp>
      <p:pic>
        <p:nvPicPr>
          <p:cNvPr id="2" name="Picture 10" descr="C:\Users\eva\Desktop\ijms-24-06835-g001.png">
            <a:extLst>
              <a:ext uri="{FF2B5EF4-FFF2-40B4-BE49-F238E27FC236}">
                <a16:creationId xmlns:a16="http://schemas.microsoft.com/office/drawing/2014/main" id="{65A77DB0-8033-34C3-5B84-28F03552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708275"/>
            <a:ext cx="43815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568952" cy="1219200"/>
          </a:xfrm>
        </p:spPr>
        <p:txBody>
          <a:bodyPr/>
          <a:lstStyle/>
          <a:p>
            <a:r>
              <a:rPr lang="cs-CZ" altLang="sk-SK" sz="3200" dirty="0"/>
              <a:t>Hypertyreóza</a:t>
            </a:r>
            <a:br>
              <a:rPr lang="cs-CZ" altLang="sk-SK" dirty="0"/>
            </a:br>
            <a:r>
              <a:rPr lang="cs-CZ" altLang="sk-SK" sz="3600" dirty="0" err="1">
                <a:solidFill>
                  <a:schemeClr val="accent5">
                    <a:lumMod val="75000"/>
                  </a:schemeClr>
                </a:solidFill>
              </a:rPr>
              <a:t>Gravesova-Basedowova</a:t>
            </a:r>
            <a:r>
              <a:rPr lang="cs-CZ" altLang="sk-SK" sz="3600" dirty="0">
                <a:solidFill>
                  <a:schemeClr val="accent5">
                    <a:lumMod val="75000"/>
                  </a:schemeClr>
                </a:solidFill>
              </a:rPr>
              <a:t> choroba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sk-SK" sz="2000" dirty="0" err="1">
                <a:solidFill>
                  <a:srgbClr val="00B050"/>
                </a:solidFill>
              </a:rPr>
              <a:t>Príznaky</a:t>
            </a:r>
            <a:endParaRPr lang="cs-CZ" altLang="sk-SK" sz="2000" dirty="0">
              <a:solidFill>
                <a:srgbClr val="00B050"/>
              </a:solidFill>
            </a:endParaRPr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/>
              <a:t>struma</a:t>
            </a:r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/>
              <a:t>exoftalmus, </a:t>
            </a:r>
            <a:r>
              <a:rPr lang="cs-CZ" altLang="sk-SK" sz="2000" dirty="0" err="1"/>
              <a:t>zdurenie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viečok</a:t>
            </a:r>
            <a:endParaRPr lang="cs-CZ" altLang="sk-SK" sz="2000" dirty="0"/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 err="1"/>
              <a:t>tachykardia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hypertenzia</a:t>
            </a:r>
            <a:endParaRPr lang="cs-CZ" altLang="sk-SK" sz="2000" dirty="0"/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 err="1"/>
              <a:t>neznášanlivosť</a:t>
            </a:r>
            <a:r>
              <a:rPr lang="cs-CZ" altLang="sk-SK" sz="2000" dirty="0"/>
              <a:t> tepla</a:t>
            </a:r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/>
              <a:t>zvýšený </a:t>
            </a:r>
            <a:r>
              <a:rPr lang="cs-CZ" altLang="sk-SK" sz="2000" dirty="0" err="1"/>
              <a:t>apetín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chudnutie</a:t>
            </a:r>
            <a:endParaRPr lang="cs-CZ" altLang="sk-SK" sz="2000" dirty="0"/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 err="1"/>
              <a:t>hnačka</a:t>
            </a:r>
            <a:endParaRPr lang="cs-CZ" altLang="sk-SK" sz="2000" dirty="0"/>
          </a:p>
          <a:p>
            <a:pPr marL="360363" lvl="1" indent="-277813">
              <a:buFont typeface="Wingdings" pitchFamily="2" charset="2"/>
              <a:buChar char="§"/>
            </a:pPr>
            <a:r>
              <a:rPr lang="cs-CZ" altLang="sk-SK" sz="2000" dirty="0" err="1"/>
              <a:t>insomnia</a:t>
            </a:r>
            <a:endParaRPr lang="cs-CZ" altLang="sk-SK" sz="2000" dirty="0"/>
          </a:p>
          <a:p>
            <a:endParaRPr lang="cs-CZ" altLang="sk-SK" dirty="0"/>
          </a:p>
        </p:txBody>
      </p:sp>
      <p:pic>
        <p:nvPicPr>
          <p:cNvPr id="28676" name="Picture 4" descr="C:\WINDOWS\Pracovná plocha\grav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35" y="1796363"/>
            <a:ext cx="2121793" cy="21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WINDOWS\Pracovná plocha\grav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5582"/>
            <a:ext cx="1733872" cy="117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WINDOWS\Pracovná plocha\stru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29" y="2600675"/>
            <a:ext cx="11668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C:\Documents and Settings\evalov\Plocha\NSR.gif">
            <a:extLst>
              <a:ext uri="{FF2B5EF4-FFF2-40B4-BE49-F238E27FC236}">
                <a16:creationId xmlns:a16="http://schemas.microsoft.com/office/drawing/2014/main" id="{60C62C64-B4FB-9418-9963-58406C28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498387"/>
            <a:ext cx="4191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:\Documents and Settings\evalov\Plocha\Tachy.gif">
            <a:extLst>
              <a:ext uri="{FF2B5EF4-FFF2-40B4-BE49-F238E27FC236}">
                <a16:creationId xmlns:a16="http://schemas.microsoft.com/office/drawing/2014/main" id="{D0D4AA3B-6F94-974B-D85E-8E17F7EE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5504862"/>
            <a:ext cx="4168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21E9B294-C9D4-0137-BE3D-BEBA4161D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910" y="6477183"/>
            <a:ext cx="4434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sk-SK" altLang="sk-SK" sz="1400" dirty="0"/>
              <a:t>normálny sínusový rytmus </a:t>
            </a:r>
            <a:r>
              <a:rPr kumimoji="0" lang="sk-SK" altLang="sk-SK" sz="1400" dirty="0" err="1"/>
              <a:t>vs</a:t>
            </a:r>
            <a:r>
              <a:rPr kumimoji="0" lang="sk-SK" altLang="sk-SK" sz="1400" dirty="0"/>
              <a:t>. sínusová </a:t>
            </a:r>
            <a:r>
              <a:rPr kumimoji="0" lang="sk-SK" altLang="sk-SK" sz="1400" dirty="0" err="1"/>
              <a:t>tachykardia</a:t>
            </a:r>
            <a:endParaRPr kumimoji="0" lang="cs-CZ" altLang="sk-SK" sz="1400" dirty="0"/>
          </a:p>
        </p:txBody>
      </p:sp>
    </p:spTree>
    <p:extLst>
      <p:ext uri="{BB962C8B-B14F-4D97-AF65-F5344CB8AC3E}">
        <p14:creationId xmlns:p14="http://schemas.microsoft.com/office/powerpoint/2010/main" val="1038048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703E9048-B210-1AAA-D4D0-492A604E9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396875"/>
          </a:xfrm>
        </p:spPr>
        <p:txBody>
          <a:bodyPr/>
          <a:lstStyle/>
          <a:p>
            <a:r>
              <a:rPr lang="cs-CZ" altLang="sk-SK" sz="2800"/>
              <a:t>Hypert</a:t>
            </a:r>
            <a:r>
              <a:rPr lang="sk-SK" altLang="sk-SK" sz="2800"/>
              <a:t>h</a:t>
            </a:r>
            <a:r>
              <a:rPr lang="cs-CZ" altLang="sk-SK" sz="2800"/>
              <a:t>yr</a:t>
            </a:r>
            <a:r>
              <a:rPr lang="sk-SK" altLang="sk-SK" sz="2800"/>
              <a:t>oidism</a:t>
            </a:r>
          </a:p>
        </p:txBody>
      </p:sp>
      <p:pic>
        <p:nvPicPr>
          <p:cNvPr id="58371" name="Zástupný objekt pre obsah 4">
            <a:extLst>
              <a:ext uri="{FF2B5EF4-FFF2-40B4-BE49-F238E27FC236}">
                <a16:creationId xmlns:a16="http://schemas.microsoft.com/office/drawing/2014/main" id="{E4895433-AFCE-1EF2-2F15-B3D16FB12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593725"/>
            <a:ext cx="6264275" cy="62642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A3EB733-24A4-20E8-7AEA-AA851274E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Hypotyreóza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B4D1E64-1E12-C3D4-9E74-312F5AE1D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sk-SK" altLang="sk-SK" sz="2400" dirty="0">
                <a:solidFill>
                  <a:srgbClr val="009900"/>
                </a:solidFill>
              </a:rPr>
              <a:t>Príčiny</a:t>
            </a:r>
            <a:endParaRPr lang="en-GB" altLang="sk-SK" sz="2400" dirty="0">
              <a:solidFill>
                <a:srgbClr val="009900"/>
              </a:solidFill>
            </a:endParaRPr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Hashimotova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tyroiditída</a:t>
            </a:r>
            <a:r>
              <a:rPr lang="en-GB" altLang="sk-SK" sz="2000" dirty="0"/>
              <a:t> (Auto</a:t>
            </a:r>
            <a:r>
              <a:rPr lang="sk-SK" altLang="sk-SK" sz="2000" dirty="0"/>
              <a:t>i</a:t>
            </a:r>
            <a:r>
              <a:rPr lang="en-GB" altLang="sk-SK" sz="2000" dirty="0" err="1"/>
              <a:t>mmun</a:t>
            </a:r>
            <a:r>
              <a:rPr lang="sk-SK" altLang="sk-SK" sz="2000" dirty="0" err="1"/>
              <a:t>itná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tyroit</a:t>
            </a:r>
            <a:r>
              <a:rPr lang="sk-SK" altLang="sk-SK" sz="2000" dirty="0" err="1"/>
              <a:t>ída</a:t>
            </a:r>
            <a:r>
              <a:rPr lang="en-GB" altLang="sk-SK" sz="2000" dirty="0"/>
              <a:t>)</a:t>
            </a:r>
          </a:p>
          <a:p>
            <a:pPr marL="939800" lvl="2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/>
              <a:t>diabetes mellitus 1. </a:t>
            </a:r>
            <a:r>
              <a:rPr lang="en-GB" altLang="sk-SK" sz="2000" dirty="0" err="1"/>
              <a:t>typu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perniciózna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anémia</a:t>
            </a:r>
            <a:r>
              <a:rPr lang="en-GB" altLang="sk-SK" sz="2000" dirty="0"/>
              <a:t>, myasthenia gravis, </a:t>
            </a:r>
            <a:r>
              <a:rPr lang="en-GB" altLang="sk-SK" sz="2000" dirty="0" err="1"/>
              <a:t>celiakia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reumatoidná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artritída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systémový</a:t>
            </a:r>
            <a:r>
              <a:rPr lang="en-GB" altLang="sk-SK" sz="2000" dirty="0"/>
              <a:t> lupus erythematosus</a:t>
            </a:r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Nedostatok</a:t>
            </a:r>
            <a:r>
              <a:rPr lang="en-GB" altLang="sk-SK" sz="2000" dirty="0"/>
              <a:t> </a:t>
            </a:r>
            <a:r>
              <a:rPr lang="en-GB" altLang="sk-SK" sz="2000" dirty="0" err="1"/>
              <a:t>jódu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Operácia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štítnej</a:t>
            </a:r>
            <a:r>
              <a:rPr lang="en-GB" altLang="sk-SK" sz="2000" dirty="0"/>
              <a:t> </a:t>
            </a:r>
            <a:r>
              <a:rPr lang="en-GB" altLang="sk-SK" sz="2000" dirty="0" err="1"/>
              <a:t>žľazy</a:t>
            </a:r>
            <a:r>
              <a:rPr lang="en-GB" altLang="sk-SK" sz="2000" dirty="0"/>
              <a:t> </a:t>
            </a:r>
            <a:r>
              <a:rPr lang="en-GB" altLang="sk-SK" sz="2000" dirty="0" err="1"/>
              <a:t>alebo</a:t>
            </a:r>
            <a:r>
              <a:rPr lang="en-GB" altLang="sk-SK" sz="2000" dirty="0"/>
              <a:t> </a:t>
            </a:r>
            <a:r>
              <a:rPr lang="en-GB" altLang="sk-SK" sz="2000" dirty="0" err="1"/>
              <a:t>radiačná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liečba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Liečba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rádioaktívnym</a:t>
            </a:r>
            <a:r>
              <a:rPr lang="en-GB" altLang="sk-SK" sz="2000" dirty="0"/>
              <a:t> </a:t>
            </a:r>
            <a:r>
              <a:rPr lang="en-GB" altLang="sk-SK" sz="2000" dirty="0" err="1"/>
              <a:t>jódom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Vrodená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hypotyreóza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Popôrodná</a:t>
            </a:r>
            <a:r>
              <a:rPr lang="en-GB" altLang="sk-SK" sz="2000" dirty="0"/>
              <a:t> </a:t>
            </a:r>
            <a:r>
              <a:rPr lang="en-GB" altLang="sk-SK" sz="2000" dirty="0" err="1"/>
              <a:t>tyroiditída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Centrálna</a:t>
            </a:r>
            <a:r>
              <a:rPr lang="en-GB" altLang="sk-SK" sz="2000" dirty="0"/>
              <a:t> </a:t>
            </a:r>
            <a:r>
              <a:rPr lang="en-GB" altLang="sk-SK" sz="2000" dirty="0" err="1"/>
              <a:t>hypotyreóza</a:t>
            </a:r>
            <a:endParaRPr lang="en-GB" altLang="sk-SK" sz="2000" dirty="0"/>
          </a:p>
          <a:p>
            <a:pPr marL="539750" lvl="1" indent="-360363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Adenóm</a:t>
            </a:r>
            <a:r>
              <a:rPr lang="en-GB" altLang="sk-SK" sz="2000" dirty="0"/>
              <a:t> </a:t>
            </a:r>
            <a:r>
              <a:rPr lang="en-GB" altLang="sk-SK" sz="2000" dirty="0" err="1"/>
              <a:t>hypofýzy</a:t>
            </a:r>
            <a:endParaRPr lang="en-GB" altLang="sk-SK" sz="2000" dirty="0"/>
          </a:p>
          <a:p>
            <a:pPr>
              <a:lnSpc>
                <a:spcPct val="90000"/>
              </a:lnSpc>
            </a:pPr>
            <a:endParaRPr lang="en-GB" altLang="sk-SK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Hypotyreóza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5950"/>
            <a:ext cx="5025794" cy="4171950"/>
          </a:xfrm>
        </p:spPr>
        <p:txBody>
          <a:bodyPr/>
          <a:lstStyle/>
          <a:p>
            <a:pPr marL="263525" indent="-263525"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Kongenitálna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hypotyreóza (kretenizmus)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 err="1"/>
              <a:t>mentálna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retardácia</a:t>
            </a:r>
            <a:endParaRPr lang="cs-CZ" altLang="sk-SK" sz="2000" dirty="0"/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/>
              <a:t>myxedém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 err="1"/>
              <a:t>nízky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vzrast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2000" dirty="0"/>
          </a:p>
          <a:p>
            <a:pPr marL="263525" indent="-263525">
              <a:buFont typeface="Wingdings" pitchFamily="2" charset="2"/>
              <a:buChar char="§"/>
            </a:pPr>
            <a:r>
              <a:rPr lang="cs-CZ" altLang="sk-SK" sz="2000" dirty="0" err="1">
                <a:solidFill>
                  <a:schemeClr val="accent5">
                    <a:lumMod val="75000"/>
                  </a:schemeClr>
                </a:solidFill>
              </a:rPr>
              <a:t>Postnatálna</a:t>
            </a:r>
            <a:r>
              <a:rPr lang="cs-CZ" altLang="sk-SK" sz="2000" dirty="0">
                <a:solidFill>
                  <a:schemeClr val="accent5">
                    <a:lumMod val="75000"/>
                  </a:schemeClr>
                </a:solidFill>
              </a:rPr>
              <a:t> hypotyreóza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 err="1"/>
              <a:t>slabosť</a:t>
            </a:r>
            <a:r>
              <a:rPr lang="cs-CZ" altLang="sk-SK" sz="2000" dirty="0"/>
              <a:t>, únava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/>
              <a:t>myxedém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/>
              <a:t>suchá, bledá </a:t>
            </a:r>
            <a:r>
              <a:rPr lang="cs-CZ" altLang="sk-SK" sz="2000" dirty="0" err="1"/>
              <a:t>koža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neznášanie</a:t>
            </a:r>
            <a:r>
              <a:rPr lang="cs-CZ" altLang="sk-SK" sz="2000" dirty="0"/>
              <a:t>     chladu</a:t>
            </a:r>
          </a:p>
          <a:p>
            <a:pPr marL="539750" lvl="1">
              <a:buFont typeface="Wingdings" pitchFamily="2" charset="2"/>
              <a:buChar char="§"/>
            </a:pPr>
            <a:r>
              <a:rPr lang="cs-CZ" altLang="sk-SK" sz="2000" dirty="0" err="1"/>
              <a:t>bradykardia</a:t>
            </a:r>
            <a:endParaRPr lang="cs-CZ" altLang="sk-SK" sz="2000" dirty="0"/>
          </a:p>
          <a:p>
            <a:endParaRPr lang="cs-CZ" altLang="sk-SK" dirty="0"/>
          </a:p>
        </p:txBody>
      </p:sp>
      <p:pic>
        <p:nvPicPr>
          <p:cNvPr id="29700" name="Picture 6" descr="C:\WINDOWS\Pracovná plocha\myxe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85950"/>
            <a:ext cx="3684674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Documents and Settings\evalov\Plocha\Brady.gif">
            <a:extLst>
              <a:ext uri="{FF2B5EF4-FFF2-40B4-BE49-F238E27FC236}">
                <a16:creationId xmlns:a16="http://schemas.microsoft.com/office/drawing/2014/main" id="{4E593C57-34CD-D3FE-AA29-6154A138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6" y="5506571"/>
            <a:ext cx="4192310" cy="9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C:\Documents and Settings\evalov\Plocha\NSR.gif">
            <a:extLst>
              <a:ext uri="{FF2B5EF4-FFF2-40B4-BE49-F238E27FC236}">
                <a16:creationId xmlns:a16="http://schemas.microsoft.com/office/drawing/2014/main" id="{5AA9B96E-F58B-4072-194E-EE542A7B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498387"/>
            <a:ext cx="4191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874B124D-16FA-76BE-A3E8-D270D825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910" y="6477183"/>
            <a:ext cx="4434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sk-SK" altLang="sk-SK" sz="1400" dirty="0"/>
              <a:t>normálny sínusový rytmus </a:t>
            </a:r>
            <a:r>
              <a:rPr kumimoji="0" lang="sk-SK" altLang="sk-SK" sz="1400" dirty="0" err="1"/>
              <a:t>vs</a:t>
            </a:r>
            <a:r>
              <a:rPr kumimoji="0" lang="sk-SK" altLang="sk-SK" sz="1400" dirty="0"/>
              <a:t>. sínusová bradykardia</a:t>
            </a:r>
            <a:endParaRPr kumimoji="0" lang="cs-CZ" altLang="sk-SK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bdĺžnik 1">
            <a:extLst>
              <a:ext uri="{FF2B5EF4-FFF2-40B4-BE49-F238E27FC236}">
                <a16:creationId xmlns:a16="http://schemas.microsoft.com/office/drawing/2014/main" id="{C1D73707-6CAC-D103-BD2D-E35C84BB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981075"/>
            <a:ext cx="8929687" cy="1079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anose="02020603050405020304" pitchFamily="18" charset="0"/>
            </a:endParaRPr>
          </a:p>
        </p:txBody>
      </p:sp>
      <p:pic>
        <p:nvPicPr>
          <p:cNvPr id="61443" name="Picture 2" descr="C:\Users\eva\Desktop\Signs_and_symptoms_of_hypothyroidism.png">
            <a:extLst>
              <a:ext uri="{FF2B5EF4-FFF2-40B4-BE49-F238E27FC236}">
                <a16:creationId xmlns:a16="http://schemas.microsoft.com/office/drawing/2014/main" id="{411B6A1E-872E-0847-E21E-39E82374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58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eva\Desktop\symptoms-hyperthyroid-endocrinology-diagnosis-hypothyroid-original.png">
            <a:extLst>
              <a:ext uri="{FF2B5EF4-FFF2-40B4-BE49-F238E27FC236}">
                <a16:creationId xmlns:a16="http://schemas.microsoft.com/office/drawing/2014/main" id="{BC424A55-03B4-8E0B-A548-7E5DF038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839200" cy="1219200"/>
          </a:xfrm>
        </p:spPr>
        <p:txBody>
          <a:bodyPr/>
          <a:lstStyle/>
          <a:p>
            <a:r>
              <a:rPr lang="cs-CZ" altLang="sk-SK"/>
              <a:t>Poruchy príštitných teliesok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4" name="Picture 4" descr="C:\Documents and Settings\evalov\Plocha\parathyroid_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97351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/>
              <a:t>...hormón nemusí byť transportovaný k cieľovým bunkám len krvou...</a:t>
            </a:r>
            <a:endParaRPr lang="cs-CZ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1800" b="1" dirty="0" err="1">
                <a:solidFill>
                  <a:srgbClr val="0070C0"/>
                </a:solidFill>
              </a:rPr>
              <a:t>Juxtakrinná</a:t>
            </a:r>
            <a:r>
              <a:rPr lang="cs-CZ" altLang="sk-SK" sz="1800" b="1" dirty="0">
                <a:solidFill>
                  <a:srgbClr val="0070C0"/>
                </a:solidFill>
              </a:rPr>
              <a:t> </a:t>
            </a:r>
            <a:r>
              <a:rPr lang="cs-CZ" altLang="sk-SK" sz="1800" b="1" dirty="0" err="1">
                <a:solidFill>
                  <a:srgbClr val="0070C0"/>
                </a:solidFill>
              </a:rPr>
              <a:t>signalizácia</a:t>
            </a:r>
            <a:endParaRPr lang="cs-CZ" altLang="sk-SK" sz="1800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priamy</a:t>
            </a:r>
            <a:r>
              <a:rPr lang="cs-CZ" altLang="sk-SK" sz="1800" dirty="0"/>
              <a:t> kontakt </a:t>
            </a:r>
            <a:r>
              <a:rPr lang="cs-CZ" altLang="sk-SK" sz="1800" dirty="0" err="1"/>
              <a:t>medzi</a:t>
            </a:r>
            <a:r>
              <a:rPr lang="cs-CZ" altLang="sk-SK" sz="1800" dirty="0"/>
              <a:t> </a:t>
            </a:r>
            <a:r>
              <a:rPr lang="cs-CZ" altLang="sk-SK" sz="1800" dirty="0" err="1"/>
              <a:t>signalizačnou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bunkou</a:t>
            </a:r>
            <a:r>
              <a:rPr lang="cs-CZ" altLang="sk-SK" sz="1800" dirty="0"/>
              <a:t> a </a:t>
            </a:r>
            <a:r>
              <a:rPr lang="cs-CZ" altLang="sk-SK" sz="1800" dirty="0" err="1"/>
              <a:t>cieľovou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bunkou</a:t>
            </a:r>
            <a:endParaRPr lang="cs-CZ" altLang="sk-SK" sz="18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komunikácia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prenášaná</a:t>
            </a:r>
            <a:r>
              <a:rPr lang="cs-CZ" altLang="sk-SK" sz="1800" dirty="0"/>
              <a:t> </a:t>
            </a:r>
            <a:r>
              <a:rPr lang="cs-CZ" altLang="sk-SK" sz="1800" dirty="0" err="1"/>
              <a:t>cez</a:t>
            </a:r>
            <a:r>
              <a:rPr lang="cs-CZ" altLang="sk-SK" sz="1800" dirty="0"/>
              <a:t> oligosacharidové, lipidové </a:t>
            </a:r>
            <a:r>
              <a:rPr lang="cs-CZ" altLang="sk-SK" sz="1800" dirty="0" err="1"/>
              <a:t>alebo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proteínové</a:t>
            </a:r>
            <a:r>
              <a:rPr lang="cs-CZ" altLang="sk-SK" sz="1800" dirty="0"/>
              <a:t> </a:t>
            </a:r>
            <a:r>
              <a:rPr lang="cs-CZ" altLang="sk-SK" sz="1800" dirty="0" err="1"/>
              <a:t>zložky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bunkovej</a:t>
            </a:r>
            <a:r>
              <a:rPr lang="cs-CZ" altLang="sk-SK" sz="1800" dirty="0"/>
              <a:t> membrány a </a:t>
            </a:r>
            <a:r>
              <a:rPr lang="cs-CZ" altLang="sk-SK" sz="1800" dirty="0" err="1"/>
              <a:t>môže</a:t>
            </a:r>
            <a:r>
              <a:rPr lang="cs-CZ" altLang="sk-SK" sz="1800" dirty="0"/>
              <a:t> </a:t>
            </a:r>
            <a:r>
              <a:rPr lang="cs-CZ" altLang="sk-SK" sz="1800" dirty="0" err="1"/>
              <a:t>ovplyvniť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bezprostredne</a:t>
            </a:r>
            <a:r>
              <a:rPr lang="cs-CZ" altLang="sk-SK" sz="1800" dirty="0"/>
              <a:t> </a:t>
            </a:r>
            <a:r>
              <a:rPr lang="cs-CZ" altLang="sk-SK" sz="1800" dirty="0" err="1"/>
              <a:t>susediace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bunky</a:t>
            </a:r>
            <a:endParaRPr lang="cs-CZ" altLang="sk-SK" sz="18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napr</a:t>
            </a:r>
            <a:r>
              <a:rPr lang="cs-CZ" altLang="sk-SK" sz="1800" dirty="0"/>
              <a:t>. </a:t>
            </a:r>
            <a:r>
              <a:rPr lang="cs-CZ" altLang="sk-SK" sz="1800" dirty="0" err="1"/>
              <a:t>niektoré</a:t>
            </a:r>
            <a:r>
              <a:rPr lang="cs-CZ" altLang="sk-SK" sz="1800" dirty="0"/>
              <a:t> </a:t>
            </a:r>
            <a:r>
              <a:rPr lang="cs-CZ" altLang="sk-SK" sz="1800" dirty="0" err="1"/>
              <a:t>rastové</a:t>
            </a:r>
            <a:r>
              <a:rPr lang="cs-CZ" altLang="sk-SK" sz="1800" dirty="0"/>
              <a:t> faktory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1800" b="1" dirty="0" err="1">
                <a:solidFill>
                  <a:srgbClr val="0070C0"/>
                </a:solidFill>
              </a:rPr>
              <a:t>Intrakrinná</a:t>
            </a:r>
            <a:r>
              <a:rPr lang="cs-CZ" altLang="sk-SK" sz="1800" b="1" dirty="0">
                <a:solidFill>
                  <a:srgbClr val="0070C0"/>
                </a:solidFill>
              </a:rPr>
              <a:t> </a:t>
            </a:r>
            <a:r>
              <a:rPr lang="cs-CZ" altLang="sk-SK" sz="1800" b="1" dirty="0" err="1">
                <a:solidFill>
                  <a:srgbClr val="0070C0"/>
                </a:solidFill>
              </a:rPr>
              <a:t>signalizácia</a:t>
            </a:r>
            <a:endParaRPr lang="cs-CZ" altLang="sk-SK" sz="1800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hormón</a:t>
            </a:r>
            <a:r>
              <a:rPr lang="cs-CZ" altLang="sk-SK" sz="1800" dirty="0"/>
              <a:t> </a:t>
            </a:r>
            <a:r>
              <a:rPr lang="cs-CZ" altLang="sk-SK" sz="1800" dirty="0" err="1"/>
              <a:t>pôsobí</a:t>
            </a:r>
            <a:r>
              <a:rPr lang="cs-CZ" altLang="sk-SK" sz="1800" dirty="0"/>
              <a:t> </a:t>
            </a:r>
            <a:r>
              <a:rPr lang="cs-CZ" altLang="sk-SK" sz="1800" dirty="0" err="1"/>
              <a:t>vo</a:t>
            </a:r>
            <a:r>
              <a:rPr lang="cs-CZ" altLang="sk-SK" sz="1800" dirty="0"/>
              <a:t> </a:t>
            </a:r>
            <a:r>
              <a:rPr lang="cs-CZ" altLang="sk-SK" sz="1800" dirty="0" err="1"/>
              <a:t>vnútri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bunky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b="1" dirty="0" err="1">
                <a:solidFill>
                  <a:srgbClr val="0070C0"/>
                </a:solidFill>
              </a:rPr>
              <a:t>Signalizácia</a:t>
            </a:r>
            <a:r>
              <a:rPr lang="cs-CZ" altLang="sk-SK" sz="1800" b="1" dirty="0">
                <a:solidFill>
                  <a:srgbClr val="0070C0"/>
                </a:solidFill>
              </a:rPr>
              <a:t> </a:t>
            </a:r>
            <a:r>
              <a:rPr lang="cs-CZ" altLang="sk-SK" sz="1800" b="1" dirty="0" err="1">
                <a:solidFill>
                  <a:srgbClr val="0070C0"/>
                </a:solidFill>
              </a:rPr>
              <a:t>prostredníctvom</a:t>
            </a:r>
            <a:r>
              <a:rPr lang="cs-CZ" altLang="sk-SK" sz="1800" b="1" dirty="0">
                <a:solidFill>
                  <a:srgbClr val="0070C0"/>
                </a:solidFill>
              </a:rPr>
              <a:t> gap </a:t>
            </a:r>
            <a:r>
              <a:rPr lang="cs-CZ" altLang="sk-SK" sz="1800" b="1" dirty="0" err="1">
                <a:solidFill>
                  <a:srgbClr val="0070C0"/>
                </a:solidFill>
              </a:rPr>
              <a:t>junctions</a:t>
            </a:r>
            <a:endParaRPr lang="cs-CZ" altLang="sk-SK" sz="1800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spojenia</a:t>
            </a:r>
            <a:r>
              <a:rPr lang="cs-CZ" altLang="sk-SK" sz="1800" dirty="0"/>
              <a:t> </a:t>
            </a:r>
            <a:r>
              <a:rPr lang="cs-CZ" altLang="sk-SK" sz="1800" dirty="0" err="1"/>
              <a:t>medzi</a:t>
            </a:r>
            <a:r>
              <a:rPr lang="cs-CZ" altLang="sk-SK" sz="1800" dirty="0"/>
              <a:t> plazmatickými membránami (a cytoplazmami) </a:t>
            </a:r>
            <a:r>
              <a:rPr lang="cs-CZ" altLang="sk-SK" sz="1800" dirty="0" err="1"/>
              <a:t>susedných</a:t>
            </a:r>
            <a:r>
              <a:rPr lang="cs-CZ" altLang="sk-SK" sz="1800" dirty="0"/>
              <a:t> </a:t>
            </a:r>
            <a:r>
              <a:rPr lang="cs-CZ" altLang="sk-SK" sz="1800" dirty="0" err="1"/>
              <a:t>buniek</a:t>
            </a:r>
            <a:endParaRPr lang="cs-CZ" altLang="sk-SK" sz="1800" dirty="0"/>
          </a:p>
          <a:p>
            <a:pPr>
              <a:buFont typeface="Wingdings" pitchFamily="2" charset="2"/>
              <a:buChar char="§"/>
            </a:pPr>
            <a:r>
              <a:rPr lang="cs-CZ" altLang="sk-SK" sz="1800" b="1" dirty="0" err="1">
                <a:solidFill>
                  <a:srgbClr val="0070C0"/>
                </a:solidFill>
              </a:rPr>
              <a:t>Neuronálna</a:t>
            </a:r>
            <a:r>
              <a:rPr lang="cs-CZ" altLang="sk-SK" sz="1800" b="1" dirty="0">
                <a:solidFill>
                  <a:srgbClr val="0070C0"/>
                </a:solidFill>
              </a:rPr>
              <a:t> </a:t>
            </a:r>
            <a:r>
              <a:rPr lang="cs-CZ" altLang="sk-SK" sz="1800" b="1" dirty="0" err="1">
                <a:solidFill>
                  <a:srgbClr val="0070C0"/>
                </a:solidFill>
              </a:rPr>
              <a:t>signalizácia</a:t>
            </a:r>
            <a:endParaRPr lang="cs-CZ" altLang="sk-SK" sz="1800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1800" dirty="0" err="1"/>
              <a:t>synapsy</a:t>
            </a:r>
            <a:endParaRPr lang="cs-CZ" altLang="sk-SK" sz="1800" dirty="0"/>
          </a:p>
        </p:txBody>
      </p:sp>
    </p:spTree>
    <p:extLst>
      <p:ext uri="{BB962C8B-B14F-4D97-AF65-F5344CB8AC3E}">
        <p14:creationId xmlns:p14="http://schemas.microsoft.com/office/powerpoint/2010/main" val="2247308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00125E6E-5A0D-DA7D-6BCD-767123F6D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450" y="1571625"/>
            <a:ext cx="8178800" cy="4171950"/>
          </a:xfrm>
        </p:spPr>
        <p:txBody>
          <a:bodyPr/>
          <a:lstStyle/>
          <a:p>
            <a:pPr marL="285750" lvl="1">
              <a:lnSpc>
                <a:spcPct val="90000"/>
              </a:lnSpc>
              <a:buFontTx/>
              <a:buChar char="•"/>
            </a:pPr>
            <a:r>
              <a:rPr lang="sk-SK" altLang="sk-SK" sz="20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GB" altLang="sk-SK" sz="2000" dirty="0">
                <a:solidFill>
                  <a:schemeClr val="accent5">
                    <a:lumMod val="75000"/>
                  </a:schemeClr>
                </a:solidFill>
              </a:rPr>
              <a:t>rim</a:t>
            </a:r>
            <a:r>
              <a:rPr lang="sk-SK" altLang="sk-SK" sz="2000" dirty="0" err="1">
                <a:solidFill>
                  <a:schemeClr val="accent5">
                    <a:lumMod val="75000"/>
                  </a:schemeClr>
                </a:solidFill>
              </a:rPr>
              <a:t>árny</a:t>
            </a:r>
            <a:endParaRPr lang="en-GB" altLang="sk-SK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623888" lvl="2"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Nadprodukcia </a:t>
            </a:r>
            <a:r>
              <a:rPr lang="en-GB" altLang="sk-SK" sz="2000" dirty="0" err="1"/>
              <a:t>parath</a:t>
            </a:r>
            <a:r>
              <a:rPr lang="sk-SK" altLang="sk-SK" sz="2000" dirty="0" err="1"/>
              <a:t>ormónu</a:t>
            </a:r>
            <a:r>
              <a:rPr lang="en-GB" altLang="sk-SK" sz="2000" dirty="0"/>
              <a:t> (PTH) – </a:t>
            </a:r>
            <a:r>
              <a:rPr lang="en-GB" altLang="sk-SK" sz="2000" dirty="0" err="1"/>
              <a:t>aden</a:t>
            </a:r>
            <a:r>
              <a:rPr lang="sk-SK" altLang="sk-SK" sz="2000" dirty="0" err="1"/>
              <a:t>óm</a:t>
            </a:r>
            <a:r>
              <a:rPr lang="sk-SK" altLang="sk-SK" sz="2000" dirty="0"/>
              <a:t>, karcinóm</a:t>
            </a:r>
            <a:endParaRPr lang="en-GB" altLang="sk-SK" sz="2000" dirty="0"/>
          </a:p>
          <a:p>
            <a:pPr marL="285750" lvl="1">
              <a:lnSpc>
                <a:spcPct val="90000"/>
              </a:lnSpc>
              <a:buFontTx/>
              <a:buChar char="•"/>
            </a:pPr>
            <a:r>
              <a:rPr lang="sk-SK" altLang="sk-SK" sz="20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altLang="sk-SK" sz="200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sk-SK" altLang="sk-SK" sz="2000" dirty="0" err="1">
                <a:solidFill>
                  <a:schemeClr val="accent5">
                    <a:lumMod val="75000"/>
                  </a:schemeClr>
                </a:solidFill>
              </a:rPr>
              <a:t>kundárny</a:t>
            </a:r>
            <a:r>
              <a:rPr lang="en-GB" altLang="sk-SK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623888" lvl="2"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zvýšená</a:t>
            </a:r>
            <a:r>
              <a:rPr lang="en-GB" altLang="sk-SK" sz="2000" dirty="0"/>
              <a:t> se</a:t>
            </a:r>
            <a:r>
              <a:rPr lang="sk-SK" altLang="sk-SK" sz="2000" dirty="0" err="1"/>
              <a:t>krécia</a:t>
            </a:r>
            <a:r>
              <a:rPr lang="en-GB" altLang="sk-SK" sz="2000" dirty="0"/>
              <a:t> PTH </a:t>
            </a:r>
            <a:r>
              <a:rPr lang="sk-SK" altLang="sk-SK" sz="2000" dirty="0"/>
              <a:t>ako odpovede na</a:t>
            </a:r>
            <a:r>
              <a:rPr lang="en-GB" altLang="sk-SK" sz="2000" dirty="0"/>
              <a:t> hypo</a:t>
            </a:r>
            <a:r>
              <a:rPr lang="sk-SK" altLang="sk-SK" sz="2000" dirty="0" err="1"/>
              <a:t>kalcémiu</a:t>
            </a:r>
            <a:r>
              <a:rPr lang="sk-SK" altLang="sk-SK" sz="2000" dirty="0"/>
              <a:t> (kompenzačná)</a:t>
            </a:r>
            <a:endParaRPr lang="en-GB" altLang="sk-SK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sk-SK" sz="24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sk-SK" sz="2400" dirty="0" err="1">
                <a:solidFill>
                  <a:srgbClr val="009900"/>
                </a:solidFill>
              </a:rPr>
              <a:t>Sympt</a:t>
            </a:r>
            <a:r>
              <a:rPr lang="sk-SK" altLang="sk-SK" sz="2400" dirty="0" err="1">
                <a:solidFill>
                  <a:srgbClr val="009900"/>
                </a:solidFill>
              </a:rPr>
              <a:t>ómy</a:t>
            </a:r>
            <a:endParaRPr lang="en-GB" altLang="sk-SK" sz="2400" dirty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Bolesť svalov, svalová slabosť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kamene</a:t>
            </a:r>
            <a:r>
              <a:rPr lang="en-GB" altLang="sk-SK" sz="2000" dirty="0"/>
              <a:t>, </a:t>
            </a:r>
            <a:r>
              <a:rPr lang="sk-SK" altLang="sk-SK" sz="2000" dirty="0"/>
              <a:t>zlyhanie obličiek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hyperten</a:t>
            </a:r>
            <a:r>
              <a:rPr lang="sk-SK" altLang="sk-SK" sz="2000" dirty="0" err="1"/>
              <a:t>zia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osteomal</a:t>
            </a:r>
            <a:r>
              <a:rPr lang="sk-SK" altLang="sk-SK" sz="2000" dirty="0"/>
              <a:t>á</a:t>
            </a:r>
            <a:r>
              <a:rPr lang="en-GB" altLang="sk-SK" sz="2000" dirty="0" err="1"/>
              <a:t>cia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osteopor</a:t>
            </a:r>
            <a:r>
              <a:rPr lang="sk-SK" altLang="sk-SK" sz="2000" dirty="0" err="1"/>
              <a:t>óza</a:t>
            </a:r>
            <a:r>
              <a:rPr lang="en-GB" altLang="sk-SK" sz="2000" dirty="0"/>
              <a:t>, </a:t>
            </a:r>
            <a:r>
              <a:rPr lang="en-GB" altLang="sk-SK" sz="2000" dirty="0" err="1"/>
              <a:t>arthrit</a:t>
            </a:r>
            <a:r>
              <a:rPr lang="sk-SK" altLang="sk-SK" sz="2000" dirty="0" err="1"/>
              <a:t>ída</a:t>
            </a:r>
            <a:endParaRPr lang="en-GB" altLang="sk-SK" sz="2000" dirty="0"/>
          </a:p>
        </p:txBody>
      </p:sp>
      <p:pic>
        <p:nvPicPr>
          <p:cNvPr id="36867" name="Picture 1029" descr="C:\WINDOWS\Pracovná plocha\osteoporosis.jpg">
            <a:extLst>
              <a:ext uri="{FF2B5EF4-FFF2-40B4-BE49-F238E27FC236}">
                <a16:creationId xmlns:a16="http://schemas.microsoft.com/office/drawing/2014/main" id="{9E1CABF3-96E3-2B5C-5BEF-32EAF080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27663"/>
            <a:ext cx="2176463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30" descr="C:\Documents and Settings\evalov\Plocha\kidney_stones_big_photo.jpg">
            <a:extLst>
              <a:ext uri="{FF2B5EF4-FFF2-40B4-BE49-F238E27FC236}">
                <a16:creationId xmlns:a16="http://schemas.microsoft.com/office/drawing/2014/main" id="{F2D5A79B-074D-8B69-0F0A-DE13DA94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8" y="3609975"/>
            <a:ext cx="1663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033">
            <a:extLst>
              <a:ext uri="{FF2B5EF4-FFF2-40B4-BE49-F238E27FC236}">
                <a16:creationId xmlns:a16="http://schemas.microsoft.com/office/drawing/2014/main" id="{DC12950D-709E-602A-192E-68FCBE61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14801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sk-SK" altLang="sk-SK" sz="1400" dirty="0" err="1"/>
              <a:t>nefrolitiáza</a:t>
            </a:r>
            <a:endParaRPr kumimoji="0" lang="cs-CZ" altLang="sk-SK" sz="1400" dirty="0"/>
          </a:p>
        </p:txBody>
      </p:sp>
      <p:sp>
        <p:nvSpPr>
          <p:cNvPr id="36870" name="Text Box 1034">
            <a:extLst>
              <a:ext uri="{FF2B5EF4-FFF2-40B4-BE49-F238E27FC236}">
                <a16:creationId xmlns:a16="http://schemas.microsoft.com/office/drawing/2014/main" id="{EA232FED-B69C-A4B3-6769-4B5DE26B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sk-SK" altLang="sk-SK" sz="1400" dirty="0"/>
              <a:t>osteoporóza</a:t>
            </a:r>
            <a:endParaRPr kumimoji="0" lang="cs-CZ" altLang="sk-SK" sz="1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A9DE950-E6C5-2326-3EE2-263E3603D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225623"/>
            <a:ext cx="7772400" cy="1044575"/>
          </a:xfrm>
        </p:spPr>
        <p:txBody>
          <a:bodyPr/>
          <a:lstStyle/>
          <a:p>
            <a:r>
              <a:rPr lang="en-GB" altLang="sk-SK" sz="4000" dirty="0" err="1">
                <a:solidFill>
                  <a:schemeClr val="accent1"/>
                </a:solidFill>
              </a:rPr>
              <a:t>Hyperparatyroidi</a:t>
            </a:r>
            <a:r>
              <a:rPr lang="sk-SK" altLang="sk-SK" sz="4000" dirty="0" err="1">
                <a:solidFill>
                  <a:schemeClr val="accent1"/>
                </a:solidFill>
              </a:rPr>
              <a:t>zmus</a:t>
            </a:r>
            <a:endParaRPr lang="cs-CZ" altLang="sk-SK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A2608D0F-3317-E7D4-FD58-DD4FC1C8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lvl="1">
              <a:lnSpc>
                <a:spcPct val="90000"/>
              </a:lnSpc>
              <a:buFontTx/>
              <a:buChar char="•"/>
            </a:pPr>
            <a:r>
              <a:rPr lang="sk-SK" altLang="sk-SK" sz="2000" dirty="0"/>
              <a:t>Znížená produkcia parathormónu </a:t>
            </a:r>
            <a:r>
              <a:rPr lang="en-GB" altLang="sk-SK" sz="2000" dirty="0"/>
              <a:t>(PTH)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sk-SK" sz="20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000" dirty="0" err="1">
                <a:solidFill>
                  <a:srgbClr val="009900"/>
                </a:solidFill>
              </a:rPr>
              <a:t>Pričiny</a:t>
            </a:r>
            <a:r>
              <a:rPr lang="en-GB" altLang="sk-SK" sz="2000" dirty="0"/>
              <a:t>: </a:t>
            </a:r>
            <a:r>
              <a:rPr lang="sk-SK" altLang="sk-SK" sz="2000" dirty="0" err="1"/>
              <a:t>chirirgické</a:t>
            </a:r>
            <a:r>
              <a:rPr lang="sk-SK" altLang="sk-SK" sz="2000" dirty="0"/>
              <a:t> odstránenie</a:t>
            </a:r>
            <a:r>
              <a:rPr lang="en-GB" altLang="sk-SK" sz="2000" dirty="0"/>
              <a:t>, trauma, </a:t>
            </a:r>
            <a:r>
              <a:rPr lang="en-GB" altLang="sk-SK" sz="2000" dirty="0" err="1"/>
              <a:t>autoimunit</a:t>
            </a:r>
            <a:r>
              <a:rPr lang="sk-SK" altLang="sk-SK" sz="2000" dirty="0"/>
              <a:t>a</a:t>
            </a:r>
            <a:r>
              <a:rPr lang="en-GB" altLang="sk-SK" sz="2000" dirty="0"/>
              <a:t>, DiGeorge</a:t>
            </a:r>
            <a:r>
              <a:rPr lang="sk-SK" altLang="sk-SK" sz="2000" dirty="0" err="1"/>
              <a:t>ov</a:t>
            </a:r>
            <a:r>
              <a:rPr lang="en-GB" altLang="sk-SK" sz="2000" dirty="0"/>
              <a:t> </a:t>
            </a:r>
            <a:r>
              <a:rPr lang="en-GB" altLang="sk-SK" sz="2000" dirty="0" err="1"/>
              <a:t>sy</a:t>
            </a:r>
            <a:r>
              <a:rPr lang="en-GB" altLang="sk-SK" sz="20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sk-SK" sz="20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sk-SK" sz="2000" dirty="0" err="1">
                <a:solidFill>
                  <a:srgbClr val="009900"/>
                </a:solidFill>
              </a:rPr>
              <a:t>Sympt</a:t>
            </a:r>
            <a:r>
              <a:rPr lang="sk-SK" altLang="sk-SK" sz="2000" dirty="0" err="1">
                <a:solidFill>
                  <a:srgbClr val="009900"/>
                </a:solidFill>
              </a:rPr>
              <a:t>ómy</a:t>
            </a:r>
            <a:endParaRPr lang="en-GB" altLang="sk-SK" sz="2000" dirty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sk-SK" sz="2000" dirty="0"/>
              <a:t>hypo</a:t>
            </a:r>
            <a:r>
              <a:rPr lang="sk-SK" altLang="sk-SK" sz="2000" dirty="0" err="1"/>
              <a:t>kalcémia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sk-SK" sz="2000" dirty="0" err="1"/>
              <a:t>tet</a:t>
            </a:r>
            <a:r>
              <a:rPr lang="sk-SK" altLang="sk-SK" sz="2000" dirty="0" err="1"/>
              <a:t>ánia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sk-SK" sz="2000" dirty="0"/>
              <a:t>Deform</a:t>
            </a:r>
            <a:r>
              <a:rPr lang="sk-SK" altLang="sk-SK" sz="2000" dirty="0" err="1"/>
              <a:t>ácie</a:t>
            </a:r>
            <a:r>
              <a:rPr lang="sk-SK" altLang="sk-SK" sz="2000" dirty="0"/>
              <a:t> kostí</a:t>
            </a:r>
            <a:endParaRPr lang="en-GB" altLang="sk-SK" sz="2000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en-GB" altLang="sk-SK" sz="2000" dirty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sk-SK" sz="2400" dirty="0" err="1">
                <a:solidFill>
                  <a:schemeClr val="accent1"/>
                </a:solidFill>
              </a:rPr>
              <a:t>Pseudohypoparatyroidi</a:t>
            </a:r>
            <a:r>
              <a:rPr lang="sk-SK" altLang="sk-SK" sz="2400" dirty="0" err="1">
                <a:solidFill>
                  <a:schemeClr val="accent1"/>
                </a:solidFill>
              </a:rPr>
              <a:t>zmus</a:t>
            </a:r>
            <a:endParaRPr lang="en-GB" altLang="sk-SK" sz="24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altLang="sk-SK" sz="2000" dirty="0"/>
              <a:t>Re</a:t>
            </a:r>
            <a:r>
              <a:rPr lang="sk-SK" altLang="sk-SK" sz="2000" dirty="0" err="1"/>
              <a:t>zistencia</a:t>
            </a:r>
            <a:r>
              <a:rPr lang="sk-SK" altLang="sk-SK" sz="2000" dirty="0"/>
              <a:t> na </a:t>
            </a:r>
            <a:r>
              <a:rPr lang="en-GB" altLang="sk-SK" sz="2000" dirty="0"/>
              <a:t>PTH (</a:t>
            </a:r>
            <a:r>
              <a:rPr lang="sk-SK" altLang="sk-SK" sz="2000" dirty="0"/>
              <a:t>mutácie </a:t>
            </a:r>
            <a:r>
              <a:rPr lang="en-GB" altLang="sk-SK" sz="2000" dirty="0"/>
              <a:t>receptor</a:t>
            </a:r>
            <a:r>
              <a:rPr lang="sk-SK" altLang="sk-SK" sz="2000" dirty="0"/>
              <a:t>a</a:t>
            </a:r>
            <a:r>
              <a:rPr lang="en-GB" altLang="sk-SK" sz="2000" dirty="0"/>
              <a:t> </a:t>
            </a:r>
            <a:r>
              <a:rPr lang="sk-SK" altLang="sk-SK" sz="2000" dirty="0"/>
              <a:t>alebo</a:t>
            </a:r>
            <a:r>
              <a:rPr lang="en-GB" altLang="sk-SK" sz="2000" dirty="0"/>
              <a:t> G-</a:t>
            </a:r>
            <a:r>
              <a:rPr lang="en-GB" altLang="sk-SK" sz="2000" dirty="0" err="1"/>
              <a:t>prote</a:t>
            </a:r>
            <a:r>
              <a:rPr lang="sk-SK" altLang="sk-SK" sz="2000" dirty="0" err="1"/>
              <a:t>ínu</a:t>
            </a:r>
            <a:r>
              <a:rPr lang="en-GB" altLang="sk-SK" sz="20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GB" altLang="sk-SK" sz="2400" dirty="0">
              <a:solidFill>
                <a:schemeClr val="accent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378500-F045-8208-9E2A-3957F5600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225623"/>
            <a:ext cx="7772400" cy="1044575"/>
          </a:xfrm>
        </p:spPr>
        <p:txBody>
          <a:bodyPr/>
          <a:lstStyle/>
          <a:p>
            <a:r>
              <a:rPr lang="en-GB" altLang="sk-SK" sz="4000" dirty="0" err="1">
                <a:solidFill>
                  <a:schemeClr val="accent1"/>
                </a:solidFill>
              </a:rPr>
              <a:t>Hyp</a:t>
            </a:r>
            <a:r>
              <a:rPr lang="sk-SK" altLang="sk-SK" sz="4000" dirty="0">
                <a:solidFill>
                  <a:schemeClr val="accent1"/>
                </a:solidFill>
              </a:rPr>
              <a:t>o</a:t>
            </a:r>
            <a:r>
              <a:rPr lang="en-GB" altLang="sk-SK" sz="4000" dirty="0" err="1">
                <a:solidFill>
                  <a:schemeClr val="accent1"/>
                </a:solidFill>
              </a:rPr>
              <a:t>paratyroidi</a:t>
            </a:r>
            <a:r>
              <a:rPr lang="sk-SK" altLang="sk-SK" sz="4000" dirty="0" err="1">
                <a:solidFill>
                  <a:schemeClr val="accent1"/>
                </a:solidFill>
              </a:rPr>
              <a:t>zmus</a:t>
            </a:r>
            <a:endParaRPr lang="cs-CZ" altLang="sk-SK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839200" cy="1219200"/>
          </a:xfrm>
        </p:spPr>
        <p:txBody>
          <a:bodyPr/>
          <a:lstStyle/>
          <a:p>
            <a:r>
              <a:rPr lang="cs-CZ" altLang="sk-SK"/>
              <a:t>Poruchy funkcie pohlavných žliaz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6" name="Picture 7" descr="C:\Documents and Settings\evalov\Plocha\ov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3116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evalov\Plocha\Image6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70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funkcie testes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178800" cy="533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Primárny</a:t>
            </a:r>
            <a:r>
              <a:rPr lang="cs-CZ" altLang="sk-SK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hypogonadizmus</a:t>
            </a:r>
            <a:endParaRPr lang="cs-CZ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chromozómové </a:t>
            </a:r>
            <a:r>
              <a:rPr lang="cs-CZ" altLang="sk-SK" sz="2000" dirty="0" err="1"/>
              <a:t>aberácie</a:t>
            </a:r>
            <a:r>
              <a:rPr lang="cs-CZ" altLang="sk-SK" sz="2000" dirty="0"/>
              <a:t> - </a:t>
            </a:r>
            <a:r>
              <a:rPr lang="cs-CZ" altLang="sk-SK" sz="2000" dirty="0" err="1"/>
              <a:t>Klinefelterov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syndróm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kongenitálna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hypoplázia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poškodenie</a:t>
            </a:r>
            <a:r>
              <a:rPr lang="cs-CZ" altLang="sk-SK" sz="2000" dirty="0"/>
              <a:t> gonád - </a:t>
            </a:r>
            <a:r>
              <a:rPr lang="cs-CZ" altLang="sk-SK" sz="2000" dirty="0" err="1"/>
              <a:t>chrurgické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ožiarením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infekčné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Sedundárny</a:t>
            </a:r>
            <a:r>
              <a:rPr lang="cs-CZ" altLang="sk-SK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hypogonadizmus</a:t>
            </a:r>
            <a:endParaRPr lang="cs-CZ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panhypopituitarizmus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parciálny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hypopituitarizmus</a:t>
            </a:r>
            <a:r>
              <a:rPr lang="cs-CZ" altLang="sk-SK" sz="2000" dirty="0"/>
              <a:t> - FSH, LH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Terciárny</a:t>
            </a:r>
            <a:r>
              <a:rPr lang="cs-CZ" altLang="sk-SK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hypogonadizmus</a:t>
            </a:r>
            <a:endParaRPr lang="cs-CZ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sy</a:t>
            </a:r>
            <a:r>
              <a:rPr lang="cs-CZ" altLang="sk-SK" sz="2000" dirty="0"/>
              <a:t>. </a:t>
            </a:r>
            <a:r>
              <a:rPr lang="cs-CZ" altLang="sk-SK" sz="2000" dirty="0" err="1"/>
              <a:t>testikulárnej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feminizácie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rgbClr val="00B050"/>
                </a:solidFill>
              </a:rPr>
              <a:t>Príznaky</a:t>
            </a:r>
            <a:endParaRPr lang="cs-CZ" altLang="sk-SK" sz="2400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porucha </a:t>
            </a:r>
            <a:r>
              <a:rPr lang="cs-CZ" altLang="sk-SK" sz="2000" dirty="0" err="1"/>
              <a:t>diferenciácie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poklavia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porucha </a:t>
            </a:r>
            <a:r>
              <a:rPr lang="cs-CZ" altLang="sk-SK" sz="2000" dirty="0" err="1"/>
              <a:t>vývoja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testes</a:t>
            </a:r>
            <a:r>
              <a:rPr lang="cs-CZ" altLang="sk-SK" sz="2000" dirty="0"/>
              <a:t> - poruchy </a:t>
            </a:r>
            <a:r>
              <a:rPr lang="cs-CZ" altLang="sk-SK" sz="2000" dirty="0" err="1"/>
              <a:t>spermatogenézy</a:t>
            </a:r>
            <a:r>
              <a:rPr lang="cs-CZ" altLang="sk-SK" sz="2000" dirty="0"/>
              <a:t>- </a:t>
            </a:r>
            <a:r>
              <a:rPr lang="cs-CZ" altLang="sk-SK" sz="2000" dirty="0" err="1"/>
              <a:t>neplodnosť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rôzne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stupne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feminizácie</a:t>
            </a:r>
            <a:endParaRPr lang="cs-CZ" altLang="sk-SK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C:\Documents and Settings\evalov\Plocha\T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9174"/>
            <a:ext cx="2371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683568" y="685800"/>
            <a:ext cx="7920880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1" lang="sk-SK" altLang="sk-SK" sz="2800" dirty="0" err="1">
                <a:latin typeface="Tahoma" pitchFamily="34" charset="0"/>
              </a:rPr>
              <a:t>Sy</a:t>
            </a:r>
            <a:r>
              <a:rPr kumimoji="1" lang="sk-SK" altLang="sk-SK" sz="2800" dirty="0">
                <a:latin typeface="Tahoma" pitchFamily="34" charset="0"/>
              </a:rPr>
              <a:t>. </a:t>
            </a:r>
            <a:r>
              <a:rPr kumimoji="1" lang="sk-SK" altLang="sk-SK" sz="2800" dirty="0" err="1">
                <a:latin typeface="Tahoma" pitchFamily="34" charset="0"/>
              </a:rPr>
              <a:t>testikulárnej</a:t>
            </a:r>
            <a:r>
              <a:rPr kumimoji="1" lang="sk-SK" altLang="sk-SK" sz="2800" dirty="0">
                <a:latin typeface="Tahoma" pitchFamily="34" charset="0"/>
              </a:rPr>
              <a:t> feminizácie (XY ženy)</a:t>
            </a:r>
            <a:endParaRPr kumimoji="1" lang="en-GB" altLang="sk-SK" sz="2800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altLang="sk-SK" sz="28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65C1480-9B4A-1269-BFBA-D5CA7AEAD8F2}"/>
              </a:ext>
            </a:extLst>
          </p:cNvPr>
          <p:cNvSpPr txBox="1"/>
          <p:nvPr/>
        </p:nvSpPr>
        <p:spPr>
          <a:xfrm>
            <a:off x="3487342" y="1859340"/>
            <a:ext cx="5656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/>
              <a:t>Morissov</a:t>
            </a:r>
            <a:r>
              <a:rPr lang="sk-SK" sz="2000" dirty="0"/>
              <a:t> </a:t>
            </a:r>
            <a:r>
              <a:rPr lang="sk-SK" sz="2000" dirty="0" err="1"/>
              <a:t>sy</a:t>
            </a:r>
            <a:r>
              <a:rPr lang="sk-SK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/>
              <a:t>sy</a:t>
            </a:r>
            <a:r>
              <a:rPr lang="sk-SK" sz="2000" dirty="0"/>
              <a:t>. </a:t>
            </a:r>
            <a:r>
              <a:rPr lang="sk-SK" sz="2000" dirty="0" err="1"/>
              <a:t>androgénovej</a:t>
            </a:r>
            <a:r>
              <a:rPr lang="sk-SK" sz="2000" dirty="0"/>
              <a:t> </a:t>
            </a:r>
            <a:r>
              <a:rPr lang="sk-SK" sz="2000" dirty="0" err="1"/>
              <a:t>insenzitivity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porucha alebo chýbanie receptorov pre androgény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Genotyp mužský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Primárne pohlavné znaky mužské (semenníky) ale </a:t>
            </a:r>
            <a:r>
              <a:rPr lang="sk-SK" sz="2000" dirty="0" err="1"/>
              <a:t>dysgenéza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Fenotyp ženský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Sekundárne pohlavné znaky ženské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Chýbanie ochlpenia</a:t>
            </a:r>
          </a:p>
        </p:txBody>
      </p:sp>
    </p:spTree>
    <p:extLst>
      <p:ext uri="{BB962C8B-B14F-4D97-AF65-F5344CB8AC3E}">
        <p14:creationId xmlns:p14="http://schemas.microsoft.com/office/powerpoint/2010/main" val="3826105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Poruchy funkcie ovárií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178800" cy="533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Primárny</a:t>
            </a:r>
            <a:r>
              <a:rPr lang="cs-CZ" altLang="sk-SK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hypogonadizmus</a:t>
            </a:r>
            <a:endParaRPr lang="cs-CZ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chromozómové </a:t>
            </a:r>
            <a:r>
              <a:rPr lang="cs-CZ" altLang="sk-SK" sz="2000" dirty="0" err="1"/>
              <a:t>aberácie</a:t>
            </a:r>
            <a:r>
              <a:rPr lang="cs-CZ" altLang="sk-SK" sz="2000" dirty="0"/>
              <a:t> - </a:t>
            </a:r>
            <a:r>
              <a:rPr lang="cs-CZ" altLang="sk-SK" sz="2000" dirty="0" err="1"/>
              <a:t>Turnerov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syndróm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kongenitálna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hypoplázia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enzýmové</a:t>
            </a:r>
            <a:r>
              <a:rPr lang="cs-CZ" altLang="sk-SK" sz="2000" dirty="0"/>
              <a:t> deficity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poškodenie</a:t>
            </a:r>
            <a:r>
              <a:rPr lang="cs-CZ" altLang="sk-SK" sz="2000" dirty="0"/>
              <a:t> gonád - </a:t>
            </a:r>
            <a:r>
              <a:rPr lang="cs-CZ" altLang="sk-SK" sz="2000" dirty="0" err="1"/>
              <a:t>chrurgické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ožiarením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infekčné</a:t>
            </a:r>
            <a:endParaRPr lang="cs-CZ" altLang="sk-SK" sz="2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Sekundárny</a:t>
            </a:r>
            <a:r>
              <a:rPr lang="cs-CZ" altLang="sk-SK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sk-SK" sz="2400" dirty="0" err="1">
                <a:solidFill>
                  <a:schemeClr val="accent5">
                    <a:lumMod val="75000"/>
                  </a:schemeClr>
                </a:solidFill>
              </a:rPr>
              <a:t>hypogonadizmus</a:t>
            </a:r>
            <a:endParaRPr lang="cs-CZ" altLang="sk-SK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panhypopituitarizmus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parciálny</a:t>
            </a:r>
            <a:r>
              <a:rPr lang="cs-CZ" altLang="sk-SK" sz="2000" dirty="0"/>
              <a:t> </a:t>
            </a:r>
            <a:r>
              <a:rPr lang="cs-CZ" altLang="sk-SK" sz="2000" dirty="0" err="1"/>
              <a:t>hypopituitarizmus</a:t>
            </a:r>
            <a:r>
              <a:rPr lang="cs-CZ" altLang="sk-SK" sz="2000" dirty="0"/>
              <a:t> - FSH, LH</a:t>
            </a:r>
          </a:p>
          <a:p>
            <a:pPr lvl="1">
              <a:buFont typeface="Wingdings" pitchFamily="2" charset="2"/>
              <a:buChar char="§"/>
            </a:pPr>
            <a:endParaRPr lang="cs-CZ" altLang="sk-SK" sz="1000" dirty="0"/>
          </a:p>
          <a:p>
            <a:pPr>
              <a:buFont typeface="Wingdings" pitchFamily="2" charset="2"/>
              <a:buChar char="§"/>
            </a:pPr>
            <a:r>
              <a:rPr lang="cs-CZ" altLang="sk-SK" sz="2400" dirty="0" err="1">
                <a:solidFill>
                  <a:srgbClr val="00B050"/>
                </a:solidFill>
              </a:rPr>
              <a:t>Príznaky</a:t>
            </a:r>
            <a:endParaRPr lang="cs-CZ" altLang="sk-SK" sz="2400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porucha </a:t>
            </a:r>
            <a:r>
              <a:rPr lang="cs-CZ" altLang="sk-SK" sz="2000" dirty="0" err="1"/>
              <a:t>vývoja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sekundárnych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pohlavných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znakov</a:t>
            </a:r>
            <a:endParaRPr lang="cs-CZ" altLang="sk-SK" sz="2000" dirty="0"/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/>
              <a:t>amenorea, sterilita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sk-SK" sz="2000" dirty="0" err="1"/>
              <a:t>hirzutizmus</a:t>
            </a:r>
            <a:r>
              <a:rPr lang="cs-CZ" altLang="sk-SK" sz="2000" dirty="0"/>
              <a:t> až virilizmus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839200" cy="1219200"/>
          </a:xfrm>
        </p:spPr>
        <p:txBody>
          <a:bodyPr/>
          <a:lstStyle/>
          <a:p>
            <a:r>
              <a:rPr lang="cs-CZ" altLang="sk-SK"/>
              <a:t>Poruchy endokrinného pankreasu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7848600" cy="2762250"/>
          </a:xfrm>
        </p:spPr>
        <p:txBody>
          <a:bodyPr/>
          <a:lstStyle/>
          <a:p>
            <a:r>
              <a:rPr lang="cs-CZ" altLang="sk-SK" sz="2800"/>
              <a:t>Diabetes mellitus</a:t>
            </a:r>
          </a:p>
          <a:p>
            <a:r>
              <a:rPr lang="cs-CZ" altLang="sk-SK" sz="2800"/>
              <a:t>	...ale to už je iná prednáška...</a:t>
            </a:r>
            <a:endParaRPr lang="cs-CZ" alt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539750"/>
          </a:xfrm>
        </p:spPr>
        <p:txBody>
          <a:bodyPr/>
          <a:lstStyle/>
          <a:p>
            <a:r>
              <a:rPr lang="sk-SK" altLang="sk-SK" sz="3200" dirty="0"/>
              <a:t>Bunková signalizácia</a:t>
            </a:r>
          </a:p>
        </p:txBody>
      </p:sp>
      <p:pic>
        <p:nvPicPr>
          <p:cNvPr id="9219" name="Zástupný objekt pre obsah 4" descr="Obrázok, na ktorom je text, snímka obrazovky&#10;&#10;Automaticky generovaný pop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8" y="1106488"/>
            <a:ext cx="9066212" cy="5630862"/>
          </a:xfrm>
        </p:spPr>
      </p:pic>
      <p:sp>
        <p:nvSpPr>
          <p:cNvPr id="9220" name="Obdĺžnik 5"/>
          <p:cNvSpPr>
            <a:spLocks noChangeArrowheads="1"/>
          </p:cNvSpPr>
          <p:nvPr/>
        </p:nvSpPr>
        <p:spPr bwMode="auto">
          <a:xfrm>
            <a:off x="77788" y="5157788"/>
            <a:ext cx="2765425" cy="1511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sk-SK" altLang="sk-SK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6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737600" cy="1219200"/>
          </a:xfrm>
        </p:spPr>
        <p:txBody>
          <a:bodyPr/>
          <a:lstStyle/>
          <a:p>
            <a:r>
              <a:rPr lang="cs-CZ" altLang="sk-SK" sz="3200"/>
              <a:t>...a ešte niečo nové priniesla molekulová biológia...</a:t>
            </a:r>
            <a:endParaRPr lang="cs-CZ" alt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0960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sk-SK" sz="2400"/>
              <a:t>Hormón je nositeľom informácie. 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/>
              <a:t>Po interakcii hormónu s receptorom (ten môže byť na bunkovej membráne, ale aj vo vnútri bunky - v cytoplazme alebo až v jadre) spúšťa kaskádu vnútrobunkových dejov (tzv. signálna transdukcia). </a:t>
            </a:r>
          </a:p>
          <a:p>
            <a:pPr>
              <a:buFont typeface="Wingdings" pitchFamily="2" charset="2"/>
              <a:buChar char="§"/>
            </a:pPr>
            <a:r>
              <a:rPr lang="cs-CZ" altLang="sk-SK" sz="2400"/>
              <a:t>Konečným dosledkom tejto kaskády môže byť ovplyvnenie funkcie už existujúcich bielkovín, alebo môže pôsobiť až na genetický aparát jadra a viesť k tvorbe nových bielkovín.</a:t>
            </a:r>
            <a:endParaRPr lang="cs-CZ" altLang="sk-SK" sz="3600"/>
          </a:p>
          <a:p>
            <a:pPr lvl="1"/>
            <a:endParaRPr lang="cs-CZ" altLang="sk-SK" sz="2000"/>
          </a:p>
        </p:txBody>
      </p:sp>
      <p:pic>
        <p:nvPicPr>
          <p:cNvPr id="8196" name="Picture 4" descr="C:\WINDOWS\Pracovná plocha\sig tran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667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>
          <a:xfrm>
            <a:off x="107950" y="106362"/>
            <a:ext cx="9036050" cy="658341"/>
          </a:xfrm>
        </p:spPr>
        <p:txBody>
          <a:bodyPr/>
          <a:lstStyle/>
          <a:p>
            <a:pPr algn="ctr"/>
            <a:r>
              <a:rPr lang="sk-SK" altLang="sk-SK" sz="2400" dirty="0"/>
              <a:t>Signalizácia </a:t>
            </a:r>
            <a:r>
              <a:rPr lang="sk-SK" altLang="sk-SK" sz="2400" dirty="0" err="1"/>
              <a:t>prosterdíctvo</a:t>
            </a:r>
            <a:r>
              <a:rPr lang="sk-SK" altLang="sk-SK" sz="2400" dirty="0"/>
              <a:t> hormónov </a:t>
            </a:r>
            <a:r>
              <a:rPr lang="sk-SK" altLang="sk-SK" sz="2400" dirty="0" err="1"/>
              <a:t>rozustných</a:t>
            </a:r>
            <a:r>
              <a:rPr lang="sk-SK" altLang="sk-SK" sz="2400" dirty="0"/>
              <a:t> vo vode resp. rozpustných v tukoch</a:t>
            </a:r>
          </a:p>
        </p:txBody>
      </p:sp>
      <p:pic>
        <p:nvPicPr>
          <p:cNvPr id="11267" name="Zástupný objekt pre obsah 4" descr="Obrázok, na ktorom je text, snímka obrazovky, animák&#10;&#10;Automaticky generovaný pop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605213"/>
            <a:ext cx="4864100" cy="3243262"/>
          </a:xfrm>
        </p:spPr>
      </p:pic>
      <p:pic>
        <p:nvPicPr>
          <p:cNvPr id="11268" name="Obrázok 6" descr="Obrázok, na ktorom je snímka obrazovky, animák, animácia&#10;&#10;Automaticky generovaný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36" y="750416"/>
            <a:ext cx="4845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5538"/>
            <a:ext cx="4267200" cy="496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sk-SK" altLang="sk-SK" sz="2000" b="1" kern="0" dirty="0"/>
              <a:t>Hormóny rozpustné vo vode</a:t>
            </a:r>
            <a:endParaRPr lang="en-US" altLang="sk-SK" sz="2000" kern="0" dirty="0"/>
          </a:p>
          <a:p>
            <a:pPr marL="812800" lvl="3" indent="-27622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k-SK" altLang="sk-SK" sz="1600" kern="0" dirty="0"/>
              <a:t>Adrenalín, </a:t>
            </a:r>
            <a:r>
              <a:rPr lang="sk-SK" altLang="sk-SK" sz="1600" kern="0" dirty="0" err="1"/>
              <a:t>noradrenalín</a:t>
            </a:r>
            <a:r>
              <a:rPr lang="sk-SK" altLang="sk-SK" sz="1600" kern="0" dirty="0"/>
              <a:t>...</a:t>
            </a:r>
            <a:endParaRPr lang="en-US" altLang="sk-SK" sz="1600" kern="0" dirty="0"/>
          </a:p>
          <a:p>
            <a:pPr marL="812800" lvl="3" indent="-27622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sk-SK" sz="1600" kern="0" dirty="0" err="1"/>
              <a:t>Peptid</a:t>
            </a:r>
            <a:r>
              <a:rPr lang="sk-SK" altLang="sk-SK" sz="1600" kern="0" dirty="0"/>
              <a:t>y a proteíny</a:t>
            </a:r>
            <a:endParaRPr lang="en-US" altLang="sk-SK" sz="1600" kern="0" dirty="0"/>
          </a:p>
          <a:p>
            <a:pPr marL="541338" lvl="2" indent="-1809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sk-SK" sz="2000" kern="0" dirty="0" err="1"/>
              <a:t>membr</a:t>
            </a:r>
            <a:r>
              <a:rPr lang="sk-SK" altLang="sk-SK" sz="2000" kern="0" dirty="0" err="1"/>
              <a:t>ánové</a:t>
            </a:r>
            <a:r>
              <a:rPr lang="en-US" altLang="sk-SK" sz="2000" kern="0" dirty="0"/>
              <a:t> receptor</a:t>
            </a:r>
            <a:r>
              <a:rPr lang="sk-SK" altLang="sk-SK" sz="2000" kern="0" dirty="0"/>
              <a:t>y</a:t>
            </a:r>
            <a:endParaRPr lang="en-US" altLang="sk-SK" sz="2000" kern="0" dirty="0"/>
          </a:p>
          <a:p>
            <a:pPr marL="541338" lvl="2" indent="-1809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k-SK" altLang="sk-SK" sz="2000" kern="0" dirty="0"/>
              <a:t>prostredníctvom druhých poslov</a:t>
            </a:r>
            <a:endParaRPr lang="en-US" altLang="sk-SK" sz="2000" kern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altLang="sk-SK" sz="2000" b="1" kern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sk-SK" altLang="sk-SK" sz="2000" b="1" kern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altLang="sk-SK" sz="2000" b="1" kern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altLang="sk-SK" sz="2000" b="1" kern="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sk-SK" altLang="sk-SK" sz="2000" b="1" kern="0" dirty="0"/>
              <a:t>Hormóny rozpustné v tukoch</a:t>
            </a:r>
            <a:endParaRPr lang="en-US" altLang="sk-SK" sz="2000" kern="0" dirty="0"/>
          </a:p>
          <a:p>
            <a:pPr marL="998538" lvl="3" indent="-180975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sk-SK" altLang="sk-SK" sz="1600" kern="0" dirty="0"/>
              <a:t>T3, T4</a:t>
            </a:r>
            <a:endParaRPr lang="en-US" altLang="sk-SK" sz="1600" kern="0" dirty="0"/>
          </a:p>
          <a:p>
            <a:pPr marL="998538" lvl="3" indent="-180975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altLang="sk-SK" sz="1600" kern="0" dirty="0"/>
              <a:t>steroid</a:t>
            </a:r>
            <a:r>
              <a:rPr lang="sk-SK" altLang="sk-SK" sz="1600" kern="0" dirty="0"/>
              <a:t>y</a:t>
            </a:r>
            <a:endParaRPr lang="en-US" altLang="sk-SK" sz="1600" kern="0" dirty="0"/>
          </a:p>
          <a:p>
            <a:pPr marL="541338" lvl="2" indent="-180975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41338" algn="l"/>
              </a:tabLst>
              <a:defRPr/>
            </a:pPr>
            <a:r>
              <a:rPr lang="en-US" altLang="sk-SK" sz="2000" kern="0" dirty="0" err="1"/>
              <a:t>intracel</a:t>
            </a:r>
            <a:r>
              <a:rPr lang="sk-SK" altLang="sk-SK" sz="2000" kern="0" dirty="0" err="1"/>
              <a:t>ulárne</a:t>
            </a:r>
            <a:r>
              <a:rPr lang="en-US" altLang="sk-SK" sz="2000" kern="0" dirty="0"/>
              <a:t> receptor</a:t>
            </a:r>
            <a:r>
              <a:rPr lang="sk-SK" altLang="sk-SK" sz="2000" kern="0" dirty="0"/>
              <a:t>y</a:t>
            </a:r>
            <a:endParaRPr lang="en-US" altLang="sk-SK" sz="2000" kern="0" dirty="0"/>
          </a:p>
        </p:txBody>
      </p:sp>
    </p:spTree>
    <p:extLst>
      <p:ext uri="{BB962C8B-B14F-4D97-AF65-F5344CB8AC3E}">
        <p14:creationId xmlns:p14="http://schemas.microsoft.com/office/powerpoint/2010/main" val="1717679103"/>
      </p:ext>
    </p:extLst>
  </p:cSld>
  <p:clrMapOvr>
    <a:masterClrMapping/>
  </p:clrMapOvr>
</p:sld>
</file>

<file path=ppt/theme/theme1.xml><?xml version="1.0" encoding="utf-8"?>
<a:theme xmlns:a="http://schemas.openxmlformats.org/drawingml/2006/main" name="Současný portrét">
  <a:themeElements>
    <a:clrScheme name="Současný portré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oučasný portrét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učasný portré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časný portré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časný portré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C:\MSOffice\Sablony\Návrhy prezentací\Současný portrét.pot</Template>
  <TotalTime>850</TotalTime>
  <Words>2745</Words>
  <Application>Microsoft Office PowerPoint</Application>
  <PresentationFormat>Prezentácia na obrazovke (4:3)</PresentationFormat>
  <Paragraphs>594</Paragraphs>
  <Slides>66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Monotype Sorts</vt:lpstr>
      <vt:lpstr>Symbol</vt:lpstr>
      <vt:lpstr>Tahoma</vt:lpstr>
      <vt:lpstr>Times New Roman</vt:lpstr>
      <vt:lpstr>Wingdings</vt:lpstr>
      <vt:lpstr>Současný portrét</vt:lpstr>
      <vt:lpstr>Patofyziológia endokrinného systému   Prehľad </vt:lpstr>
      <vt:lpstr>Regulačné a integračné systémy organizmu</vt:lpstr>
      <vt:lpstr>Hormón</vt:lpstr>
      <vt:lpstr>...hormón nemusí byť produkovaný len špecializovanou endokrinnou žľazou...</vt:lpstr>
      <vt:lpstr>...hormón nemusí byť transportovaný k cieľovým bunkám len krvou...</vt:lpstr>
      <vt:lpstr>...hormón nemusí byť transportovaný k cieľovým bunkám len krvou...</vt:lpstr>
      <vt:lpstr>Bunková signalizácia</vt:lpstr>
      <vt:lpstr>...a ešte niečo nové priniesla molekulová biológia...</vt:lpstr>
      <vt:lpstr>Signalizácia prosterdíctvo hormónov rozustných vo vode resp. rozpustných v tukoch</vt:lpstr>
      <vt:lpstr>Klasifikácia hormónov  z chemickej stránky</vt:lpstr>
      <vt:lpstr>Poruchy endokrinného systému (endokrinopatie)</vt:lpstr>
      <vt:lpstr>Poruchy endokrinného systému (endokrinopatie)</vt:lpstr>
      <vt:lpstr>Endokrinopatie - ďalšie možnosti</vt:lpstr>
      <vt:lpstr>Prezentácia programu PowerPoint</vt:lpstr>
      <vt:lpstr>Poruchy hypotalamické  a hypofyzárne</vt:lpstr>
      <vt:lpstr>Prehľad hypotalamických a hypofyzárnych hormónov</vt:lpstr>
      <vt:lpstr>Prezentácia programu PowerPoint</vt:lpstr>
      <vt:lpstr>Poruchy vazopresínu Diabetes insipidus (Hypovazopresinizmus, úplavica močová)</vt:lpstr>
      <vt:lpstr>Diabetes insipidus </vt:lpstr>
      <vt:lpstr>Prezentácia programu PowerPoint</vt:lpstr>
      <vt:lpstr>Sy. inadekvátnej sekrécie ADH (Hypervazopresinizmus, Syndrome of inappropriate antidiuretic hormone hypersecretion - SIADH)</vt:lpstr>
      <vt:lpstr>Poruchy funkcie adenohypofýzy Hypopituitarizmy</vt:lpstr>
      <vt:lpstr>  Hypopituitarizmy</vt:lpstr>
      <vt:lpstr>Poruchy funkcie adenohypofýzy Hyperpituitarizmy</vt:lpstr>
      <vt:lpstr>Poruchy rastového hormónu Gigantizmus</vt:lpstr>
      <vt:lpstr>Gigantizmus</vt:lpstr>
      <vt:lpstr>Poruchy rastového hormónu Akromegália</vt:lpstr>
      <vt:lpstr>Prezentácia programu PowerPoint</vt:lpstr>
      <vt:lpstr>Akromegália </vt:lpstr>
      <vt:lpstr>Poruchy rastového hormónu Nanizmus</vt:lpstr>
      <vt:lpstr>Poruchy rastového hormónu Laronov syndróm Insenzitivita na rastový hormón, Porucha receptora pre rastový hormón</vt:lpstr>
      <vt:lpstr>Poruchy prolaktínu Hyperprolaktinémia</vt:lpstr>
      <vt:lpstr>Poruchy nadobličiek</vt:lpstr>
      <vt:lpstr>Prehľad hormónov kôry a drene nadobličiek</vt:lpstr>
      <vt:lpstr>Hyperkortikalizmus (hyperkoricizmus) Cushingov syndróm</vt:lpstr>
      <vt:lpstr> Cushingov syndróm</vt:lpstr>
      <vt:lpstr>Hyperkorticizmus  Cushingov syndróm</vt:lpstr>
      <vt:lpstr>Hypokortikalizmus  Addisonova choroba</vt:lpstr>
      <vt:lpstr>Hypokortikalizmus  Addisonova choroba</vt:lpstr>
      <vt:lpstr>Prezentácia programu PowerPoint</vt:lpstr>
      <vt:lpstr> Addisonova choroba</vt:lpstr>
      <vt:lpstr>Waterhouse–Friderichsenov syndróm</vt:lpstr>
      <vt:lpstr>Hyperaldosteronizmus  Connov syndróm</vt:lpstr>
      <vt:lpstr>Kongenitálna adrenálna hyperplázia</vt:lpstr>
      <vt:lpstr>Adrenálna steroidogenéza a deficit 21-hydroxylázay</vt:lpstr>
      <vt:lpstr>Dreň nadobličiek Feochromocytóm</vt:lpstr>
      <vt:lpstr>Symptómy feochromocytómu</vt:lpstr>
      <vt:lpstr>Poruchy štítnej žľazy</vt:lpstr>
      <vt:lpstr>Prehľad hormónov štítnej žľazy</vt:lpstr>
      <vt:lpstr>Struma</vt:lpstr>
      <vt:lpstr>Struma</vt:lpstr>
      <vt:lpstr>Hypertyreóza Gravesova-Basedowova choroba</vt:lpstr>
      <vt:lpstr>Hypertyreóza Gravesova-Basedowova choroba</vt:lpstr>
      <vt:lpstr>Hyperthyroidism</vt:lpstr>
      <vt:lpstr>Hypotyreóza</vt:lpstr>
      <vt:lpstr>Hypotyreóza</vt:lpstr>
      <vt:lpstr>Prezentácia programu PowerPoint</vt:lpstr>
      <vt:lpstr>Prezentácia programu PowerPoint</vt:lpstr>
      <vt:lpstr>Poruchy príštitných teliesok</vt:lpstr>
      <vt:lpstr>Hyperparatyroidizmus</vt:lpstr>
      <vt:lpstr>Hypoparatyroidizmus</vt:lpstr>
      <vt:lpstr>Poruchy funkcie pohlavných žliaz</vt:lpstr>
      <vt:lpstr>Poruchy funkcie testes</vt:lpstr>
      <vt:lpstr>Prezentácia programu PowerPoint</vt:lpstr>
      <vt:lpstr>Poruchy funkcie ovárií</vt:lpstr>
      <vt:lpstr>Poruchy endokrinného pankreasu</vt:lpstr>
    </vt:vector>
  </TitlesOfParts>
  <Company>ddd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Patofyziológia endokrinného systému</dc:title>
  <dc:creator>sss</dc:creator>
  <cp:lastModifiedBy>MUDr. Marek Brenišin PhD.</cp:lastModifiedBy>
  <cp:revision>93</cp:revision>
  <dcterms:created xsi:type="dcterms:W3CDTF">2006-04-11T07:56:02Z</dcterms:created>
  <dcterms:modified xsi:type="dcterms:W3CDTF">2025-05-15T13:46:21Z</dcterms:modified>
</cp:coreProperties>
</file>