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79" r:id="rId2"/>
    <p:sldId id="258" r:id="rId3"/>
    <p:sldId id="280" r:id="rId4"/>
    <p:sldId id="319" r:id="rId5"/>
    <p:sldId id="320" r:id="rId6"/>
    <p:sldId id="347" r:id="rId7"/>
    <p:sldId id="322" r:id="rId8"/>
    <p:sldId id="325" r:id="rId9"/>
    <p:sldId id="346" r:id="rId10"/>
    <p:sldId id="348" r:id="rId11"/>
    <p:sldId id="355" r:id="rId12"/>
    <p:sldId id="326" r:id="rId13"/>
    <p:sldId id="349" r:id="rId14"/>
    <p:sldId id="324" r:id="rId15"/>
    <p:sldId id="327" r:id="rId16"/>
    <p:sldId id="292" r:id="rId17"/>
    <p:sldId id="289" r:id="rId18"/>
    <p:sldId id="296" r:id="rId19"/>
    <p:sldId id="295" r:id="rId20"/>
    <p:sldId id="299" r:id="rId21"/>
    <p:sldId id="293" r:id="rId22"/>
    <p:sldId id="300" r:id="rId23"/>
    <p:sldId id="331" r:id="rId24"/>
    <p:sldId id="301" r:id="rId25"/>
    <p:sldId id="302" r:id="rId26"/>
    <p:sldId id="350" r:id="rId27"/>
    <p:sldId id="333" r:id="rId28"/>
    <p:sldId id="334" r:id="rId29"/>
    <p:sldId id="335" r:id="rId30"/>
    <p:sldId id="351" r:id="rId31"/>
    <p:sldId id="305" r:id="rId32"/>
    <p:sldId id="290" r:id="rId33"/>
    <p:sldId id="313" r:id="rId34"/>
    <p:sldId id="312" r:id="rId35"/>
    <p:sldId id="306" r:id="rId36"/>
    <p:sldId id="307" r:id="rId37"/>
    <p:sldId id="337" r:id="rId38"/>
    <p:sldId id="308" r:id="rId39"/>
    <p:sldId id="338" r:id="rId40"/>
    <p:sldId id="339" r:id="rId41"/>
    <p:sldId id="340" r:id="rId42"/>
    <p:sldId id="310" r:id="rId43"/>
    <p:sldId id="352" r:id="rId44"/>
    <p:sldId id="330" r:id="rId45"/>
    <p:sldId id="341" r:id="rId46"/>
    <p:sldId id="342" r:id="rId47"/>
    <p:sldId id="311" r:id="rId48"/>
    <p:sldId id="354" r:id="rId49"/>
    <p:sldId id="353" r:id="rId50"/>
    <p:sldId id="356" r:id="rId51"/>
    <p:sldId id="357" r:id="rId52"/>
    <p:sldId id="329" r:id="rId5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E3B30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94B5A-D5E0-465A-93A6-523317DA2DFD}" type="datetimeFigureOut">
              <a:rPr lang="sk-SK" smtClean="0"/>
              <a:pPr/>
              <a:t>18. 5. 2022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A0D6F-ACF0-4AFD-A0B4-812C53B736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803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0D6F-ACF0-4AFD-A0B4-812C53B736D6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127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0D6F-ACF0-4AFD-A0B4-812C53B736D6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0D6F-ACF0-4AFD-A0B4-812C53B736D6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0D6F-ACF0-4AFD-A0B4-812C53B736D6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0D6F-ACF0-4AFD-A0B4-812C53B736D6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0D6F-ACF0-4AFD-A0B4-812C53B736D6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18. 5. 2022</a:t>
            </a:fld>
            <a:endParaRPr lang="sk-SK" dirty="0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18. 5. 2022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18. 5. 2022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18. 5. 2022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18. 5. 2022</a:t>
            </a:fld>
            <a:endParaRPr lang="sk-SK" dirty="0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18. 5. 2022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18. 5. 2022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18. 5. 2022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18. 5. 2022</a:t>
            </a:fld>
            <a:endParaRPr lang="sk-SK" dirty="0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18. 5. 2022</a:t>
            </a:fld>
            <a:endParaRPr lang="sk-SK" dirty="0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18. 5. 2022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EEBA8F-65CA-4266-9FFA-66976245355C}" type="datetimeFigureOut">
              <a:rPr lang="sk-SK" smtClean="0"/>
              <a:pPr/>
              <a:t>18. 5. 2022</a:t>
            </a:fld>
            <a:endParaRPr lang="sk-SK" dirty="0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1ebac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8" y="0"/>
            <a:ext cx="455771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7016" y="2817812"/>
            <a:ext cx="8461448" cy="1222375"/>
          </a:xfrm>
        </p:spPr>
        <p:txBody>
          <a:bodyPr>
            <a:normAutofit fontScale="90000"/>
          </a:bodyPr>
          <a:lstStyle/>
          <a:p>
            <a:r>
              <a:rPr lang="sk-SK" sz="4000" dirty="0" err="1"/>
              <a:t>PatofyziolóGia</a:t>
            </a:r>
            <a:r>
              <a:rPr lang="sk-SK" sz="4000" dirty="0"/>
              <a:t> Kostí a kĺbov</a:t>
            </a:r>
            <a:br>
              <a:rPr lang="sk-SK" sz="4900" dirty="0"/>
            </a:br>
            <a:br>
              <a:rPr lang="sk-SK" dirty="0"/>
            </a:br>
            <a:r>
              <a:rPr lang="sk-SK" sz="2200" dirty="0"/>
              <a:t>zubné lekárstvo</a:t>
            </a:r>
            <a:br>
              <a:rPr lang="sk-SK" dirty="0"/>
            </a:br>
            <a:r>
              <a:rPr lang="sk-SK" sz="3100" cap="none" dirty="0"/>
              <a:t>2020/2021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5429264"/>
            <a:ext cx="6000792" cy="914400"/>
          </a:xfrm>
        </p:spPr>
        <p:txBody>
          <a:bodyPr>
            <a:noAutofit/>
          </a:bodyPr>
          <a:lstStyle/>
          <a:p>
            <a:r>
              <a:rPr lang="sk-SK" sz="1800" dirty="0"/>
              <a:t>MVDr. Eva </a:t>
            </a:r>
            <a:r>
              <a:rPr lang="sk-SK" sz="1800" dirty="0" err="1"/>
              <a:t>Lovásová</a:t>
            </a:r>
            <a:r>
              <a:rPr lang="sk-SK" sz="1800" dirty="0"/>
              <a:t>, PhD.</a:t>
            </a:r>
          </a:p>
          <a:p>
            <a:r>
              <a:rPr lang="sk-SK" sz="1800" dirty="0"/>
              <a:t>Ústav patologickej fyziológie</a:t>
            </a:r>
          </a:p>
          <a:p>
            <a:r>
              <a:rPr lang="sk-SK" sz="1800" dirty="0"/>
              <a:t>Lekárska fakulta, UPJŠ Košice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Kostné bunky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79512" y="1340768"/>
            <a:ext cx="87849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>
                <a:solidFill>
                  <a:srgbClr val="C00000"/>
                </a:solidFill>
              </a:rPr>
              <a:t>Osteoblasty</a:t>
            </a:r>
            <a:endParaRPr lang="sk-SK" sz="2400" b="1" dirty="0">
              <a:solidFill>
                <a:srgbClr val="C00000"/>
              </a:solidFill>
            </a:endParaRPr>
          </a:p>
          <a:p>
            <a:pPr marL="354013" lvl="1" indent="-1778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Syntetizujú kostnú </a:t>
            </a:r>
            <a:r>
              <a:rPr lang="sk-SK" sz="2000" dirty="0" err="1"/>
              <a:t>matrix</a:t>
            </a:r>
            <a:r>
              <a:rPr lang="sk-SK" sz="2000" dirty="0"/>
              <a:t> – kolagén</a:t>
            </a:r>
          </a:p>
          <a:p>
            <a:pPr marL="354013" lvl="1" indent="-1778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Úloha aj v ukladaní anorganických látok do kostnej </a:t>
            </a:r>
            <a:r>
              <a:rPr lang="sk-SK" sz="2000" dirty="0" err="1"/>
              <a:t>matrix</a:t>
            </a:r>
            <a:r>
              <a:rPr lang="sk-SK" sz="2000" dirty="0"/>
              <a:t> – kalcifikácia</a:t>
            </a:r>
          </a:p>
          <a:p>
            <a:pPr marL="354013" lvl="1" indent="-1778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Syntetizujú rastové faktory (</a:t>
            </a:r>
            <a:r>
              <a:rPr lang="sk-SK" sz="2000" dirty="0" err="1"/>
              <a:t>TGF</a:t>
            </a:r>
            <a:r>
              <a:rPr lang="sk-SK" sz="2000" dirty="0" err="1">
                <a:latin typeface="Symbol" panose="05050102010706020507" pitchFamily="18" charset="2"/>
              </a:rPr>
              <a:t>b</a:t>
            </a:r>
            <a:r>
              <a:rPr lang="sk-SK" sz="2000" dirty="0"/>
              <a:t>), GM-CSF,...</a:t>
            </a:r>
          </a:p>
          <a:p>
            <a:pPr marL="354013" lvl="1" indent="-1778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Produkujú enzýmy – ALP</a:t>
            </a:r>
          </a:p>
          <a:p>
            <a:pPr marL="354013" lvl="1" indent="-1778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/>
          </a:p>
          <a:p>
            <a:pPr marL="354013" lvl="1" indent="-1778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Syntetizujú regulačné faktory </a:t>
            </a:r>
            <a:r>
              <a:rPr lang="sk-SK" sz="2000" dirty="0" err="1"/>
              <a:t>remodelácie</a:t>
            </a:r>
            <a:endParaRPr lang="sk-SK" sz="2000" dirty="0"/>
          </a:p>
          <a:p>
            <a:pPr marL="457200" lvl="2" indent="-103188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b="1" dirty="0">
              <a:solidFill>
                <a:srgbClr val="7030A0"/>
              </a:solidFill>
            </a:endParaRPr>
          </a:p>
          <a:p>
            <a:pPr marL="457200" lvl="2" indent="-103188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b="1" dirty="0">
                <a:solidFill>
                  <a:srgbClr val="7030A0"/>
                </a:solidFill>
              </a:rPr>
              <a:t>RANKL</a:t>
            </a:r>
            <a:r>
              <a:rPr lang="sk-SK" sz="2000" dirty="0"/>
              <a:t> (RANK </a:t>
            </a:r>
            <a:r>
              <a:rPr lang="sk-SK" sz="2000" dirty="0" err="1"/>
              <a:t>ligand</a:t>
            </a:r>
            <a:r>
              <a:rPr lang="sk-SK" sz="2000" dirty="0"/>
              <a:t>) </a:t>
            </a:r>
            <a:r>
              <a:rPr lang="sk-SK" sz="2000" dirty="0">
                <a:latin typeface="Tahoma"/>
                <a:ea typeface="Tahoma"/>
                <a:cs typeface="Tahoma"/>
              </a:rPr>
              <a:t>→</a:t>
            </a:r>
            <a:r>
              <a:rPr lang="sk-SK" sz="2000" dirty="0"/>
              <a:t> viaže sa na receptor RANK (</a:t>
            </a:r>
            <a:r>
              <a:rPr lang="sk-SK" sz="2000" dirty="0" err="1"/>
              <a:t>receptorový</a:t>
            </a:r>
            <a:r>
              <a:rPr lang="sk-SK" sz="2000" dirty="0"/>
              <a:t> </a:t>
            </a:r>
            <a:r>
              <a:rPr lang="sk-SK" sz="2000" dirty="0" err="1"/>
              <a:t>aktivátor</a:t>
            </a:r>
            <a:r>
              <a:rPr lang="sk-SK" sz="2000" dirty="0"/>
              <a:t> nukleárneho faktora </a:t>
            </a:r>
            <a:r>
              <a:rPr lang="sk-SK" sz="2000" dirty="0" err="1"/>
              <a:t>kappa</a:t>
            </a:r>
            <a:r>
              <a:rPr lang="sk-SK" sz="2000" dirty="0"/>
              <a:t> B), ktorý sa  nachádza na prekurzoroch </a:t>
            </a:r>
            <a:r>
              <a:rPr lang="sk-SK" sz="2000" dirty="0" err="1"/>
              <a:t>osteoklastov</a:t>
            </a:r>
            <a:r>
              <a:rPr lang="sk-SK" sz="2000" dirty="0"/>
              <a:t> </a:t>
            </a:r>
            <a:r>
              <a:rPr lang="sk-SK" sz="2000" dirty="0">
                <a:latin typeface="Tahoma"/>
                <a:ea typeface="Tahoma"/>
                <a:cs typeface="Tahoma"/>
              </a:rPr>
              <a:t>→</a:t>
            </a:r>
            <a:r>
              <a:rPr lang="sk-SK" sz="2000" dirty="0"/>
              <a:t> prekurzory </a:t>
            </a:r>
            <a:r>
              <a:rPr lang="sk-SK" sz="2000" dirty="0" err="1"/>
              <a:t>osteoklastov</a:t>
            </a:r>
            <a:r>
              <a:rPr lang="sk-SK" sz="2000" dirty="0"/>
              <a:t> sa zmenia na zrelé </a:t>
            </a:r>
            <a:r>
              <a:rPr lang="sk-SK" sz="2000" dirty="0" err="1"/>
              <a:t>osteoklasty</a:t>
            </a:r>
            <a:r>
              <a:rPr lang="sk-SK" sz="2000" dirty="0"/>
              <a:t>     </a:t>
            </a:r>
            <a:r>
              <a:rPr lang="sk-SK" sz="2000" dirty="0">
                <a:latin typeface="Tahoma"/>
                <a:ea typeface="Tahoma"/>
                <a:cs typeface="Tahoma"/>
              </a:rPr>
              <a:t>→</a:t>
            </a:r>
          </a:p>
          <a:p>
            <a:pPr marL="457200" lvl="2" indent="-103188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b="1" dirty="0">
              <a:solidFill>
                <a:srgbClr val="7030A0"/>
              </a:solidFill>
            </a:endParaRPr>
          </a:p>
          <a:p>
            <a:pPr marL="457200" lvl="2" indent="-103188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b="1" dirty="0" err="1">
                <a:solidFill>
                  <a:srgbClr val="7030A0"/>
                </a:solidFill>
              </a:rPr>
              <a:t>Osteoprotegerin</a:t>
            </a:r>
            <a:r>
              <a:rPr lang="sk-SK" sz="2000" dirty="0"/>
              <a:t> (OPG) - bráni väzbe RANKL na RANK receptor  na </a:t>
            </a:r>
            <a:r>
              <a:rPr lang="sk-SK" sz="2000" dirty="0" err="1"/>
              <a:t>osteoklastoch</a:t>
            </a:r>
            <a:r>
              <a:rPr lang="sk-SK" sz="2000" dirty="0"/>
              <a:t>  </a:t>
            </a:r>
            <a:r>
              <a:rPr lang="sk-SK" sz="2000" dirty="0">
                <a:latin typeface="Tahoma"/>
                <a:ea typeface="Tahoma"/>
                <a:cs typeface="Tahoma"/>
              </a:rPr>
              <a:t>→</a:t>
            </a:r>
            <a:endParaRPr lang="sk-SK" sz="2000" dirty="0"/>
          </a:p>
          <a:p>
            <a:pPr marL="354012" lvl="1">
              <a:buClr>
                <a:schemeClr val="bg2">
                  <a:lumMod val="50000"/>
                </a:schemeClr>
              </a:buClr>
            </a:pPr>
            <a:r>
              <a:rPr lang="sk-SK" sz="1400" dirty="0"/>
              <a:t> </a:t>
            </a:r>
          </a:p>
          <a:p>
            <a:pPr marL="354012" lvl="1">
              <a:buClr>
                <a:schemeClr val="bg2">
                  <a:lumMod val="50000"/>
                </a:schemeClr>
              </a:buClr>
            </a:pPr>
            <a:r>
              <a:rPr lang="sk-SK" sz="1400" dirty="0"/>
              <a:t> (je to tiež RANK receptor)</a:t>
            </a:r>
          </a:p>
          <a:p>
            <a:pPr lvl="8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/>
          </a:p>
        </p:txBody>
      </p:sp>
      <p:sp>
        <p:nvSpPr>
          <p:cNvPr id="3" name="BlokTextu 2"/>
          <p:cNvSpPr txBox="1"/>
          <p:nvPr/>
        </p:nvSpPr>
        <p:spPr>
          <a:xfrm>
            <a:off x="1035329" y="4869160"/>
            <a:ext cx="35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AKTIVUJE  RESORPCIU   KOSTÍ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2769852" y="5751153"/>
            <a:ext cx="35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BRZDÍ  RESORPCIU   KOSTÍ</a:t>
            </a:r>
          </a:p>
        </p:txBody>
      </p:sp>
    </p:spTree>
    <p:extLst>
      <p:ext uri="{BB962C8B-B14F-4D97-AF65-F5344CB8AC3E}">
        <p14:creationId xmlns:p14="http://schemas.microsoft.com/office/powerpoint/2010/main" val="353013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RANKL/RANK/</a:t>
            </a:r>
            <a:r>
              <a:rPr lang="sk-SK" dirty="0" err="1"/>
              <a:t>Osteoprotegerin</a:t>
            </a:r>
            <a:endParaRPr lang="sk-SK" dirty="0"/>
          </a:p>
        </p:txBody>
      </p:sp>
      <p:pic>
        <p:nvPicPr>
          <p:cNvPr id="3" name="Picture 2" descr="C:\Users\Lovasova\Desktop\ykmj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132856"/>
            <a:ext cx="8827795" cy="40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3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Kostné bunky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85720" y="1916832"/>
            <a:ext cx="85725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sk-SK" sz="2400" b="1" dirty="0" err="1">
                <a:solidFill>
                  <a:srgbClr val="C00000"/>
                </a:solidFill>
              </a:rPr>
              <a:t>Osteocyty</a:t>
            </a:r>
            <a:endParaRPr lang="sk-SK" sz="2400" b="1" dirty="0">
              <a:solidFill>
                <a:srgbClr val="C00000"/>
              </a:solidFill>
            </a:endParaRP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Udržiavanie kostného tkaniva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Malé hviezdicovité bunky uložené v </a:t>
            </a:r>
            <a:r>
              <a:rPr lang="sk-SK" sz="2000" dirty="0" err="1"/>
              <a:t>lakunách</a:t>
            </a:r>
            <a:r>
              <a:rPr lang="sk-SK" sz="2000" dirty="0"/>
              <a:t> navzájom komunikujúce výbežkami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Derivované zo zrelých </a:t>
            </a:r>
            <a:r>
              <a:rPr lang="sk-SK" sz="2000" dirty="0" err="1"/>
              <a:t>osteoblastov</a:t>
            </a: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Produkujú RANKL a OPG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Dôležité pre existenciu extracelulárnej matrix, majú nízku syntetickú schopnosť, zúčastňujú sa aj na </a:t>
            </a:r>
            <a:r>
              <a:rPr lang="sk-SK" sz="2000" dirty="0" err="1"/>
              <a:t>resorpcii</a:t>
            </a: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udržujú kostnú </a:t>
            </a:r>
            <a:r>
              <a:rPr lang="sk-SK" sz="2000" dirty="0" err="1"/>
              <a:t>matrix</a:t>
            </a:r>
            <a:r>
              <a:rPr lang="sk-SK" sz="2000" dirty="0"/>
              <a:t>, regulujú metabolizmus kosti, podieľajú sa na transporte látok, najmä iónov (vápnik, fosfáty) medzi kosťou a krvnou plazmou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ich výbežky slúžia ako </a:t>
            </a:r>
            <a:r>
              <a:rPr lang="sk-SK" sz="2000" dirty="0" err="1"/>
              <a:t>mechanoreceptory</a:t>
            </a:r>
            <a:r>
              <a:rPr lang="sk-SK" sz="2000" dirty="0"/>
              <a:t>, prenášajú mechanické dráždenie z povrchu kosti do </a:t>
            </a:r>
            <a:r>
              <a:rPr lang="sk-SK" sz="2000" dirty="0" err="1"/>
              <a:t>osteocytov</a:t>
            </a:r>
            <a:r>
              <a:rPr lang="sk-SK" sz="2000" dirty="0"/>
              <a:t>, ktoré na základe tejto informácie v spolupráci s </a:t>
            </a:r>
            <a:r>
              <a:rPr lang="sk-SK" sz="2000" dirty="0" err="1"/>
              <a:t>osteoblastmi</a:t>
            </a:r>
            <a:r>
              <a:rPr lang="sk-SK" sz="2000" dirty="0"/>
              <a:t> a </a:t>
            </a:r>
            <a:r>
              <a:rPr lang="sk-SK" sz="2000" dirty="0" err="1"/>
              <a:t>osteoklastmi</a:t>
            </a:r>
            <a:r>
              <a:rPr lang="sk-SK" sz="2000" dirty="0"/>
              <a:t> aktivujú tvorbu, alebo </a:t>
            </a:r>
            <a:r>
              <a:rPr lang="sk-SK" sz="2000" dirty="0" err="1"/>
              <a:t>resorpciu</a:t>
            </a:r>
            <a:r>
              <a:rPr lang="sk-SK" sz="2000" dirty="0"/>
              <a:t> kosti</a:t>
            </a:r>
            <a:endParaRPr lang="sk-SK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eva\Desktop\Snímk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30797" y="-106388"/>
            <a:ext cx="2274567" cy="28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Kostné bunky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323528" y="1628800"/>
            <a:ext cx="85725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sk-SK" sz="2400" b="1" dirty="0" err="1">
                <a:solidFill>
                  <a:srgbClr val="C00000"/>
                </a:solidFill>
              </a:rPr>
              <a:t>Osteoklasty</a:t>
            </a:r>
            <a:endParaRPr lang="sk-SK" sz="2400" b="1" dirty="0">
              <a:solidFill>
                <a:srgbClr val="C00000"/>
              </a:solidFill>
            </a:endParaRP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Veľké mnohojadrové bunky</a:t>
            </a: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Podieľajú sa na </a:t>
            </a:r>
            <a:r>
              <a:rPr lang="sk-SK" dirty="0" err="1"/>
              <a:t>resorpcii</a:t>
            </a:r>
            <a:r>
              <a:rPr lang="sk-SK" dirty="0"/>
              <a:t> kosti</a:t>
            </a: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Pochádzajú z rovnakej </a:t>
            </a:r>
            <a:r>
              <a:rPr lang="sk-SK" dirty="0" err="1"/>
              <a:t>hematopoetickej</a:t>
            </a:r>
            <a:r>
              <a:rPr lang="sk-SK" dirty="0"/>
              <a:t> línie ako </a:t>
            </a:r>
            <a:r>
              <a:rPr lang="sk-SK" dirty="0" err="1"/>
              <a:t>monocyty</a:t>
            </a:r>
            <a:r>
              <a:rPr lang="sk-SK" dirty="0"/>
              <a:t> a </a:t>
            </a:r>
            <a:r>
              <a:rPr lang="sk-SK" dirty="0" err="1"/>
              <a:t>makrofágy</a:t>
            </a:r>
            <a:endParaRPr lang="sk-SK" dirty="0"/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Obsahujú veľké množstvo </a:t>
            </a:r>
            <a:r>
              <a:rPr lang="sk-SK" dirty="0" err="1"/>
              <a:t>lyzozómov</a:t>
            </a:r>
            <a:r>
              <a:rPr lang="sk-SK" dirty="0"/>
              <a:t> vyplnených hydrolytickými enzýmami</a:t>
            </a: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Viažu sa na povrch kosti pomocou receptorov pre </a:t>
            </a:r>
            <a:r>
              <a:rPr lang="sk-SK" dirty="0" err="1"/>
              <a:t>adhezívne</a:t>
            </a:r>
            <a:r>
              <a:rPr lang="sk-SK" dirty="0"/>
              <a:t> molekuly </a:t>
            </a:r>
            <a:r>
              <a:rPr lang="sk-SK" dirty="0" err="1"/>
              <a:t>integríny</a:t>
            </a:r>
            <a:r>
              <a:rPr lang="sk-SK" dirty="0"/>
              <a:t>. V mieste kontaktu membrána </a:t>
            </a:r>
            <a:r>
              <a:rPr lang="sk-SK" dirty="0" err="1"/>
              <a:t>osteoklastu</a:t>
            </a:r>
            <a:r>
              <a:rPr lang="sk-SK" dirty="0"/>
              <a:t> vytvára typický vlnitý okraj ktorým priľne k povrchu kosti. Tým sa zväčšuje plocha kontaktu bunky s kosťou a súčasne sa vymedzí plocha </a:t>
            </a:r>
            <a:r>
              <a:rPr lang="sk-SK" dirty="0" err="1"/>
              <a:t>resorpcie</a:t>
            </a:r>
            <a:r>
              <a:rPr lang="sk-SK" dirty="0"/>
              <a:t> kosti a ochráni okolité tkanivo. </a:t>
            </a: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Tvoria </a:t>
            </a:r>
            <a:r>
              <a:rPr lang="sk-SK" dirty="0">
                <a:solidFill>
                  <a:srgbClr val="0070C0"/>
                </a:solidFill>
              </a:rPr>
              <a:t>kyselinu chlorovodíkovú (</a:t>
            </a:r>
            <a:r>
              <a:rPr lang="sk-SK" dirty="0" err="1">
                <a:solidFill>
                  <a:srgbClr val="0070C0"/>
                </a:solidFill>
              </a:rPr>
              <a:t>HCl</a:t>
            </a:r>
            <a:r>
              <a:rPr lang="sk-SK" dirty="0">
                <a:solidFill>
                  <a:srgbClr val="0070C0"/>
                </a:solidFill>
              </a:rPr>
              <a:t>), </a:t>
            </a:r>
            <a:r>
              <a:rPr lang="sk-SK" dirty="0"/>
              <a:t>ktorá </a:t>
            </a:r>
            <a:r>
              <a:rPr lang="sk-SK" dirty="0" err="1"/>
              <a:t>acidifikuje</a:t>
            </a:r>
            <a:r>
              <a:rPr lang="sk-SK" dirty="0"/>
              <a:t> oblasť </a:t>
            </a:r>
            <a:r>
              <a:rPr lang="sk-SK" dirty="0" err="1"/>
              <a:t>resorpcie</a:t>
            </a:r>
            <a:r>
              <a:rPr lang="sk-SK" dirty="0"/>
              <a:t>, čím 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rozpúšťa minerálnu </a:t>
            </a:r>
            <a:r>
              <a:rPr lang="sk-SK" dirty="0" err="1">
                <a:solidFill>
                  <a:schemeClr val="accent6">
                    <a:lumMod val="50000"/>
                  </a:schemeClr>
                </a:solidFill>
              </a:rPr>
              <a:t>matrix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 kosti </a:t>
            </a: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Z </a:t>
            </a:r>
            <a:r>
              <a:rPr lang="sk-SK" dirty="0" err="1"/>
              <a:t>lyzozómov</a:t>
            </a:r>
            <a:r>
              <a:rPr lang="sk-SK" dirty="0"/>
              <a:t> uvoľňujú </a:t>
            </a:r>
            <a:r>
              <a:rPr lang="sk-SK" dirty="0" err="1"/>
              <a:t>proteázu</a:t>
            </a:r>
            <a:r>
              <a:rPr lang="sk-SK" dirty="0"/>
              <a:t> </a:t>
            </a:r>
            <a:r>
              <a:rPr lang="sk-SK" dirty="0" err="1">
                <a:solidFill>
                  <a:srgbClr val="0070C0"/>
                </a:solidFill>
              </a:rPr>
              <a:t>katepsín</a:t>
            </a:r>
            <a:r>
              <a:rPr lang="sk-SK" dirty="0">
                <a:solidFill>
                  <a:srgbClr val="0070C0"/>
                </a:solidFill>
              </a:rPr>
              <a:t> K</a:t>
            </a:r>
            <a:r>
              <a:rPr lang="sk-SK" dirty="0"/>
              <a:t>, ktorá 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rozkladá proteíny kostnej </a:t>
            </a:r>
            <a:r>
              <a:rPr lang="sk-SK" dirty="0" err="1">
                <a:solidFill>
                  <a:schemeClr val="accent6">
                    <a:lumMod val="50000"/>
                  </a:schemeClr>
                </a:solidFill>
              </a:rPr>
              <a:t>matrix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, najmä kolagén I. </a:t>
            </a: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Ióny vznikajúce rozkladom </a:t>
            </a:r>
            <a:r>
              <a:rPr lang="sk-SK" dirty="0" err="1"/>
              <a:t>hydroxyapatitu</a:t>
            </a:r>
            <a:r>
              <a:rPr lang="sk-SK" dirty="0"/>
              <a:t> (vápnik, fosfát) aj fragmenty kolagénu sú pohltené </a:t>
            </a:r>
            <a:r>
              <a:rPr lang="sk-SK" dirty="0" err="1"/>
              <a:t>osteoklastom</a:t>
            </a:r>
            <a:r>
              <a:rPr lang="sk-SK" dirty="0"/>
              <a:t> (</a:t>
            </a:r>
            <a:r>
              <a:rPr lang="sk-SK" dirty="0" err="1"/>
              <a:t>endocytóza</a:t>
            </a:r>
            <a:r>
              <a:rPr lang="sk-SK" dirty="0"/>
              <a:t>), transportované vo vakuolách na opačný pól bunky (</a:t>
            </a:r>
            <a:r>
              <a:rPr lang="sk-SK" dirty="0" err="1"/>
              <a:t>transcytóza</a:t>
            </a:r>
            <a:r>
              <a:rPr lang="sk-SK" dirty="0"/>
              <a:t>) a vylúčené do </a:t>
            </a:r>
            <a:r>
              <a:rPr lang="sk-SK" dirty="0" err="1"/>
              <a:t>extracelulárnej</a:t>
            </a:r>
            <a:r>
              <a:rPr lang="sk-SK" dirty="0"/>
              <a:t> tekutiny</a:t>
            </a:r>
            <a:r>
              <a:rPr lang="sk-SK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074" name="Picture 2" descr="C:\Users\eva\Desktop\Snímk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9752"/>
            <a:ext cx="2689074" cy="17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9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Kostná hmota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85720" y="1533465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rgbClr val="C00000"/>
                </a:solidFill>
              </a:rPr>
              <a:t>Anorganické zložky (cca 70 %)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Hydroxyapatit</a:t>
            </a:r>
            <a:r>
              <a:rPr lang="sk-SK" sz="2000" dirty="0"/>
              <a:t> Ca</a:t>
            </a:r>
            <a:r>
              <a:rPr lang="sk-SK" sz="2000" baseline="-25000" dirty="0"/>
              <a:t>10</a:t>
            </a:r>
            <a:r>
              <a:rPr lang="sk-SK" sz="2000" dirty="0"/>
              <a:t>(PO</a:t>
            </a:r>
            <a:r>
              <a:rPr lang="sk-SK" sz="2000" baseline="-25000" dirty="0"/>
              <a:t>4</a:t>
            </a:r>
            <a:r>
              <a:rPr lang="sk-SK" sz="2000" dirty="0"/>
              <a:t>)</a:t>
            </a:r>
            <a:r>
              <a:rPr lang="sk-SK" sz="2000" baseline="-25000" dirty="0"/>
              <a:t>6</a:t>
            </a:r>
            <a:r>
              <a:rPr lang="sk-SK" sz="2000" dirty="0"/>
              <a:t>(OH)</a:t>
            </a:r>
            <a:r>
              <a:rPr lang="sk-SK" sz="2000" baseline="-25000" dirty="0"/>
              <a:t>2</a:t>
            </a:r>
            <a:r>
              <a:rPr lang="sk-SK" sz="2000" dirty="0"/>
              <a:t> (99 %)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Iné - </a:t>
            </a:r>
            <a:r>
              <a:rPr lang="sk-SK" dirty="0"/>
              <a:t>CaHPO</a:t>
            </a:r>
            <a:r>
              <a:rPr lang="sk-SK" baseline="-25000" dirty="0"/>
              <a:t>4</a:t>
            </a:r>
            <a:r>
              <a:rPr lang="sk-SK" dirty="0"/>
              <a:t>, MgHPO</a:t>
            </a:r>
            <a:r>
              <a:rPr lang="sk-SK" baseline="-25000" dirty="0"/>
              <a:t>4</a:t>
            </a:r>
            <a:r>
              <a:rPr lang="sk-SK" dirty="0"/>
              <a:t>, CaCO</a:t>
            </a:r>
            <a:r>
              <a:rPr lang="sk-SK" baseline="-25000" dirty="0"/>
              <a:t>3</a:t>
            </a:r>
            <a:endParaRPr lang="sk-SK" sz="2000" dirty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rgbClr val="C00000"/>
                </a:solidFill>
              </a:rPr>
              <a:t>Organické komponenty (cca 25 %)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Kolagén 1 (90 – 95 %)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Osteokalcin</a:t>
            </a:r>
            <a:r>
              <a:rPr lang="sk-SK" sz="2000" dirty="0"/>
              <a:t> (proteín)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Osteonektín</a:t>
            </a: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Proteoglykány</a:t>
            </a: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Glykoproteíny</a:t>
            </a: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Sialoproteíny</a:t>
            </a: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Lipidy</a:t>
            </a:r>
            <a:endParaRPr lang="sk-SK" sz="2000" dirty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rgbClr val="C00000"/>
                </a:solidFill>
              </a:rPr>
              <a:t>Voda (cca 5 %)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2714614" y="3714752"/>
            <a:ext cx="6429386" cy="2643182"/>
            <a:chOff x="2378590" y="4143380"/>
            <a:chExt cx="6765408" cy="2714620"/>
          </a:xfrm>
        </p:grpSpPr>
        <p:pic>
          <p:nvPicPr>
            <p:cNvPr id="4" name="Obrázok 3" descr="_4a88b4c5_140c98ff4b1__8000_000070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8590" y="4143380"/>
              <a:ext cx="6765408" cy="2714620"/>
            </a:xfrm>
            <a:prstGeom prst="rect">
              <a:avLst/>
            </a:prstGeom>
          </p:spPr>
        </p:pic>
        <p:sp>
          <p:nvSpPr>
            <p:cNvPr id="5" name="Obdĺžnik 4"/>
            <p:cNvSpPr/>
            <p:nvPr/>
          </p:nvSpPr>
          <p:spPr>
            <a:xfrm>
              <a:off x="2428860" y="4143380"/>
              <a:ext cx="264320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52822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 err="1"/>
              <a:t>Osteogenéza</a:t>
            </a:r>
            <a:r>
              <a:rPr lang="sk-SK" dirty="0"/>
              <a:t> (rast kostí)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07504" y="1196752"/>
            <a:ext cx="88569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sk-SK" sz="2000" dirty="0"/>
              <a:t>Počas fylogenézy sa vytvorili 2 základné spôsoby vývoja kostí. 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sk-SK" sz="2000" b="1" i="1" dirty="0">
                <a:solidFill>
                  <a:srgbClr val="C00000"/>
                </a:solidFill>
              </a:rPr>
              <a:t>Väzivová (</a:t>
            </a:r>
            <a:r>
              <a:rPr lang="sk-SK" sz="2000" b="1" i="1" dirty="0" err="1">
                <a:solidFill>
                  <a:srgbClr val="C00000"/>
                </a:solidFill>
              </a:rPr>
              <a:t>desmogénna</a:t>
            </a:r>
            <a:r>
              <a:rPr lang="sk-SK" sz="2000" b="1" i="1" dirty="0">
                <a:solidFill>
                  <a:srgbClr val="C00000"/>
                </a:solidFill>
              </a:rPr>
              <a:t>) osifikácia </a:t>
            </a:r>
            <a:endParaRPr lang="sk-SK" sz="2000" dirty="0"/>
          </a:p>
          <a:p>
            <a:pPr marL="538163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Prvý a primitívnejší je vývoj kostí v podkožnom väzive </a:t>
            </a:r>
          </a:p>
          <a:p>
            <a:pPr marL="538163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Mezenchymálne kmeňové bunky sa diferencujú na </a:t>
            </a:r>
            <a:r>
              <a:rPr lang="sk-SK" dirty="0" err="1"/>
              <a:t>preosteoblasty</a:t>
            </a:r>
            <a:r>
              <a:rPr lang="sk-SK" dirty="0"/>
              <a:t> a tie na </a:t>
            </a:r>
            <a:r>
              <a:rPr lang="sk-SK" dirty="0" err="1"/>
              <a:t>osteoblasty</a:t>
            </a:r>
            <a:r>
              <a:rPr lang="sk-SK" dirty="0"/>
              <a:t>, ktoré do väzivového tkaniva syntetizujú kostnú hmotu, ktorá postupne </a:t>
            </a:r>
            <a:r>
              <a:rPr lang="sk-SK" dirty="0" err="1"/>
              <a:t>osteoblasty</a:t>
            </a:r>
            <a:r>
              <a:rPr lang="sk-SK" dirty="0"/>
              <a:t> obklopí a tie sa zmenia na </a:t>
            </a:r>
            <a:r>
              <a:rPr lang="sk-SK" dirty="0" err="1"/>
              <a:t>osteocyty</a:t>
            </a:r>
            <a:r>
              <a:rPr lang="sk-SK" dirty="0"/>
              <a:t>.  </a:t>
            </a:r>
          </a:p>
          <a:p>
            <a:pPr marL="538163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Takýmto spôsobom rastú najmä ploché a nepravidelné kosti ako sú kosti lebky alebo sánka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b="1" i="1" dirty="0">
                <a:solidFill>
                  <a:srgbClr val="C00000"/>
                </a:solidFill>
              </a:rPr>
              <a:t>Chrupková (</a:t>
            </a:r>
            <a:r>
              <a:rPr lang="sk-SK" sz="2000" b="1" i="1" dirty="0" err="1">
                <a:solidFill>
                  <a:srgbClr val="C00000"/>
                </a:solidFill>
              </a:rPr>
              <a:t>chondrogénna</a:t>
            </a:r>
            <a:r>
              <a:rPr lang="sk-SK" sz="2000" b="1" i="1" dirty="0">
                <a:solidFill>
                  <a:srgbClr val="C00000"/>
                </a:solidFill>
              </a:rPr>
              <a:t>) osifikácii </a:t>
            </a:r>
          </a:p>
          <a:p>
            <a:pPr marL="538163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Vývojovo mladší spôsob </a:t>
            </a:r>
          </a:p>
          <a:p>
            <a:pPr marL="538163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Mezenchymálne kmeňové bunky diferencujú na </a:t>
            </a:r>
            <a:r>
              <a:rPr lang="sk-SK" dirty="0" err="1"/>
              <a:t>chondrocyty</a:t>
            </a:r>
            <a:r>
              <a:rPr lang="sk-SK" dirty="0"/>
              <a:t>, ktoré vytvárajú chrupkovú konštrukciu kosti, tá je postupne narúšaná na miestach, nazývaných osifikačné centrá, krvou sú tu prinášané prekurzorové bunky, ktoré sa diferencujú na </a:t>
            </a:r>
            <a:r>
              <a:rPr lang="sk-SK" dirty="0" err="1"/>
              <a:t>osteoblasty</a:t>
            </a:r>
            <a:r>
              <a:rPr lang="sk-SK" dirty="0"/>
              <a:t> a tie následne syntetizujú kostnú </a:t>
            </a:r>
            <a:r>
              <a:rPr lang="sk-SK" dirty="0" err="1"/>
              <a:t>matrix</a:t>
            </a:r>
            <a:r>
              <a:rPr lang="sk-SK" dirty="0"/>
              <a:t>. </a:t>
            </a:r>
            <a:r>
              <a:rPr lang="sk-SK" dirty="0" err="1"/>
              <a:t>Chondrocyty</a:t>
            </a:r>
            <a:r>
              <a:rPr lang="sk-SK" dirty="0"/>
              <a:t> úplne zanikajú a sú nahradené kostnou hmotou a </a:t>
            </a:r>
            <a:r>
              <a:rPr lang="sk-SK" dirty="0" err="1"/>
              <a:t>osteocytmi</a:t>
            </a:r>
            <a:r>
              <a:rPr lang="sk-SK" dirty="0"/>
              <a:t>. </a:t>
            </a:r>
          </a:p>
          <a:p>
            <a:pPr marL="538163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Najmä rast dlhých kostí do dĺžky</a:t>
            </a:r>
          </a:p>
          <a:p>
            <a:pPr marL="801688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 </a:t>
            </a:r>
            <a:r>
              <a:rPr lang="sk-SK" b="1" dirty="0" err="1">
                <a:solidFill>
                  <a:srgbClr val="00B050"/>
                </a:solidFill>
              </a:rPr>
              <a:t>Perichondriálna</a:t>
            </a:r>
            <a:r>
              <a:rPr lang="sk-SK" b="1" dirty="0">
                <a:solidFill>
                  <a:srgbClr val="00B050"/>
                </a:solidFill>
              </a:rPr>
              <a:t> osifikácia </a:t>
            </a:r>
            <a:r>
              <a:rPr lang="sk-SK" b="1" dirty="0"/>
              <a:t>- </a:t>
            </a:r>
            <a:r>
              <a:rPr lang="sk-SK" dirty="0"/>
              <a:t>vytvára kostné tkanivo na povrchu chrupkového modelu kosti.</a:t>
            </a:r>
          </a:p>
          <a:p>
            <a:pPr marL="901700" lvl="1" indent="-274638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b="1" dirty="0" err="1">
                <a:solidFill>
                  <a:srgbClr val="00B050"/>
                </a:solidFill>
              </a:rPr>
              <a:t>Enchondriálna</a:t>
            </a:r>
            <a:r>
              <a:rPr lang="sk-SK" b="1" dirty="0">
                <a:solidFill>
                  <a:srgbClr val="00B050"/>
                </a:solidFill>
              </a:rPr>
              <a:t> osifikácia </a:t>
            </a:r>
            <a:r>
              <a:rPr lang="sk-SK" b="1" dirty="0"/>
              <a:t>- </a:t>
            </a:r>
            <a:r>
              <a:rPr lang="sk-SK" dirty="0"/>
              <a:t>prebieha vo vnútri chrupkového modelu kosti. </a:t>
            </a:r>
          </a:p>
        </p:txBody>
      </p:sp>
    </p:spTree>
    <p:extLst>
      <p:ext uri="{BB962C8B-B14F-4D97-AF65-F5344CB8AC3E}">
        <p14:creationId xmlns:p14="http://schemas.microsoft.com/office/powerpoint/2010/main" val="2753029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1000132"/>
          </a:xfrm>
        </p:spPr>
        <p:txBody>
          <a:bodyPr>
            <a:normAutofit/>
          </a:bodyPr>
          <a:lstStyle/>
          <a:p>
            <a:r>
              <a:rPr lang="sk-SK" sz="2800" dirty="0" err="1">
                <a:solidFill>
                  <a:srgbClr val="00B050"/>
                </a:solidFill>
              </a:rPr>
              <a:t>Endochondriálna</a:t>
            </a:r>
            <a:r>
              <a:rPr lang="sk-SK" sz="2800" dirty="0">
                <a:solidFill>
                  <a:srgbClr val="00B050"/>
                </a:solidFill>
              </a:rPr>
              <a:t> </a:t>
            </a:r>
            <a:br>
              <a:rPr lang="sk-SK" sz="2800" dirty="0">
                <a:solidFill>
                  <a:srgbClr val="00B050"/>
                </a:solidFill>
              </a:rPr>
            </a:br>
            <a:r>
              <a:rPr lang="sk-SK" sz="2800" dirty="0" err="1">
                <a:solidFill>
                  <a:srgbClr val="00B050"/>
                </a:solidFill>
              </a:rPr>
              <a:t>ossifikácia</a:t>
            </a:r>
            <a:endParaRPr lang="sk-SK" sz="2800" dirty="0"/>
          </a:p>
        </p:txBody>
      </p:sp>
      <p:pic>
        <p:nvPicPr>
          <p:cNvPr id="4" name="Obrázok 3" descr="bonedev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0"/>
            <a:ext cx="4355976" cy="310145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82212" y="1700808"/>
            <a:ext cx="87154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C00000"/>
                </a:solidFill>
              </a:rPr>
              <a:t>Fázy</a:t>
            </a:r>
          </a:p>
          <a:p>
            <a:endParaRPr lang="en-US" sz="1000" dirty="0">
              <a:solidFill>
                <a:srgbClr val="C00000"/>
              </a:solidFill>
            </a:endParaRPr>
          </a:p>
          <a:p>
            <a:r>
              <a:rPr lang="en-US" sz="2000" dirty="0"/>
              <a:t>1. </a:t>
            </a:r>
            <a:r>
              <a:rPr lang="sk-SK" sz="2000" dirty="0"/>
              <a:t>Tvorba chrupkového modelu</a:t>
            </a:r>
            <a:endParaRPr lang="en-US" sz="2000" dirty="0"/>
          </a:p>
          <a:p>
            <a:r>
              <a:rPr lang="en-US" sz="2000" dirty="0"/>
              <a:t>2. </a:t>
            </a:r>
            <a:r>
              <a:rPr lang="sk-SK" sz="2000" dirty="0"/>
              <a:t>Rast chrupkového modelu</a:t>
            </a:r>
            <a:endParaRPr lang="en-US" sz="2000" dirty="0"/>
          </a:p>
          <a:p>
            <a:r>
              <a:rPr lang="en-US" sz="2000" dirty="0"/>
              <a:t>3. </a:t>
            </a:r>
            <a:r>
              <a:rPr lang="sk-SK" sz="2000" dirty="0"/>
              <a:t>Tvorba primárneho osifikačného centra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Počas </a:t>
            </a:r>
            <a:r>
              <a:rPr lang="sk-SK" sz="2000" dirty="0" err="1"/>
              <a:t>fetálneho</a:t>
            </a:r>
            <a:r>
              <a:rPr lang="sk-SK" sz="2000" dirty="0"/>
              <a:t> vývoja kostí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Niektoré kosti takto </a:t>
            </a:r>
            <a:r>
              <a:rPr lang="sk-SK" sz="2000" dirty="0" err="1"/>
              <a:t>osifikujú</a:t>
            </a:r>
            <a:r>
              <a:rPr lang="sk-SK" sz="2000" dirty="0"/>
              <a:t> aj po narodení</a:t>
            </a:r>
            <a:endParaRPr lang="en-US" sz="2000" dirty="0"/>
          </a:p>
          <a:p>
            <a:r>
              <a:rPr lang="en-US" sz="2000" dirty="0"/>
              <a:t>4. </a:t>
            </a:r>
            <a:r>
              <a:rPr lang="sk-SK" sz="2000" dirty="0"/>
              <a:t>Tvorba sekundárnych osifikačných centier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Po narodení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Tvoria sa epifýzy dlhých kostí a výbežky nepravidelných a plochých kostí</a:t>
            </a:r>
          </a:p>
          <a:p>
            <a:r>
              <a:rPr lang="en-US" sz="2000" dirty="0"/>
              <a:t>5. </a:t>
            </a:r>
            <a:r>
              <a:rPr lang="sk-SK" sz="2000" dirty="0"/>
              <a:t>Tvorba kĺbovej chrupavky a rast dlhých kostí v oblasti rastovej platničky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Dlhé kosti majú najmenej tri osifikačné jadrá. Jedno v </a:t>
            </a:r>
            <a:r>
              <a:rPr lang="sk-SK" sz="2000" dirty="0" err="1"/>
              <a:t>diafýze</a:t>
            </a:r>
            <a:r>
              <a:rPr lang="sk-SK" sz="2000" dirty="0"/>
              <a:t> a po jednom v hornej a dolnej epifýze. Medzi epifýzami a </a:t>
            </a:r>
            <a:r>
              <a:rPr lang="sk-SK" sz="2000" dirty="0" err="1"/>
              <a:t>diafýzou</a:t>
            </a:r>
            <a:r>
              <a:rPr lang="sk-SK" sz="2000" dirty="0"/>
              <a:t> zostáva až do skončenia rastu kosti vrstva chrupavky – </a:t>
            </a:r>
            <a:r>
              <a:rPr lang="sk-SK" sz="2000" i="1" dirty="0" err="1">
                <a:solidFill>
                  <a:srgbClr val="0070C0"/>
                </a:solidFill>
              </a:rPr>
              <a:t>epifýzodiafyzárna</a:t>
            </a:r>
            <a:r>
              <a:rPr lang="sk-SK" sz="2000" dirty="0">
                <a:solidFill>
                  <a:srgbClr val="0070C0"/>
                </a:solidFill>
              </a:rPr>
              <a:t> alebo </a:t>
            </a:r>
            <a:r>
              <a:rPr lang="sk-SK" sz="2000" i="1" dirty="0">
                <a:solidFill>
                  <a:srgbClr val="0070C0"/>
                </a:solidFill>
              </a:rPr>
              <a:t>rastová platnička</a:t>
            </a:r>
            <a:r>
              <a:rPr lang="sk-SK" sz="2000" dirty="0"/>
              <a:t>. Rastové platničky miznú a sú nahradené kostným tkanivom spravidla medzi 14. – 18. rokom života.</a:t>
            </a:r>
            <a:endParaRPr lang="sk-SK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 err="1"/>
              <a:t>Remodelácia</a:t>
            </a:r>
            <a:r>
              <a:rPr lang="sk-SK" dirty="0"/>
              <a:t> kostí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85720" y="1285860"/>
            <a:ext cx="85725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Celoživotný proces</a:t>
            </a:r>
            <a:r>
              <a:rPr lang="en-US" sz="2000" dirty="0"/>
              <a:t> </a:t>
            </a:r>
            <a:r>
              <a:rPr lang="sk-SK" sz="2000" dirty="0"/>
              <a:t>– staré kostné tkanivo je odstránené (</a:t>
            </a:r>
            <a:r>
              <a:rPr lang="sk-SK" sz="2000" dirty="0" err="1"/>
              <a:t>resorpcia</a:t>
            </a:r>
            <a:r>
              <a:rPr lang="sk-SK" sz="2000" dirty="0"/>
              <a:t> kosti) a nahradené novým </a:t>
            </a:r>
            <a:r>
              <a:rPr lang="en-US" sz="2000" dirty="0"/>
              <a:t>(</a:t>
            </a:r>
            <a:r>
              <a:rPr lang="sk-SK" sz="2000" dirty="0"/>
              <a:t>tvorba kosti)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sk-SK" sz="2000" dirty="0">
                <a:solidFill>
                  <a:srgbClr val="C00000"/>
                </a:solidFill>
              </a:rPr>
              <a:t>Funkcia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Normálny proces obnovy kostí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Zachovanie funkcie, štruktúry a minerálnej </a:t>
            </a:r>
            <a:r>
              <a:rPr lang="sk-SK" sz="2000" dirty="0" err="1"/>
              <a:t>homeostázy</a:t>
            </a:r>
            <a:r>
              <a:rPr lang="sk-SK" sz="2000" dirty="0"/>
              <a:t> kostí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Hojenie a nahradenie poškodení – </a:t>
            </a:r>
            <a:r>
              <a:rPr lang="sk-SK" sz="2000" dirty="0" err="1"/>
              <a:t>mikrodefekty</a:t>
            </a:r>
            <a:r>
              <a:rPr lang="sk-SK" sz="2000" dirty="0"/>
              <a:t>, ktoré vznikajú pri normálnej aktivite, vplyvom hmotnosti...</a:t>
            </a:r>
          </a:p>
          <a:p>
            <a:endParaRPr lang="sk-SK" sz="2000" dirty="0"/>
          </a:p>
          <a:p>
            <a:r>
              <a:rPr lang="sk-SK" sz="2000" dirty="0"/>
              <a:t>Priemerná životnosť každej </a:t>
            </a:r>
            <a:r>
              <a:rPr lang="sk-SK" sz="2000" dirty="0" err="1"/>
              <a:t>remodelačnej</a:t>
            </a:r>
            <a:r>
              <a:rPr lang="sk-SK" sz="2000" dirty="0"/>
              <a:t> jednotky u ľudí je cca </a:t>
            </a:r>
            <a:r>
              <a:rPr lang="en-US" sz="2000" dirty="0"/>
              <a:t>2–8 m</a:t>
            </a:r>
            <a:r>
              <a:rPr lang="sk-SK" sz="2000" dirty="0" err="1"/>
              <a:t>esiacov</a:t>
            </a:r>
            <a:r>
              <a:rPr lang="sk-SK" sz="2000" dirty="0"/>
              <a:t>.</a:t>
            </a:r>
          </a:p>
          <a:p>
            <a:r>
              <a:rPr lang="sk-SK" sz="2000" dirty="0"/>
              <a:t>V mladej kostre, množstvo resorbovanej kosti je v rovnováhe s množstvom novovytvorenej kosti – vyvážený (</a:t>
            </a:r>
            <a:r>
              <a:rPr lang="sk-SK" sz="2000" dirty="0" err="1"/>
              <a:t>balansovaný</a:t>
            </a:r>
            <a:r>
              <a:rPr lang="sk-SK" sz="2000" dirty="0"/>
              <a:t>) proces</a:t>
            </a:r>
            <a:r>
              <a:rPr lang="en-US" sz="2000" dirty="0"/>
              <a:t>.</a:t>
            </a:r>
          </a:p>
          <a:p>
            <a:r>
              <a:rPr lang="sk-SK" sz="2000" dirty="0"/>
              <a:t>V tretej dekáde života</a:t>
            </a:r>
            <a:r>
              <a:rPr lang="en-US" sz="2000" dirty="0"/>
              <a:t> </a:t>
            </a:r>
            <a:r>
              <a:rPr lang="sk-SK" sz="2000" dirty="0"/>
              <a:t>– kostné tkanivo je na maxime, a je udržiavané s malými odchýlkami až do veku cca 50 rokov</a:t>
            </a:r>
            <a:r>
              <a:rPr lang="en-US" sz="2000" dirty="0"/>
              <a:t>.</a:t>
            </a:r>
          </a:p>
          <a:p>
            <a:r>
              <a:rPr lang="sk-SK" sz="2000" dirty="0"/>
              <a:t>Po päťdesiatke – začína prevyšovať proces </a:t>
            </a:r>
            <a:r>
              <a:rPr lang="sk-SK" sz="2000" dirty="0" err="1"/>
              <a:t>resorpcie</a:t>
            </a:r>
            <a:r>
              <a:rPr lang="sk-SK" sz="2000" dirty="0"/>
              <a:t>, množstvo kostného tkaniva začína ubúdať. Proces sa najmä u žien zvýrazňuje po </a:t>
            </a:r>
            <a:r>
              <a:rPr lang="sk-SK" sz="2000" dirty="0" err="1"/>
              <a:t>menopauze</a:t>
            </a:r>
            <a:r>
              <a:rPr lang="sk-SK" sz="2000" dirty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 err="1"/>
              <a:t>Remodelačná</a:t>
            </a:r>
            <a:r>
              <a:rPr lang="sk-SK" dirty="0"/>
              <a:t> jednotka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14282" y="1571612"/>
            <a:ext cx="8572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>
                <a:solidFill>
                  <a:srgbClr val="C00000"/>
                </a:solidFill>
              </a:rPr>
              <a:t>Osteoklasty</a:t>
            </a:r>
            <a:endParaRPr lang="sk-SK" sz="2000" b="1" dirty="0">
              <a:solidFill>
                <a:srgbClr val="C00000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Resorpcia</a:t>
            </a:r>
            <a:r>
              <a:rPr lang="sk-SK" sz="2000" dirty="0"/>
              <a:t> kostí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Resorpcia</a:t>
            </a:r>
            <a:r>
              <a:rPr lang="sk-SK" sz="2000" dirty="0"/>
              <a:t> kostí závisí na aktivite </a:t>
            </a:r>
            <a:r>
              <a:rPr lang="sk-SK" sz="2000" dirty="0" err="1"/>
              <a:t>osteoklastov</a:t>
            </a:r>
            <a:r>
              <a:rPr lang="sk-SK" sz="2000" dirty="0"/>
              <a:t>, ktoré tvoria vodíkový ión a uvoľňujú </a:t>
            </a:r>
            <a:r>
              <a:rPr lang="sk-SK" sz="2000" dirty="0" err="1"/>
              <a:t>lyzozomálny</a:t>
            </a:r>
            <a:r>
              <a:rPr lang="sk-SK" sz="2000" dirty="0"/>
              <a:t> enzým </a:t>
            </a:r>
            <a:r>
              <a:rPr lang="sk-SK" sz="2000" dirty="0" err="1"/>
              <a:t>katepsín</a:t>
            </a:r>
            <a:r>
              <a:rPr lang="sk-SK" sz="2000" dirty="0"/>
              <a:t> K. H</a:t>
            </a:r>
            <a:r>
              <a:rPr lang="sk-SK" sz="2000" baseline="30000" dirty="0"/>
              <a:t>+</a:t>
            </a:r>
            <a:r>
              <a:rPr lang="sk-SK" sz="2000" dirty="0"/>
              <a:t> ióny </a:t>
            </a:r>
            <a:r>
              <a:rPr lang="sk-SK" sz="2000" dirty="0" err="1"/>
              <a:t>acidifikujú</a:t>
            </a:r>
            <a:r>
              <a:rPr lang="sk-SK" sz="2000" dirty="0"/>
              <a:t> oblasť </a:t>
            </a:r>
            <a:r>
              <a:rPr lang="sk-SK" sz="2000" dirty="0" err="1"/>
              <a:t>resorpcie</a:t>
            </a:r>
            <a:r>
              <a:rPr lang="sk-SK" sz="2000" dirty="0"/>
              <a:t>, čo rozpúšťa minerálnu </a:t>
            </a:r>
            <a:r>
              <a:rPr lang="sk-SK" sz="2000" dirty="0" err="1"/>
              <a:t>matrix</a:t>
            </a:r>
            <a:r>
              <a:rPr lang="sk-SK" sz="2000" dirty="0"/>
              <a:t> kosti, </a:t>
            </a:r>
            <a:r>
              <a:rPr lang="sk-SK" sz="2000" dirty="0" err="1"/>
              <a:t>katepsín</a:t>
            </a:r>
            <a:r>
              <a:rPr lang="sk-SK" sz="2000" dirty="0"/>
              <a:t> K rozkladá proteíny kostnej </a:t>
            </a:r>
            <a:r>
              <a:rPr lang="sk-SK" sz="2000" dirty="0" err="1"/>
              <a:t>matrix</a:t>
            </a:r>
            <a:r>
              <a:rPr lang="sk-SK" sz="2000" dirty="0"/>
              <a:t>, najmä kolagén 1. </a:t>
            </a:r>
          </a:p>
          <a:p>
            <a:endParaRPr lang="sk-SK" sz="2000" b="1" dirty="0"/>
          </a:p>
          <a:p>
            <a:r>
              <a:rPr lang="sk-SK" sz="2000" b="1" dirty="0" err="1">
                <a:solidFill>
                  <a:srgbClr val="C00000"/>
                </a:solidFill>
              </a:rPr>
              <a:t>Osteoblasty</a:t>
            </a:r>
            <a:endParaRPr lang="sk-SK" sz="2000" b="1" dirty="0">
              <a:solidFill>
                <a:srgbClr val="C00000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Tvorba kostí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Syntetizujú kostnú </a:t>
            </a:r>
            <a:r>
              <a:rPr lang="sk-SK" sz="2000" dirty="0" err="1"/>
              <a:t>matrix</a:t>
            </a:r>
            <a:r>
              <a:rPr lang="sk-SK" sz="2000" dirty="0"/>
              <a:t> vplyvom stimulácie rastovým hormónom, hormónmi štítnej žľazy, estrogénmi, </a:t>
            </a:r>
            <a:r>
              <a:rPr lang="sk-SK" sz="2000" dirty="0" err="1"/>
              <a:t>androgénmi</a:t>
            </a:r>
            <a:r>
              <a:rPr lang="sk-SK" sz="2000" dirty="0"/>
              <a:t>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 err="1"/>
              <a:t>Remodelačná</a:t>
            </a:r>
            <a:r>
              <a:rPr lang="sk-SK" dirty="0"/>
              <a:t> jednotka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14282" y="1285860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C00000"/>
                </a:solidFill>
              </a:rPr>
              <a:t>RANKL a RANK</a:t>
            </a:r>
          </a:p>
          <a:p>
            <a:r>
              <a:rPr lang="sk-SK" sz="2000" dirty="0"/>
              <a:t>Receptor na povrchu prekurzorov </a:t>
            </a:r>
            <a:r>
              <a:rPr lang="sk-SK" sz="2000" dirty="0" err="1"/>
              <a:t>osteoklastov</a:t>
            </a:r>
            <a:r>
              <a:rPr lang="en-US" sz="2000" dirty="0"/>
              <a:t> RANK (receptor activator of nuclear factor kappa B) </a:t>
            </a:r>
            <a:r>
              <a:rPr lang="sk-SK" sz="2000" dirty="0"/>
              <a:t>aktivuje nukleárny faktor </a:t>
            </a:r>
            <a:r>
              <a:rPr lang="sk-SK" sz="2000" dirty="0" err="1"/>
              <a:t>kappa</a:t>
            </a:r>
            <a:r>
              <a:rPr lang="sk-SK" sz="2000" dirty="0"/>
              <a:t> B a diferenciáciu prekurzorov </a:t>
            </a:r>
            <a:r>
              <a:rPr lang="sk-SK" sz="2000" dirty="0" err="1"/>
              <a:t>osteoklastov</a:t>
            </a:r>
            <a:r>
              <a:rPr lang="en-US" sz="2000" dirty="0"/>
              <a:t> </a:t>
            </a:r>
            <a:r>
              <a:rPr lang="sk-SK" sz="2000" dirty="0"/>
              <a:t>na diferencované </a:t>
            </a:r>
            <a:r>
              <a:rPr lang="sk-SK" sz="2000" dirty="0" err="1"/>
              <a:t>osteoklasty</a:t>
            </a:r>
            <a:r>
              <a:rPr lang="sk-SK" sz="2000" dirty="0"/>
              <a:t>. Je aktivovaný RANK </a:t>
            </a:r>
            <a:r>
              <a:rPr lang="sk-SK" sz="2000" dirty="0" err="1"/>
              <a:t>ligadom</a:t>
            </a:r>
            <a:r>
              <a:rPr lang="sk-SK" sz="2000" dirty="0"/>
              <a:t> (RANKL) produkovaným najmä</a:t>
            </a:r>
            <a:r>
              <a:rPr lang="en-US" sz="2000" dirty="0"/>
              <a:t> osteoblast</a:t>
            </a:r>
            <a:r>
              <a:rPr lang="sk-SK" sz="2000" dirty="0"/>
              <a:t>mi.</a:t>
            </a:r>
          </a:p>
          <a:p>
            <a:endParaRPr lang="sk-SK" sz="2000" b="1" dirty="0"/>
          </a:p>
          <a:p>
            <a:r>
              <a:rPr lang="sk-SK" sz="2000" b="1" dirty="0" err="1">
                <a:solidFill>
                  <a:srgbClr val="C00000"/>
                </a:solidFill>
              </a:rPr>
              <a:t>Osteoprotegerin</a:t>
            </a:r>
            <a:endParaRPr lang="sk-SK" sz="20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Osteoprotegerin</a:t>
            </a:r>
            <a:r>
              <a:rPr lang="en-US" sz="2000" dirty="0"/>
              <a:t> (OPG), </a:t>
            </a:r>
            <a:r>
              <a:rPr lang="sk-SK" sz="2000" dirty="0"/>
              <a:t>tiež známy ako inhibičný faktor </a:t>
            </a:r>
            <a:r>
              <a:rPr lang="sk-SK" sz="2000" dirty="0" err="1"/>
              <a:t>osteoklastov</a:t>
            </a:r>
            <a:r>
              <a:rPr lang="sk-SK" sz="2000" dirty="0"/>
              <a:t> (</a:t>
            </a:r>
            <a:r>
              <a:rPr lang="en-US" sz="2000" dirty="0"/>
              <a:t>osteoclast</a:t>
            </a:r>
            <a:r>
              <a:rPr lang="sk-SK" sz="2000" dirty="0"/>
              <a:t> </a:t>
            </a:r>
            <a:r>
              <a:rPr lang="en-US" sz="2000" dirty="0"/>
              <a:t>inhibiting factor</a:t>
            </a:r>
            <a:r>
              <a:rPr lang="sk-SK" sz="2000" dirty="0"/>
              <a:t>,</a:t>
            </a:r>
            <a:r>
              <a:rPr lang="en-US" sz="2000" dirty="0"/>
              <a:t> OCIF) </a:t>
            </a:r>
            <a:r>
              <a:rPr lang="sk-SK" sz="2000" dirty="0"/>
              <a:t>alebo</a:t>
            </a:r>
            <a:r>
              <a:rPr lang="en-US" sz="2000" dirty="0"/>
              <a:t> </a:t>
            </a:r>
            <a:r>
              <a:rPr lang="en-US" sz="2000" dirty="0" err="1"/>
              <a:t>osteo</a:t>
            </a:r>
            <a:r>
              <a:rPr lang="sk-SK" sz="2000" dirty="0"/>
              <a:t>c</a:t>
            </a:r>
            <a:r>
              <a:rPr lang="en-US" sz="2000" dirty="0"/>
              <a:t>last binding factor</a:t>
            </a:r>
            <a:r>
              <a:rPr lang="sk-SK" sz="2000" dirty="0"/>
              <a:t> </a:t>
            </a:r>
            <a:r>
              <a:rPr lang="en-US" sz="2000" dirty="0"/>
              <a:t>(OBF), </a:t>
            </a:r>
            <a:r>
              <a:rPr lang="sk-SK" sz="2000" dirty="0"/>
              <a:t>je to tiež receptor pre RANKL. Keď sa RANKL naviaže na OPG, nedôjde k aktivácii nukleárneho faktora </a:t>
            </a:r>
            <a:r>
              <a:rPr lang="sk-SK" sz="2000" dirty="0" err="1"/>
              <a:t>kappa</a:t>
            </a:r>
            <a:r>
              <a:rPr lang="sk-SK" sz="2000" dirty="0"/>
              <a:t> B a tak je </a:t>
            </a:r>
            <a:r>
              <a:rPr lang="sk-SK" sz="2000" dirty="0" err="1"/>
              <a:t>inhibovaná</a:t>
            </a:r>
            <a:r>
              <a:rPr lang="sk-SK" sz="2000" dirty="0"/>
              <a:t> diferenciácia a aktivácia </a:t>
            </a:r>
            <a:r>
              <a:rPr lang="sk-SK" sz="2000" dirty="0" err="1"/>
              <a:t>osteoklastov</a:t>
            </a:r>
            <a:r>
              <a:rPr lang="sk-SK" sz="2000" dirty="0"/>
              <a:t>.</a:t>
            </a:r>
            <a:r>
              <a:rPr lang="en-US" sz="2000" dirty="0"/>
              <a:t> </a:t>
            </a:r>
            <a:endParaRPr lang="sk-SK" sz="2000" dirty="0"/>
          </a:p>
          <a:p>
            <a:endParaRPr lang="sk-SK" sz="2000" dirty="0"/>
          </a:p>
          <a:p>
            <a:r>
              <a:rPr lang="en-US" sz="2000" dirty="0"/>
              <a:t>Abnormal</a:t>
            </a:r>
            <a:r>
              <a:rPr lang="sk-SK" sz="2000" dirty="0"/>
              <a:t>i</a:t>
            </a:r>
            <a:r>
              <a:rPr lang="en-US" sz="2000" dirty="0"/>
              <a:t>t</a:t>
            </a:r>
            <a:r>
              <a:rPr lang="sk-SK" sz="2000" dirty="0"/>
              <a:t>y v rovnováhe </a:t>
            </a:r>
            <a:r>
              <a:rPr lang="en-US" sz="2000" dirty="0"/>
              <a:t>RANK/OPG </a:t>
            </a:r>
            <a:r>
              <a:rPr lang="en-US" sz="2000" dirty="0" err="1"/>
              <a:t>syst</a:t>
            </a:r>
            <a:r>
              <a:rPr lang="sk-SK" sz="2000" dirty="0" err="1"/>
              <a:t>éme</a:t>
            </a:r>
            <a:r>
              <a:rPr lang="en-US" sz="2000" dirty="0"/>
              <a:t> </a:t>
            </a:r>
            <a:r>
              <a:rPr lang="sk-SK" sz="2000" dirty="0"/>
              <a:t>vedú k zvýšenej </a:t>
            </a:r>
            <a:r>
              <a:rPr lang="sk-SK" sz="2000" dirty="0" err="1"/>
              <a:t>resorpcii</a:t>
            </a:r>
            <a:r>
              <a:rPr lang="sk-SK" sz="2000" dirty="0"/>
              <a:t> kostí, napr. ako je to pri </a:t>
            </a:r>
            <a:r>
              <a:rPr lang="sk-SK" sz="2000" dirty="0" err="1"/>
              <a:t>osteoporóze</a:t>
            </a:r>
            <a:r>
              <a:rPr lang="sk-SK" sz="2000" dirty="0"/>
              <a:t>, </a:t>
            </a:r>
            <a:r>
              <a:rPr lang="sk-SK" sz="2000" dirty="0" err="1"/>
              <a:t>Pagetovej</a:t>
            </a:r>
            <a:r>
              <a:rPr lang="sk-SK" sz="2000" dirty="0"/>
              <a:t> chorobe, strate kostného tkaniva pri tvorbe metastáz a </a:t>
            </a:r>
            <a:r>
              <a:rPr lang="sk-SK" sz="2000" dirty="0" err="1"/>
              <a:t>reumatoidnej</a:t>
            </a:r>
            <a:r>
              <a:rPr lang="sk-SK" sz="2000" dirty="0"/>
              <a:t> artritíde.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MaleSkeletonsitt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3857620" cy="38576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Definícia </a:t>
            </a:r>
            <a:r>
              <a:rPr lang="sk-SK"/>
              <a:t>kostného tkaniva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57620" y="1428736"/>
            <a:ext cx="510686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Kostné tkanivo je tvrdé spojivové tkanivo, ktoré poskytuje oporu a ochranu životne dôležitým orgánom, kostnej dreni, slúži ako rezervoár pre udržiavanie </a:t>
            </a:r>
            <a:r>
              <a:rPr lang="sk-SK" sz="2000" dirty="0" err="1"/>
              <a:t>homeostázy</a:t>
            </a:r>
            <a:r>
              <a:rPr lang="sk-SK" sz="2000" dirty="0"/>
              <a:t> iónov najmä kalcia, podieľa sa aj na udržiavaní acidobázickej rovnováhy a samozrejme, umožňuje pohyb</a:t>
            </a:r>
            <a:r>
              <a:rPr lang="en-GB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Kosti sú charakteristické svojou pevnosťou, tvrdosťou, ale aj vysokou schopnosťou regenerácie a reparácie</a:t>
            </a:r>
            <a:r>
              <a:rPr lang="en-GB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Kostné tkanivo je dynamické, neustále sa meniace tkanivo. Proces </a:t>
            </a:r>
            <a:r>
              <a:rPr lang="sk-SK" sz="2000" dirty="0" err="1"/>
              <a:t>remodelácie</a:t>
            </a:r>
            <a:r>
              <a:rPr lang="sk-SK" sz="2000" dirty="0"/>
              <a:t> (odbúravanie a následná tvorba) prebieha počas celého života</a:t>
            </a:r>
            <a:r>
              <a:rPr lang="en-GB" sz="20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Fázy </a:t>
            </a:r>
            <a:r>
              <a:rPr lang="sk-SK" dirty="0" err="1"/>
              <a:t>remodelácie</a:t>
            </a:r>
            <a:r>
              <a:rPr lang="sk-SK" dirty="0"/>
              <a:t> kostí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14282" y="1412776"/>
            <a:ext cx="8572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1. </a:t>
            </a:r>
            <a:r>
              <a:rPr lang="sk-SK" sz="2000" i="1" dirty="0">
                <a:solidFill>
                  <a:srgbClr val="C00000"/>
                </a:solidFill>
              </a:rPr>
              <a:t>Pokojová fáza</a:t>
            </a:r>
            <a:endParaRPr lang="en-US" sz="2000" i="1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2. </a:t>
            </a:r>
            <a:r>
              <a:rPr lang="sk-SK" sz="2000" i="1" dirty="0">
                <a:solidFill>
                  <a:srgbClr val="C00000"/>
                </a:solidFill>
              </a:rPr>
              <a:t>Fáza aktivácie</a:t>
            </a:r>
          </a:p>
          <a:p>
            <a:r>
              <a:rPr lang="sk-SK" sz="2000" dirty="0"/>
              <a:t>Stimulujúci faktor (poškodenie, hormón, lieky) aktivujú </a:t>
            </a:r>
            <a:r>
              <a:rPr lang="sk-SK" sz="2000" dirty="0" err="1"/>
              <a:t>apoptózu</a:t>
            </a:r>
            <a:r>
              <a:rPr lang="sk-SK" sz="2000" dirty="0"/>
              <a:t> </a:t>
            </a:r>
            <a:r>
              <a:rPr lang="sk-SK" sz="2000" dirty="0" err="1"/>
              <a:t>osteocytov</a:t>
            </a:r>
            <a:r>
              <a:rPr lang="sk-SK" sz="2000" dirty="0"/>
              <a:t>, čím sa vymedzí oblasť </a:t>
            </a:r>
            <a:r>
              <a:rPr lang="sk-SK" sz="2000" dirty="0" err="1"/>
              <a:t>remodelácie</a:t>
            </a:r>
            <a:r>
              <a:rPr lang="sk-SK" sz="2000" dirty="0"/>
              <a:t>.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3. </a:t>
            </a:r>
            <a:r>
              <a:rPr lang="sk-SK" sz="2000" dirty="0">
                <a:solidFill>
                  <a:srgbClr val="C00000"/>
                </a:solidFill>
              </a:rPr>
              <a:t>Fáza </a:t>
            </a:r>
            <a:r>
              <a:rPr lang="sk-SK" sz="2000" dirty="0" err="1">
                <a:solidFill>
                  <a:srgbClr val="C00000"/>
                </a:solidFill>
              </a:rPr>
              <a:t>resorpcie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endParaRPr lang="sk-SK" sz="2000" i="1" dirty="0">
              <a:solidFill>
                <a:srgbClr val="C00000"/>
              </a:solidFill>
            </a:endParaRPr>
          </a:p>
          <a:p>
            <a:r>
              <a:rPr lang="sk-SK" sz="2000" dirty="0"/>
              <a:t>Aktivácia prekurzorov </a:t>
            </a:r>
            <a:r>
              <a:rPr lang="sk-SK" sz="2000" dirty="0" err="1"/>
              <a:t>osteoklastov</a:t>
            </a:r>
            <a:r>
              <a:rPr lang="sk-SK" sz="2000" dirty="0"/>
              <a:t> – diferenciácia, migrácia a fúzia veľkých mnohojadrových </a:t>
            </a:r>
            <a:r>
              <a:rPr lang="sk-SK" sz="2000" dirty="0" err="1"/>
              <a:t>osteoklastov</a:t>
            </a:r>
            <a:r>
              <a:rPr lang="sk-SK" sz="2000" dirty="0"/>
              <a:t>. Tieto bunky priľnú na povrch mineralizovanej kosti a aktivujú proces </a:t>
            </a:r>
            <a:r>
              <a:rPr lang="sk-SK" sz="2000" dirty="0" err="1"/>
              <a:t>resorpcie</a:t>
            </a:r>
            <a:r>
              <a:rPr lang="sk-SK" sz="2000" dirty="0"/>
              <a:t> zvýšením sekrécie H+ a </a:t>
            </a:r>
            <a:r>
              <a:rPr lang="sk-SK" sz="2000" dirty="0" err="1"/>
              <a:t>katepsínu</a:t>
            </a:r>
            <a:r>
              <a:rPr lang="sk-SK" sz="2000" dirty="0"/>
              <a:t> K, ktoré degradujú kostnú </a:t>
            </a:r>
            <a:r>
              <a:rPr lang="sk-SK" sz="2000" dirty="0" err="1"/>
              <a:t>matrix</a:t>
            </a:r>
            <a:r>
              <a:rPr lang="sk-SK" sz="2000" dirty="0"/>
              <a:t>. </a:t>
            </a:r>
            <a:r>
              <a:rPr lang="sk-SK" sz="2000" dirty="0" err="1"/>
              <a:t>Osteoklasty</a:t>
            </a:r>
            <a:r>
              <a:rPr lang="sk-SK" sz="2000" dirty="0"/>
              <a:t> rozpúšťajú minerálnu </a:t>
            </a:r>
            <a:r>
              <a:rPr lang="sk-SK" sz="2000" dirty="0" err="1"/>
              <a:t>matrix</a:t>
            </a:r>
            <a:r>
              <a:rPr lang="sk-SK" sz="2000" dirty="0"/>
              <a:t> kosti.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4. </a:t>
            </a:r>
            <a:r>
              <a:rPr lang="sk-SK" sz="2000" i="1" dirty="0">
                <a:solidFill>
                  <a:srgbClr val="C00000"/>
                </a:solidFill>
              </a:rPr>
              <a:t>Fáza </a:t>
            </a:r>
            <a:r>
              <a:rPr lang="sk-SK" sz="2000" i="1" dirty="0" err="1">
                <a:solidFill>
                  <a:srgbClr val="C00000"/>
                </a:solidFill>
              </a:rPr>
              <a:t>reverzie</a:t>
            </a:r>
            <a:endParaRPr lang="sk-SK" sz="2000" i="1" dirty="0">
              <a:solidFill>
                <a:srgbClr val="C00000"/>
              </a:solidFill>
            </a:endParaRPr>
          </a:p>
          <a:p>
            <a:r>
              <a:rPr lang="sk-SK" sz="2000" i="1" dirty="0" err="1"/>
              <a:t>Resorpcia</a:t>
            </a:r>
            <a:r>
              <a:rPr lang="sk-SK" sz="2000" i="1" dirty="0"/>
              <a:t> kosti prechádza do fázy tvorby kosti.</a:t>
            </a:r>
            <a:endParaRPr lang="sk-SK" sz="2000" dirty="0"/>
          </a:p>
          <a:p>
            <a:r>
              <a:rPr lang="en-US" sz="2000" dirty="0">
                <a:solidFill>
                  <a:srgbClr val="C00000"/>
                </a:solidFill>
              </a:rPr>
              <a:t>5. </a:t>
            </a:r>
            <a:r>
              <a:rPr lang="sk-SK" sz="2000" i="1" dirty="0">
                <a:solidFill>
                  <a:srgbClr val="C00000"/>
                </a:solidFill>
              </a:rPr>
              <a:t>Fáza tvorby</a:t>
            </a:r>
          </a:p>
          <a:p>
            <a:r>
              <a:rPr lang="sk-SK" sz="2000" i="1" dirty="0" err="1"/>
              <a:t>Osteoklasty</a:t>
            </a:r>
            <a:r>
              <a:rPr lang="sk-SK" sz="2000" i="1" dirty="0"/>
              <a:t> po vytvorení dutiny sa odpoja od povrchu kosti, sú nahradené </a:t>
            </a:r>
            <a:r>
              <a:rPr lang="sk-SK" sz="2000" i="1" dirty="0" err="1"/>
              <a:t>osteoblastmi</a:t>
            </a:r>
            <a:r>
              <a:rPr lang="sk-SK" sz="2000" i="1" dirty="0"/>
              <a:t>, ktoré začnú syntetizovať kostné proteíny.</a:t>
            </a:r>
            <a:endParaRPr lang="sk-SK" sz="2000" dirty="0"/>
          </a:p>
          <a:p>
            <a:r>
              <a:rPr lang="en-US" sz="2000" dirty="0">
                <a:solidFill>
                  <a:srgbClr val="C00000"/>
                </a:solidFill>
              </a:rPr>
              <a:t>6. </a:t>
            </a:r>
            <a:r>
              <a:rPr lang="sk-SK" sz="2000" i="1" dirty="0">
                <a:solidFill>
                  <a:srgbClr val="C00000"/>
                </a:solidFill>
              </a:rPr>
              <a:t>Fáza </a:t>
            </a:r>
            <a:r>
              <a:rPr lang="sk-SK" sz="2000" i="1" dirty="0" err="1">
                <a:solidFill>
                  <a:srgbClr val="C00000"/>
                </a:solidFill>
              </a:rPr>
              <a:t>mineralizácie</a:t>
            </a:r>
            <a:endParaRPr lang="sk-SK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b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344"/>
            <a:ext cx="9144001" cy="57971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Regulácia metabolizmu kostí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14282" y="1500174"/>
            <a:ext cx="8572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>
                <a:solidFill>
                  <a:srgbClr val="C00000"/>
                </a:solidFill>
              </a:rPr>
              <a:t>Parathormón</a:t>
            </a:r>
            <a:endParaRPr lang="sk-SK" sz="2000" b="1" dirty="0">
              <a:solidFill>
                <a:srgbClr val="C00000"/>
              </a:solidFill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 err="1"/>
              <a:t>Peptidový</a:t>
            </a:r>
            <a:r>
              <a:rPr lang="sk-SK" sz="2000" dirty="0"/>
              <a:t> hormón (84 aminokyselín) produkovaný </a:t>
            </a:r>
            <a:r>
              <a:rPr lang="sk-SK" sz="2000" dirty="0" err="1"/>
              <a:t>príštitnými</a:t>
            </a:r>
            <a:r>
              <a:rPr lang="sk-SK" sz="2000" dirty="0"/>
              <a:t> telieskami.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Reguluje sérovú koncentráciu kalcia a fosfátov.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V </a:t>
            </a:r>
            <a:r>
              <a:rPr lang="sk-SK" sz="2000" dirty="0" err="1"/>
              <a:t>distálnych</a:t>
            </a:r>
            <a:r>
              <a:rPr lang="sk-SK" sz="2000" dirty="0"/>
              <a:t> </a:t>
            </a:r>
            <a:r>
              <a:rPr lang="sk-SK" sz="2000" dirty="0" err="1"/>
              <a:t>tubuloch</a:t>
            </a:r>
            <a:r>
              <a:rPr lang="sk-SK" sz="2000" dirty="0"/>
              <a:t> </a:t>
            </a:r>
            <a:r>
              <a:rPr lang="sk-SK" sz="2000" dirty="0" err="1"/>
              <a:t>nefrónov</a:t>
            </a:r>
            <a:r>
              <a:rPr lang="sk-SK" sz="2000" dirty="0"/>
              <a:t> zvyšuje </a:t>
            </a:r>
            <a:r>
              <a:rPr lang="sk-SK" sz="2000" dirty="0" err="1"/>
              <a:t>reabsorpciu</a:t>
            </a:r>
            <a:r>
              <a:rPr lang="sk-SK" sz="2000" dirty="0"/>
              <a:t> kalcia a znižuje </a:t>
            </a:r>
            <a:r>
              <a:rPr lang="sk-SK" sz="2000" dirty="0" err="1"/>
              <a:t>reabsorpciu</a:t>
            </a:r>
            <a:r>
              <a:rPr lang="sk-SK" sz="2000" dirty="0"/>
              <a:t> fosfátov.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V kosti stimuluje novotvorbu (</a:t>
            </a:r>
            <a:r>
              <a:rPr lang="sk-SK" sz="2000" dirty="0" err="1"/>
              <a:t>osteoblasty</a:t>
            </a:r>
            <a:r>
              <a:rPr lang="sk-SK" sz="2000" dirty="0"/>
              <a:t>) aj odbúravanie (</a:t>
            </a:r>
            <a:r>
              <a:rPr lang="sk-SK" sz="2000" dirty="0" err="1"/>
              <a:t>osteoklasty</a:t>
            </a:r>
            <a:r>
              <a:rPr lang="sk-SK" sz="2000" dirty="0"/>
              <a:t>) kostného tkaniva, pričom odbúravanie prevláda.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stimuluje aj tvorbu </a:t>
            </a:r>
            <a:r>
              <a:rPr lang="sk-SK" sz="2000" dirty="0" err="1"/>
              <a:t>kalcitriolu</a:t>
            </a:r>
            <a:r>
              <a:rPr lang="sk-SK" sz="2000" dirty="0"/>
              <a:t>, ktorý zvyšuje absorpciu kalcia v sliznici tenkého čreva.</a:t>
            </a:r>
          </a:p>
          <a:p>
            <a:endParaRPr lang="sk-SK" sz="2000" b="1" dirty="0">
              <a:solidFill>
                <a:srgbClr val="C00000"/>
              </a:solidFill>
            </a:endParaRPr>
          </a:p>
          <a:p>
            <a:r>
              <a:rPr lang="sk-SK" sz="2000" b="1" dirty="0" err="1">
                <a:solidFill>
                  <a:srgbClr val="C00000"/>
                </a:solidFill>
              </a:rPr>
              <a:t>Kalcitonín</a:t>
            </a:r>
            <a:endParaRPr lang="sk-SK" sz="2000" b="1" dirty="0">
              <a:solidFill>
                <a:srgbClr val="C00000"/>
              </a:solidFill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 err="1"/>
              <a:t>Peptidový</a:t>
            </a:r>
            <a:r>
              <a:rPr lang="sk-SK" sz="2000" dirty="0"/>
              <a:t> hormón (32 aminokyselín) vylučovaný </a:t>
            </a:r>
            <a:r>
              <a:rPr lang="sk-SK" sz="2000" dirty="0" err="1"/>
              <a:t>parafolikulárnymi</a:t>
            </a:r>
            <a:r>
              <a:rPr lang="sk-SK" sz="2000" dirty="0"/>
              <a:t> </a:t>
            </a:r>
            <a:r>
              <a:rPr lang="sk-SK" sz="2000" dirty="0" err="1"/>
              <a:t>C-bunkami</a:t>
            </a:r>
            <a:r>
              <a:rPr lang="sk-SK" sz="2000" dirty="0"/>
              <a:t> štítnej žľazy.</a:t>
            </a:r>
            <a:endParaRPr lang="sk-SK" sz="2000" b="1" dirty="0">
              <a:solidFill>
                <a:srgbClr val="C00000"/>
              </a:solidFill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Inhibícia </a:t>
            </a:r>
            <a:r>
              <a:rPr lang="sk-SK" sz="2000" dirty="0" err="1"/>
              <a:t>resorpcie</a:t>
            </a:r>
            <a:r>
              <a:rPr lang="sk-SK" sz="2000" dirty="0"/>
              <a:t> kostí prostredníctvom regulácie počtu a aktivity </a:t>
            </a:r>
            <a:r>
              <a:rPr lang="sk-SK" sz="2000" dirty="0" err="1"/>
              <a:t>osteoklastov</a:t>
            </a:r>
            <a:r>
              <a:rPr lang="sk-SK" sz="2000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Lovasova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25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Regulácia metabolizmu kostí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395536" y="1428736"/>
            <a:ext cx="83913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C00000"/>
                </a:solidFill>
              </a:rPr>
              <a:t>Vitamín D (</a:t>
            </a:r>
            <a:r>
              <a:rPr lang="sk-SK" sz="2000" b="1" dirty="0" err="1">
                <a:solidFill>
                  <a:srgbClr val="C00000"/>
                </a:solidFill>
              </a:rPr>
              <a:t>kalcitiol</a:t>
            </a:r>
            <a:r>
              <a:rPr lang="sk-SK" sz="2000" b="1" dirty="0">
                <a:solidFill>
                  <a:srgbClr val="C00000"/>
                </a:solidFill>
              </a:rPr>
              <a:t>)</a:t>
            </a:r>
          </a:p>
          <a:p>
            <a:r>
              <a:rPr lang="sk-SK" sz="2000" i="1" dirty="0">
                <a:solidFill>
                  <a:srgbClr val="00B050"/>
                </a:solidFill>
              </a:rPr>
              <a:t>Črevo </a:t>
            </a:r>
          </a:p>
          <a:p>
            <a:r>
              <a:rPr lang="sk-SK" sz="2000" dirty="0"/>
              <a:t>- Stimulácia tvorby </a:t>
            </a:r>
            <a:r>
              <a:rPr lang="sk-SK" sz="2000" dirty="0" err="1"/>
              <a:t>kalbindínu</a:t>
            </a:r>
            <a:r>
              <a:rPr lang="sk-SK" sz="2000" dirty="0"/>
              <a:t> (</a:t>
            </a:r>
            <a:r>
              <a:rPr lang="sk-SK" sz="2000" dirty="0" err="1"/>
              <a:t>calbindin</a:t>
            </a:r>
            <a:r>
              <a:rPr lang="sk-SK" sz="2000" dirty="0"/>
              <a:t>, kalcium viažuci proteín) ktorý transportuje kalcium z čreva do buniek črevného epitelu.</a:t>
            </a:r>
            <a:endParaRPr lang="en-US" sz="2000" dirty="0"/>
          </a:p>
          <a:p>
            <a:r>
              <a:rPr lang="sk-SK" sz="2000" i="1" dirty="0">
                <a:solidFill>
                  <a:srgbClr val="00B050"/>
                </a:solidFill>
              </a:rPr>
              <a:t>Kosť </a:t>
            </a:r>
          </a:p>
          <a:p>
            <a:r>
              <a:rPr lang="sk-SK" sz="2000" dirty="0"/>
              <a:t>- Podporuje </a:t>
            </a:r>
            <a:r>
              <a:rPr lang="sk-SK" sz="2000" dirty="0" err="1"/>
              <a:t>resorpciu</a:t>
            </a:r>
            <a:r>
              <a:rPr lang="sk-SK" sz="2000" dirty="0"/>
              <a:t> kostí </a:t>
            </a:r>
            <a:r>
              <a:rPr lang="sk-SK" sz="2000" dirty="0" err="1"/>
              <a:t>osteoklastmi</a:t>
            </a:r>
            <a:r>
              <a:rPr lang="sk-SK" sz="2000" dirty="0"/>
              <a:t>.</a:t>
            </a:r>
          </a:p>
          <a:p>
            <a:r>
              <a:rPr lang="sk-SK" sz="2000" dirty="0"/>
              <a:t>- Reguluje syntézu niektorých proteínov kosti (</a:t>
            </a:r>
            <a:r>
              <a:rPr lang="en-US" sz="2000" dirty="0"/>
              <a:t>osteocalcin</a:t>
            </a:r>
            <a:r>
              <a:rPr lang="sk-SK" sz="2000" dirty="0"/>
              <a:t>).</a:t>
            </a:r>
          </a:p>
          <a:p>
            <a:r>
              <a:rPr lang="sk-SK" sz="2000" i="1" dirty="0">
                <a:solidFill>
                  <a:srgbClr val="00B050"/>
                </a:solidFill>
              </a:rPr>
              <a:t>Obličky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endParaRPr lang="sk-SK" sz="2000" i="1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sk-SK" sz="2000" i="1" dirty="0"/>
              <a:t> Zvyšuje </a:t>
            </a:r>
            <a:r>
              <a:rPr lang="sk-SK" sz="2000" i="1" dirty="0" err="1"/>
              <a:t>reabsorpciu</a:t>
            </a:r>
            <a:r>
              <a:rPr lang="sk-SK" sz="2000" i="1" dirty="0"/>
              <a:t> fosfátu.</a:t>
            </a:r>
            <a:endParaRPr lang="sk-SK" sz="2000" dirty="0"/>
          </a:p>
          <a:p>
            <a:r>
              <a:rPr lang="sk-SK" sz="2000" i="1" dirty="0">
                <a:solidFill>
                  <a:srgbClr val="00B050"/>
                </a:solidFill>
              </a:rPr>
              <a:t>Krv</a:t>
            </a:r>
          </a:p>
          <a:p>
            <a:r>
              <a:rPr lang="sk-SK" sz="2000" i="1" dirty="0"/>
              <a:t>- Zvyšuje hladinu kalcia a fosfátov.</a:t>
            </a:r>
            <a:endParaRPr lang="sk-SK" sz="2000" dirty="0"/>
          </a:p>
        </p:txBody>
      </p:sp>
      <p:pic>
        <p:nvPicPr>
          <p:cNvPr id="3074" name="Picture 2" descr="C:\Users\Lovasova\Desktop\ô,UYHMIťRNDEY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604" y="124612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Regulácia metabolizmu kostí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79512" y="982053"/>
            <a:ext cx="88569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Ďalšie hormóny</a:t>
            </a:r>
          </a:p>
          <a:p>
            <a:r>
              <a:rPr lang="sk-SK" dirty="0" err="1">
                <a:solidFill>
                  <a:srgbClr val="00B050"/>
                </a:solidFill>
              </a:rPr>
              <a:t>Parathyroid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 err="1">
                <a:solidFill>
                  <a:srgbClr val="00B050"/>
                </a:solidFill>
              </a:rPr>
              <a:t>hormone-related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 err="1">
                <a:solidFill>
                  <a:srgbClr val="00B050"/>
                </a:solidFill>
              </a:rPr>
              <a:t>protein</a:t>
            </a:r>
            <a:r>
              <a:rPr lang="sk-SK" dirty="0">
                <a:solidFill>
                  <a:srgbClr val="00B050"/>
                </a:solidFill>
              </a:rPr>
              <a:t> (</a:t>
            </a:r>
            <a:r>
              <a:rPr lang="sk-SK" dirty="0" err="1">
                <a:solidFill>
                  <a:srgbClr val="00B050"/>
                </a:solidFill>
              </a:rPr>
              <a:t>PTHrP</a:t>
            </a:r>
            <a:r>
              <a:rPr lang="sk-SK" dirty="0">
                <a:solidFill>
                  <a:srgbClr val="00B050"/>
                </a:solidFill>
              </a:rPr>
              <a:t>)</a:t>
            </a:r>
          </a:p>
          <a:p>
            <a:pPr marL="811213" indent="-368300">
              <a:buFont typeface="Wingdings" panose="05000000000000000000" pitchFamily="2" charset="2"/>
              <a:buChar char="§"/>
              <a:tabLst>
                <a:tab pos="442913" algn="l"/>
                <a:tab pos="811213" algn="l"/>
              </a:tabLst>
            </a:pPr>
            <a:r>
              <a:rPr lang="sk-SK" dirty="0"/>
              <a:t>Hormón z rodiny PTH, produkovaný mezenchymálnymi kmeňovými bunkami, aj nádormi (prsníka, pľúc...)</a:t>
            </a:r>
          </a:p>
          <a:p>
            <a:pPr marL="811213" indent="-368300">
              <a:buFont typeface="Wingdings" panose="05000000000000000000" pitchFamily="2" charset="2"/>
              <a:buChar char="§"/>
              <a:tabLst>
                <a:tab pos="442913" algn="l"/>
                <a:tab pos="811213" algn="l"/>
              </a:tabLst>
            </a:pPr>
            <a:r>
              <a:rPr lang="sk-SK" dirty="0"/>
              <a:t>Úloha napr. pri prerezávaní zubov – lokálna </a:t>
            </a:r>
            <a:r>
              <a:rPr lang="sk-SK" dirty="0" err="1"/>
              <a:t>resorpcia</a:t>
            </a:r>
            <a:r>
              <a:rPr lang="sk-SK" dirty="0"/>
              <a:t> kosti</a:t>
            </a:r>
          </a:p>
          <a:p>
            <a:r>
              <a:rPr lang="sk-SK" dirty="0" err="1">
                <a:solidFill>
                  <a:srgbClr val="00B050"/>
                </a:solidFill>
              </a:rPr>
              <a:t>Androgény</a:t>
            </a:r>
            <a:endParaRPr lang="sk-SK" dirty="0">
              <a:solidFill>
                <a:srgbClr val="00B05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Anabolický efekt prostredníctvom stimulácie receptorov </a:t>
            </a:r>
            <a:r>
              <a:rPr lang="sk-SK" dirty="0" err="1"/>
              <a:t>osteoblastov</a:t>
            </a:r>
            <a:endParaRPr lang="sk-SK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V detstve aktivujú rastové faktory  - zvyšuje hustotu kostí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Na konci puberty aktivujú uzavretie rastových štrbín</a:t>
            </a:r>
          </a:p>
          <a:p>
            <a:r>
              <a:rPr lang="sk-SK" dirty="0">
                <a:solidFill>
                  <a:srgbClr val="00B050"/>
                </a:solidFill>
              </a:rPr>
              <a:t>Estrogény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Po puberte – aktivujú uzavretie rastových štrbín, ale stimulujú </a:t>
            </a:r>
            <a:r>
              <a:rPr lang="sk-SK" dirty="0" err="1"/>
              <a:t>remodeláciu</a:t>
            </a:r>
            <a:r>
              <a:rPr lang="sk-SK" dirty="0"/>
              <a:t> kostí – po </a:t>
            </a:r>
            <a:r>
              <a:rPr lang="sk-SK" dirty="0" err="1"/>
              <a:t>menopauze</a:t>
            </a:r>
            <a:r>
              <a:rPr lang="sk-SK" dirty="0"/>
              <a:t> chýbanie estrogénov zvyšuje riziko </a:t>
            </a:r>
            <a:r>
              <a:rPr lang="sk-SK" dirty="0" err="1"/>
              <a:t>osteoporózy</a:t>
            </a:r>
            <a:endParaRPr lang="sk-SK" dirty="0"/>
          </a:p>
          <a:p>
            <a:r>
              <a:rPr lang="sk-SK" dirty="0" err="1">
                <a:solidFill>
                  <a:srgbClr val="00B050"/>
                </a:solidFill>
              </a:rPr>
              <a:t>Glukokortikoidy</a:t>
            </a:r>
            <a:endParaRPr lang="sk-SK" dirty="0">
              <a:solidFill>
                <a:srgbClr val="00B05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 Vplyv na diferenciáciu kostných buniek</a:t>
            </a:r>
          </a:p>
          <a:p>
            <a:r>
              <a:rPr lang="sk-SK" dirty="0">
                <a:solidFill>
                  <a:srgbClr val="00B050"/>
                </a:solidFill>
              </a:rPr>
              <a:t>Inzulín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sk-SK" dirty="0"/>
              <a:t>Stimuluje syntézu kostnej </a:t>
            </a:r>
            <a:r>
              <a:rPr lang="sk-SK" dirty="0" err="1"/>
              <a:t>matrix</a:t>
            </a:r>
            <a:r>
              <a:rPr lang="sk-SK" dirty="0"/>
              <a:t> </a:t>
            </a:r>
          </a:p>
          <a:p>
            <a:r>
              <a:rPr lang="sk-SK" dirty="0">
                <a:solidFill>
                  <a:srgbClr val="00B050"/>
                </a:solidFill>
              </a:rPr>
              <a:t>Rastový hormón</a:t>
            </a:r>
            <a:endParaRPr lang="sk-SK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Stimuluje aktivitu </a:t>
            </a:r>
            <a:r>
              <a:rPr lang="sk-SK" dirty="0" err="1"/>
              <a:t>osteoblastov</a:t>
            </a:r>
            <a:endParaRPr lang="sk-SK" dirty="0"/>
          </a:p>
          <a:p>
            <a:r>
              <a:rPr lang="sk-SK" dirty="0">
                <a:solidFill>
                  <a:srgbClr val="00B050"/>
                </a:solidFill>
              </a:rPr>
              <a:t>Hormóny štítnej žľazy</a:t>
            </a:r>
            <a:endParaRPr lang="sk-SK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Stimulujú </a:t>
            </a:r>
            <a:r>
              <a:rPr lang="sk-SK" dirty="0" err="1"/>
              <a:t>resorpciu</a:t>
            </a:r>
            <a:r>
              <a:rPr lang="sk-SK" dirty="0"/>
              <a:t> ale aj tvorbu kostí, stimulujú syntézu kostnej </a:t>
            </a:r>
            <a:r>
              <a:rPr lang="sk-SK" dirty="0" err="1"/>
              <a:t>matrix</a:t>
            </a:r>
            <a:r>
              <a:rPr lang="sk-SK" dirty="0"/>
              <a:t> aj jej </a:t>
            </a:r>
            <a:r>
              <a:rPr lang="sk-SK" dirty="0" err="1"/>
              <a:t>mineralizáciu</a:t>
            </a:r>
            <a:endParaRPr lang="sk-S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Regulácia metabolizmu kostí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79512" y="1124744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Ďalšie faktory</a:t>
            </a:r>
          </a:p>
          <a:p>
            <a:endParaRPr lang="sk-SK" b="1" dirty="0">
              <a:solidFill>
                <a:srgbClr val="C00000"/>
              </a:solidFill>
            </a:endParaRPr>
          </a:p>
          <a:p>
            <a:r>
              <a:rPr lang="sk-SK" dirty="0">
                <a:solidFill>
                  <a:srgbClr val="00B050"/>
                </a:solidFill>
              </a:rPr>
              <a:t>Rastové faktory a </a:t>
            </a:r>
            <a:r>
              <a:rPr lang="sk-SK" dirty="0" err="1">
                <a:solidFill>
                  <a:srgbClr val="00B050"/>
                </a:solidFill>
              </a:rPr>
              <a:t>cytokíny</a:t>
            </a:r>
            <a:r>
              <a:rPr lang="sk-SK" dirty="0">
                <a:solidFill>
                  <a:srgbClr val="00B050"/>
                </a:solidFill>
              </a:rPr>
              <a:t> </a:t>
            </a:r>
            <a:endParaRPr lang="sk-SK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dirty="0"/>
              <a:t>Inzulínu podobné rastové faktory I a II  (IGF-I a II) - Zvyšujú počet a aktivitu osteoblastov, zvyšujú syntézu kolagénu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dirty="0"/>
              <a:t>Interleukín 1 (IL-1) - Zvyšuje resorpciu kostí</a:t>
            </a:r>
          </a:p>
          <a:p>
            <a:r>
              <a:rPr lang="sk-SK" dirty="0">
                <a:solidFill>
                  <a:srgbClr val="00B050"/>
                </a:solidFill>
              </a:rPr>
              <a:t>Iné faktory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dirty="0"/>
              <a:t>Genetická predispozícia - Množstvo kostného tkaniva je čiastočne dedičné. Rozdiel je medzi rasami, černosi majú mohutnejšiu kostru ako belosi, najmenej kostného tkaniva majú aziati.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dirty="0"/>
              <a:t>Pohyb - Nedostatok pohybu zvyšuje odbúravanie kostí, pravidelný pohyb naopak podporuje tvorbu kostného tkaniva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dirty="0"/>
              <a:t>Nutričné faktory - Podvýživa vedie k strate kostného tkaniva. Vápnik v potrave je nevyhnutný pre mineralizáciu kostí. Fajčenie, káva, alkohol, veľa soli v potrave zvyšujú riziko osteopénie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8563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effectLst/>
              </a:rPr>
              <a:t>Anatómia a fyziológia kĺbov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>
                <a:solidFill>
                  <a:srgbClr val="FF0000"/>
                </a:solidFill>
              </a:rPr>
              <a:t>Kĺb (artikulácia)</a:t>
            </a:r>
            <a:r>
              <a:rPr lang="sk-SK" sz="2000" dirty="0">
                <a:solidFill>
                  <a:srgbClr val="FF0000"/>
                </a:solidFill>
              </a:rPr>
              <a:t> </a:t>
            </a:r>
            <a:r>
              <a:rPr lang="sk-SK" sz="2000" dirty="0"/>
              <a:t>-  miesto spojenia dvoch alebo viacerých kostí. </a:t>
            </a:r>
          </a:p>
          <a:p>
            <a:pPr marL="0" indent="0">
              <a:buNone/>
            </a:pPr>
            <a:r>
              <a:rPr lang="sk-SK" sz="2000" dirty="0"/>
              <a:t>Úlohou kĺbov je umožnenie pohybu a podpora stability kostry</a:t>
            </a:r>
            <a:r>
              <a:rPr lang="sk-SK" sz="2400" dirty="0"/>
              <a:t>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6587966" cy="38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4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Klasifikácia kĺbov</a:t>
            </a:r>
            <a:br>
              <a:rPr lang="sk-SK" sz="1100" dirty="0"/>
            </a:br>
            <a:br>
              <a:rPr lang="sk-SK" sz="1100" dirty="0"/>
            </a:br>
            <a:r>
              <a:rPr lang="sk-SK" sz="2700" dirty="0">
                <a:solidFill>
                  <a:srgbClr val="00B050"/>
                </a:solidFill>
              </a:rPr>
              <a:t>podľa pohyblivosti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400" i="1" dirty="0"/>
              <a:t>nepohyblivé</a:t>
            </a:r>
            <a:r>
              <a:rPr lang="sk-SK" sz="2400" dirty="0"/>
              <a:t> (</a:t>
            </a:r>
            <a:r>
              <a:rPr lang="sk-SK" sz="2400" dirty="0" err="1"/>
              <a:t>synartrosis</a:t>
            </a:r>
            <a:r>
              <a:rPr lang="sk-SK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400" i="1" dirty="0"/>
              <a:t>čiastočne pohyblivé</a:t>
            </a:r>
            <a:r>
              <a:rPr lang="sk-SK" sz="2400" dirty="0"/>
              <a:t> (</a:t>
            </a:r>
            <a:r>
              <a:rPr lang="sk-SK" sz="2400" dirty="0" err="1"/>
              <a:t>amfiartrosis</a:t>
            </a:r>
            <a:r>
              <a:rPr lang="sk-SK" sz="2400" dirty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400" i="1" dirty="0"/>
              <a:t>pohyblivé</a:t>
            </a:r>
            <a:r>
              <a:rPr lang="sk-SK" sz="2400" dirty="0"/>
              <a:t> (kĺby, </a:t>
            </a:r>
            <a:r>
              <a:rPr lang="sk-SK" sz="2400" dirty="0" err="1"/>
              <a:t>diartrosis</a:t>
            </a:r>
            <a:r>
              <a:rPr lang="sk-SK" sz="2400" dirty="0"/>
              <a:t>)</a:t>
            </a:r>
            <a:endParaRPr lang="sk-SK" dirty="0"/>
          </a:p>
          <a:p>
            <a:endParaRPr lang="sk-SK" dirty="0"/>
          </a:p>
        </p:txBody>
      </p:sp>
      <p:pic>
        <p:nvPicPr>
          <p:cNvPr id="1027" name="Picture 3" descr="C:\Users\eva\Desktop\article-Classification-of-Sy-u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79463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259632" y="6507106"/>
            <a:ext cx="68126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200" dirty="0"/>
              <a:t>A - guľovitý, B – </a:t>
            </a:r>
            <a:r>
              <a:rPr lang="sk-SK" sz="1200" dirty="0" err="1"/>
              <a:t>pántový</a:t>
            </a:r>
            <a:r>
              <a:rPr lang="sk-SK" sz="1200" dirty="0"/>
              <a:t>, C – </a:t>
            </a:r>
            <a:r>
              <a:rPr lang="sk-SK" sz="1200" dirty="0" err="1"/>
              <a:t>kladkový</a:t>
            </a:r>
            <a:r>
              <a:rPr lang="sk-SK" sz="1200" dirty="0"/>
              <a:t>, D – elipsoidný, E – sedlový, F - plochý</a:t>
            </a:r>
          </a:p>
        </p:txBody>
      </p:sp>
    </p:spTree>
    <p:extLst>
      <p:ext uri="{BB962C8B-B14F-4D97-AF65-F5344CB8AC3E}">
        <p14:creationId xmlns:p14="http://schemas.microsoft.com/office/powerpoint/2010/main" val="2631360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Klasifikácia kĺbov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1763" y="1268760"/>
            <a:ext cx="8884096" cy="5187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>
                <a:solidFill>
                  <a:srgbClr val="C00000"/>
                </a:solidFill>
              </a:rPr>
              <a:t>Pohyblivé (</a:t>
            </a:r>
            <a:r>
              <a:rPr lang="sk-SK" sz="2000" b="1" dirty="0" err="1">
                <a:solidFill>
                  <a:srgbClr val="C00000"/>
                </a:solidFill>
              </a:rPr>
              <a:t>synoviálne</a:t>
            </a:r>
            <a:r>
              <a:rPr lang="sk-SK" sz="2000" b="1" dirty="0">
                <a:solidFill>
                  <a:srgbClr val="C00000"/>
                </a:solidFill>
              </a:rPr>
              <a:t>) kĺby</a:t>
            </a:r>
            <a:r>
              <a:rPr lang="sk-SK" sz="2000" dirty="0">
                <a:solidFill>
                  <a:srgbClr val="C00000"/>
                </a:solidFill>
              </a:rPr>
              <a:t> </a:t>
            </a:r>
          </a:p>
          <a:p>
            <a:pPr marL="447675" lvl="1" indent="-174625">
              <a:buFont typeface="Wingdings" panose="05000000000000000000" pitchFamily="2" charset="2"/>
              <a:buChar char="§"/>
            </a:pPr>
            <a:r>
              <a:rPr lang="sk-SK" sz="1800" dirty="0"/>
              <a:t>sú tvorené </a:t>
            </a:r>
            <a:r>
              <a:rPr lang="sk-SK" sz="1800" i="1" dirty="0">
                <a:solidFill>
                  <a:srgbClr val="0070C0"/>
                </a:solidFill>
              </a:rPr>
              <a:t>kĺbovou hlavicou</a:t>
            </a:r>
            <a:r>
              <a:rPr lang="sk-SK" sz="1800" dirty="0"/>
              <a:t>, ktorá zapadá do </a:t>
            </a:r>
            <a:r>
              <a:rPr lang="sk-SK" sz="1800" i="1" dirty="0">
                <a:solidFill>
                  <a:srgbClr val="0070C0"/>
                </a:solidFill>
              </a:rPr>
              <a:t>kĺbovej jamky</a:t>
            </a:r>
            <a:r>
              <a:rPr lang="sk-SK" sz="1800" dirty="0"/>
              <a:t>. </a:t>
            </a:r>
          </a:p>
          <a:p>
            <a:pPr marL="447675" lvl="1" indent="-174625">
              <a:buFont typeface="Wingdings" panose="05000000000000000000" pitchFamily="2" charset="2"/>
              <a:buChar char="§"/>
            </a:pPr>
            <a:r>
              <a:rPr lang="sk-SK" sz="1800" dirty="0"/>
              <a:t>Plochy kĺbu, ktoré sú navzájom v kontakte sú pokryté </a:t>
            </a:r>
            <a:r>
              <a:rPr lang="sk-SK" sz="1800" i="1" dirty="0" err="1">
                <a:solidFill>
                  <a:srgbClr val="0070C0"/>
                </a:solidFill>
              </a:rPr>
              <a:t>hyalínnou</a:t>
            </a:r>
            <a:r>
              <a:rPr lang="sk-SK" sz="1800" i="1" dirty="0">
                <a:solidFill>
                  <a:srgbClr val="0070C0"/>
                </a:solidFill>
              </a:rPr>
              <a:t> chrupkou</a:t>
            </a:r>
            <a:r>
              <a:rPr lang="sk-SK" sz="1800" dirty="0"/>
              <a:t>, ktorá presne kopíruje tvar  kĺbu. Jej hrúbka je 0,5 až 6 mm, čím je kĺb viac zaťažovaný, tým je chrupka hrubšia. </a:t>
            </a:r>
          </a:p>
          <a:p>
            <a:pPr marL="447675" lvl="1" indent="-174625">
              <a:buFont typeface="Wingdings" panose="05000000000000000000" pitchFamily="2" charset="2"/>
              <a:buChar char="§"/>
            </a:pPr>
            <a:r>
              <a:rPr lang="sk-SK" sz="1800" dirty="0"/>
              <a:t>Medzi kĺbovými plochami sa nachádza dutina vyplnená </a:t>
            </a:r>
            <a:r>
              <a:rPr lang="sk-SK" sz="1800" i="1" dirty="0" err="1">
                <a:solidFill>
                  <a:srgbClr val="0070C0"/>
                </a:solidFill>
              </a:rPr>
              <a:t>synoviálnou</a:t>
            </a:r>
            <a:r>
              <a:rPr lang="sk-SK" sz="1800" i="1" dirty="0">
                <a:solidFill>
                  <a:srgbClr val="0070C0"/>
                </a:solidFill>
              </a:rPr>
              <a:t> tekutinou</a:t>
            </a:r>
            <a:r>
              <a:rPr lang="sk-SK" sz="1800" dirty="0">
                <a:solidFill>
                  <a:srgbClr val="0070C0"/>
                </a:solidFill>
              </a:rPr>
              <a:t> (kĺbový maz)</a:t>
            </a:r>
            <a:r>
              <a:rPr lang="sk-SK" sz="1800" dirty="0"/>
              <a:t> , ktorá umožňuje kĺbu pohyb  a vyživuje kĺb. Dutina môže byť rozdelená na dve časti pomocou tzv. </a:t>
            </a:r>
            <a:r>
              <a:rPr lang="sk-SK" sz="1800" i="1" dirty="0">
                <a:solidFill>
                  <a:srgbClr val="0070C0"/>
                </a:solidFill>
              </a:rPr>
              <a:t>kĺbového disku</a:t>
            </a:r>
            <a:r>
              <a:rPr lang="sk-SK" sz="1800" dirty="0">
                <a:solidFill>
                  <a:srgbClr val="0070C0"/>
                </a:solidFill>
              </a:rPr>
              <a:t> (meniskus)</a:t>
            </a:r>
            <a:r>
              <a:rPr lang="sk-SK" sz="1800" dirty="0"/>
              <a:t>. </a:t>
            </a:r>
          </a:p>
          <a:p>
            <a:pPr marL="447675" lvl="1" indent="-174625">
              <a:buFont typeface="Wingdings" panose="05000000000000000000" pitchFamily="2" charset="2"/>
              <a:buChar char="§"/>
            </a:pPr>
            <a:r>
              <a:rPr lang="sk-SK" sz="1800" dirty="0"/>
              <a:t>Celý kĺb je obklopený </a:t>
            </a:r>
            <a:r>
              <a:rPr lang="sk-SK" sz="1800" dirty="0">
                <a:solidFill>
                  <a:srgbClr val="0070C0"/>
                </a:solidFill>
              </a:rPr>
              <a:t>väzivovým kĺbovým </a:t>
            </a:r>
            <a:r>
              <a:rPr lang="sk-SK" sz="1800" dirty="0" err="1">
                <a:solidFill>
                  <a:srgbClr val="0070C0"/>
                </a:solidFill>
              </a:rPr>
              <a:t>púzdrom</a:t>
            </a:r>
            <a:r>
              <a:rPr lang="sk-SK" sz="1800" dirty="0"/>
              <a:t>, ktorého vnútorná vrstva tzv. </a:t>
            </a:r>
            <a:r>
              <a:rPr lang="sk-SK" sz="1800" i="1" dirty="0" err="1">
                <a:solidFill>
                  <a:srgbClr val="0070C0"/>
                </a:solidFill>
              </a:rPr>
              <a:t>synoviálna</a:t>
            </a:r>
            <a:r>
              <a:rPr lang="sk-SK" sz="1800" i="1" dirty="0">
                <a:solidFill>
                  <a:srgbClr val="0070C0"/>
                </a:solidFill>
              </a:rPr>
              <a:t> membrána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/>
              <a:t>produkuje </a:t>
            </a:r>
            <a:r>
              <a:rPr lang="sk-SK" sz="1800" dirty="0" err="1">
                <a:solidFill>
                  <a:schemeClr val="tx1"/>
                </a:solidFill>
              </a:rPr>
              <a:t>synoviálnu</a:t>
            </a:r>
            <a:r>
              <a:rPr lang="sk-SK" sz="1800" dirty="0">
                <a:solidFill>
                  <a:schemeClr val="tx1"/>
                </a:solidFill>
              </a:rPr>
              <a:t> tekutinu </a:t>
            </a:r>
            <a:r>
              <a:rPr lang="sk-SK" sz="1800" dirty="0"/>
              <a:t>a vonkajšia vrstva, </a:t>
            </a:r>
            <a:r>
              <a:rPr lang="sk-SK" sz="1800" i="1" dirty="0">
                <a:solidFill>
                  <a:srgbClr val="0070C0"/>
                </a:solidFill>
              </a:rPr>
              <a:t>väzivová membrána</a:t>
            </a:r>
            <a:r>
              <a:rPr lang="sk-SK" sz="1800" i="1" dirty="0"/>
              <a:t>,</a:t>
            </a:r>
            <a:r>
              <a:rPr lang="sk-SK" sz="1800" dirty="0"/>
              <a:t> spevňuje kĺb. 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5000" b="1" dirty="0"/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endParaRPr lang="sk-SK" dirty="0"/>
          </a:p>
        </p:txBody>
      </p:sp>
      <p:pic>
        <p:nvPicPr>
          <p:cNvPr id="4" name="Picture 2" descr="C:\Users\eva\Desktop\unnamedokáijýuhy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95129"/>
            <a:ext cx="3960440" cy="246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5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Funkcie kostného tkaniva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505301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Opora a ukotvenie svalov a zubov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Ochrana mozgu, miechy, srdca, pľúc a ďalších vnútorných orgánov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Umožňuje pohyb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Udržiava rovnováhu iónov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Podieľa sa na udržiavaní acidobázickej rovnováhy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Kostná dreň produkuje krvné bunky</a:t>
            </a:r>
            <a:endParaRPr lang="en-GB" sz="20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5429256" y="2143116"/>
            <a:ext cx="3714744" cy="4714884"/>
            <a:chOff x="3286116" y="-285776"/>
            <a:chExt cx="4286250" cy="4943475"/>
          </a:xfrm>
        </p:grpSpPr>
        <p:pic>
          <p:nvPicPr>
            <p:cNvPr id="13" name="Obrázok 12" descr="image0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6116" y="-285776"/>
              <a:ext cx="4286250" cy="4943475"/>
            </a:xfrm>
            <a:prstGeom prst="rect">
              <a:avLst/>
            </a:prstGeom>
          </p:spPr>
        </p:pic>
        <p:grpSp>
          <p:nvGrpSpPr>
            <p:cNvPr id="14" name="Skupina 9"/>
            <p:cNvGrpSpPr/>
            <p:nvPr/>
          </p:nvGrpSpPr>
          <p:grpSpPr>
            <a:xfrm>
              <a:off x="4071934" y="3500438"/>
              <a:ext cx="2152664" cy="1000132"/>
              <a:chOff x="5572132" y="4643446"/>
              <a:chExt cx="2152664" cy="1000132"/>
            </a:xfrm>
          </p:grpSpPr>
          <p:sp>
            <p:nvSpPr>
              <p:cNvPr id="15" name="Obdĺžnik 14"/>
              <p:cNvSpPr/>
              <p:nvPr/>
            </p:nvSpPr>
            <p:spPr>
              <a:xfrm>
                <a:off x="6786578" y="4643446"/>
                <a:ext cx="938218" cy="50006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Obdĺžnik 15"/>
              <p:cNvSpPr/>
              <p:nvPr/>
            </p:nvSpPr>
            <p:spPr>
              <a:xfrm>
                <a:off x="5572132" y="4857760"/>
                <a:ext cx="1714512" cy="78581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bdĺžnik 16"/>
              <p:cNvSpPr/>
              <p:nvPr/>
            </p:nvSpPr>
            <p:spPr>
              <a:xfrm>
                <a:off x="6000760" y="5072050"/>
                <a:ext cx="1714512" cy="57152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Klasifikácia kĺbov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518720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k-SK" b="1" dirty="0"/>
          </a:p>
          <a:p>
            <a:pPr marL="0" indent="0">
              <a:buNone/>
            </a:pPr>
            <a:r>
              <a:rPr lang="sk-SK" sz="4200" b="1" dirty="0">
                <a:solidFill>
                  <a:srgbClr val="C00000"/>
                </a:solidFill>
              </a:rPr>
              <a:t>Nepohyblivé spojenie kostí</a:t>
            </a:r>
            <a:r>
              <a:rPr lang="sk-SK" sz="4200" dirty="0">
                <a:solidFill>
                  <a:srgbClr val="C00000"/>
                </a:solidFill>
              </a:rPr>
              <a:t> </a:t>
            </a:r>
            <a:r>
              <a:rPr lang="sk-SK" sz="4200" dirty="0"/>
              <a:t>môže byť </a:t>
            </a:r>
            <a:r>
              <a:rPr lang="sk-SK" sz="4200" dirty="0">
                <a:solidFill>
                  <a:srgbClr val="0070C0"/>
                </a:solidFill>
              </a:rPr>
              <a:t>väzivové, chrupkové alebo kostné</a:t>
            </a:r>
            <a:r>
              <a:rPr lang="sk-SK" sz="4200" dirty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4200" dirty="0">
                <a:solidFill>
                  <a:srgbClr val="7030A0"/>
                </a:solidFill>
              </a:rPr>
              <a:t>V</a:t>
            </a:r>
            <a:r>
              <a:rPr lang="sk-SK" sz="4200" i="1" dirty="0">
                <a:solidFill>
                  <a:srgbClr val="7030A0"/>
                </a:solidFill>
              </a:rPr>
              <a:t>äzivové spojenia</a:t>
            </a:r>
            <a:r>
              <a:rPr lang="sk-SK" sz="4200" dirty="0">
                <a:solidFill>
                  <a:srgbClr val="7030A0"/>
                </a:solidFill>
              </a:rPr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4200" dirty="0" err="1"/>
              <a:t>syndezmóza</a:t>
            </a:r>
            <a:r>
              <a:rPr lang="sk-SK" sz="4200" dirty="0"/>
              <a:t>, keď dve kosti sú navzájom spojené </a:t>
            </a:r>
            <a:r>
              <a:rPr lang="sk-SK" sz="4200" dirty="0" err="1"/>
              <a:t>ligamentom</a:t>
            </a:r>
            <a:r>
              <a:rPr lang="sk-SK" sz="4200" dirty="0"/>
              <a:t> (napr. spojenie lakťovej a vretennej kosti),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4200" dirty="0"/>
              <a:t>šev (</a:t>
            </a:r>
            <a:r>
              <a:rPr lang="sk-SK" sz="4200" dirty="0" err="1"/>
              <a:t>sutura</a:t>
            </a:r>
            <a:r>
              <a:rPr lang="sk-SK" sz="4200" dirty="0"/>
              <a:t>) je spojenie plochých kostí, napr. kostí lebky (väzivové sú u malých detí u dospelých sú </a:t>
            </a:r>
            <a:r>
              <a:rPr lang="sk-SK" sz="4200" dirty="0" err="1"/>
              <a:t>sutury</a:t>
            </a:r>
            <a:r>
              <a:rPr lang="sk-SK" sz="4200" dirty="0"/>
              <a:t> kostné)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4200" dirty="0"/>
              <a:t>spojenie koreňa zuba a zubného lôžka v čeľusti (</a:t>
            </a:r>
            <a:r>
              <a:rPr lang="sk-SK" sz="4200" dirty="0" err="1"/>
              <a:t>gomphosis</a:t>
            </a:r>
            <a:r>
              <a:rPr lang="sk-SK" sz="4200" dirty="0"/>
              <a:t>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4200" i="1" dirty="0">
                <a:solidFill>
                  <a:srgbClr val="7030A0"/>
                </a:solidFill>
              </a:rPr>
              <a:t>Chrupkové spojenia</a:t>
            </a:r>
            <a:r>
              <a:rPr lang="sk-SK" sz="4200" dirty="0">
                <a:solidFill>
                  <a:srgbClr val="7030A0"/>
                </a:solidFill>
              </a:rPr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4200" dirty="0"/>
              <a:t>spojenia medzi rebrami a hrudnou kosťou  (</a:t>
            </a:r>
            <a:r>
              <a:rPr lang="sk-SK" sz="4200" dirty="0" err="1"/>
              <a:t>synchondróza</a:t>
            </a:r>
            <a:r>
              <a:rPr lang="sk-SK" sz="4200" dirty="0"/>
              <a:t>),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4200" dirty="0"/>
              <a:t>spojenie lonových kostí (</a:t>
            </a:r>
            <a:r>
              <a:rPr lang="sk-SK" sz="4200" dirty="0" err="1"/>
              <a:t>symfýza</a:t>
            </a:r>
            <a:r>
              <a:rPr lang="sk-SK" sz="4200" dirty="0"/>
              <a:t>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4200" i="1" dirty="0">
                <a:solidFill>
                  <a:srgbClr val="7030A0"/>
                </a:solidFill>
              </a:rPr>
              <a:t>Kostné spojenie</a:t>
            </a:r>
            <a:r>
              <a:rPr lang="sk-SK" sz="4200" dirty="0">
                <a:solidFill>
                  <a:srgbClr val="7030A0"/>
                </a:solidFill>
              </a:rPr>
              <a:t> (</a:t>
            </a:r>
            <a:r>
              <a:rPr lang="sk-SK" sz="4200" dirty="0" err="1">
                <a:solidFill>
                  <a:srgbClr val="7030A0"/>
                </a:solidFill>
              </a:rPr>
              <a:t>synostóza</a:t>
            </a:r>
            <a:r>
              <a:rPr lang="sk-SK" sz="4200" dirty="0"/>
              <a:t>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4200" dirty="0"/>
              <a:t>napr. spojenie piatich krížových stavcov tvoriacich krížovú kosť.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4150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4797152"/>
            <a:ext cx="5731570" cy="1222375"/>
          </a:xfrm>
        </p:spPr>
        <p:txBody>
          <a:bodyPr>
            <a:normAutofit/>
          </a:bodyPr>
          <a:lstStyle/>
          <a:p>
            <a:r>
              <a:rPr lang="sk-SK" sz="4000" dirty="0" err="1"/>
              <a:t>Patofyziológia</a:t>
            </a:r>
            <a:r>
              <a:rPr lang="sk-SK" sz="4000" dirty="0"/>
              <a:t> kostí</a:t>
            </a:r>
            <a:br>
              <a:rPr lang="sk-SK" dirty="0"/>
            </a:br>
            <a:endParaRPr lang="sk-SK" sz="3100" cap="none" dirty="0"/>
          </a:p>
        </p:txBody>
      </p:sp>
      <p:pic>
        <p:nvPicPr>
          <p:cNvPr id="6" name="Obrázok 5" descr="CLX21CAXM1OD3CAC3425VCAPOTNY0CAP9SXSICA8U4KAACAHU7JHMCAK5LF0TCA6LS7BFCAK074AYCAIQFTKUCABOWW4JCAYSV3YDCA0TE267CAWK6T5NCA6IH4WQCAM06FU6CAI2AGANCAMANF0OCA8XHS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053881" cy="373547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Osteoporóza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2000240"/>
            <a:ext cx="8686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Časté metabolické ochorenie kostí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Redukcia hustoty kostí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Postihnutie minerálnej aj organickej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/>
              <a:t>      zložky kostí</a:t>
            </a:r>
          </a:p>
          <a:p>
            <a:pPr>
              <a:spcBef>
                <a:spcPts val="0"/>
              </a:spcBef>
              <a:buNone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/>
              <a:t>Vedie k zvýšenému riziku fraktúr</a:t>
            </a:r>
          </a:p>
          <a:p>
            <a:pPr>
              <a:spcBef>
                <a:spcPts val="0"/>
              </a:spcBef>
              <a:buNone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>
                <a:solidFill>
                  <a:srgbClr val="C00000"/>
                </a:solidFill>
              </a:rPr>
              <a:t>Príčiny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>
                <a:solidFill>
                  <a:srgbClr val="00B050"/>
                </a:solidFill>
              </a:rPr>
              <a:t>Primárne</a:t>
            </a:r>
            <a:r>
              <a:rPr lang="sk-SK" sz="2000" dirty="0"/>
              <a:t> – </a:t>
            </a:r>
            <a:r>
              <a:rPr lang="sk-SK" sz="2000" dirty="0" err="1"/>
              <a:t>postmenopauzálna</a:t>
            </a:r>
            <a:r>
              <a:rPr lang="sk-SK" sz="2000" dirty="0"/>
              <a:t>, senilná </a:t>
            </a:r>
            <a:r>
              <a:rPr lang="sk-SK" sz="2000" dirty="0" err="1"/>
              <a:t>osteoporóza</a:t>
            </a: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fr-FR" sz="2000" dirty="0">
                <a:solidFill>
                  <a:srgbClr val="00B050"/>
                </a:solidFill>
              </a:rPr>
              <a:t>Se</a:t>
            </a:r>
            <a:r>
              <a:rPr lang="sk-SK" sz="2000" dirty="0">
                <a:solidFill>
                  <a:srgbClr val="00B050"/>
                </a:solidFill>
              </a:rPr>
              <a:t>ku</a:t>
            </a:r>
            <a:r>
              <a:rPr lang="fr-FR" sz="2000" dirty="0">
                <a:solidFill>
                  <a:srgbClr val="00B050"/>
                </a:solidFill>
              </a:rPr>
              <a:t>nd</a:t>
            </a:r>
            <a:r>
              <a:rPr lang="sk-SK" sz="2000" dirty="0" err="1">
                <a:solidFill>
                  <a:srgbClr val="00B050"/>
                </a:solidFill>
              </a:rPr>
              <a:t>árne</a:t>
            </a:r>
            <a:r>
              <a:rPr lang="fr-FR" sz="2000" dirty="0"/>
              <a:t> </a:t>
            </a:r>
            <a:r>
              <a:rPr lang="sk-SK" sz="2000" dirty="0"/>
              <a:t>– </a:t>
            </a:r>
            <a:r>
              <a:rPr lang="fr-FR" sz="2000" dirty="0"/>
              <a:t>nutr</a:t>
            </a:r>
            <a:r>
              <a:rPr lang="sk-SK" sz="2000" dirty="0" err="1"/>
              <a:t>ícia</a:t>
            </a:r>
            <a:r>
              <a:rPr lang="sk-SK" sz="2000" dirty="0"/>
              <a:t> (</a:t>
            </a:r>
            <a:r>
              <a:rPr lang="sk-SK" sz="2000" dirty="0" err="1"/>
              <a:t>anorexia</a:t>
            </a:r>
            <a:r>
              <a:rPr lang="sk-SK" sz="2000" dirty="0"/>
              <a:t>), endokrinné poruchy (</a:t>
            </a:r>
            <a:r>
              <a:rPr lang="sk-SK" sz="2000" dirty="0" err="1"/>
              <a:t>Cushingov</a:t>
            </a:r>
            <a:r>
              <a:rPr lang="sk-SK" sz="2000" dirty="0"/>
              <a:t> syndróm, </a:t>
            </a:r>
            <a:r>
              <a:rPr lang="sk-SK" sz="2000" dirty="0" err="1"/>
              <a:t>hyperprolaktinémia</a:t>
            </a:r>
            <a:r>
              <a:rPr lang="sk-SK" sz="2000" dirty="0"/>
              <a:t>), lieky (</a:t>
            </a:r>
            <a:r>
              <a:rPr lang="sk-SK" sz="2000" dirty="0" err="1"/>
              <a:t>kortikoidy</a:t>
            </a:r>
            <a:r>
              <a:rPr lang="sk-SK" sz="2000" dirty="0"/>
              <a:t>), nádory, chronické ochorenia (diabetes </a:t>
            </a:r>
            <a:r>
              <a:rPr lang="sk-SK" sz="2000" dirty="0" err="1"/>
              <a:t>mellitus</a:t>
            </a:r>
            <a:r>
              <a:rPr lang="sk-SK" sz="2000" dirty="0"/>
              <a:t>), zriedkavé genetické poruchy (</a:t>
            </a:r>
            <a:r>
              <a:rPr lang="sk-SK" sz="2000" dirty="0" err="1"/>
              <a:t>Klinefelterov</a:t>
            </a:r>
            <a:r>
              <a:rPr lang="sk-SK" sz="2000" dirty="0"/>
              <a:t> </a:t>
            </a:r>
            <a:r>
              <a:rPr lang="sk-SK" sz="2000" dirty="0" err="1"/>
              <a:t>sy</a:t>
            </a:r>
            <a:r>
              <a:rPr lang="sk-SK" sz="2000" dirty="0"/>
              <a:t>., </a:t>
            </a:r>
            <a:r>
              <a:rPr lang="sk-SK" sz="2000" dirty="0" err="1"/>
              <a:t>Turnerov</a:t>
            </a:r>
            <a:r>
              <a:rPr lang="sk-SK" sz="2000" dirty="0"/>
              <a:t> syndróm) </a:t>
            </a:r>
            <a:r>
              <a:rPr lang="sk-SK" sz="2000" dirty="0" err="1"/>
              <a:t>idiopatické</a:t>
            </a:r>
            <a:r>
              <a:rPr lang="sk-SK" sz="2000" dirty="0"/>
              <a:t>...</a:t>
            </a:r>
          </a:p>
          <a:p>
            <a:endParaRPr lang="sk-SK" sz="2000" dirty="0"/>
          </a:p>
        </p:txBody>
      </p:sp>
      <p:pic>
        <p:nvPicPr>
          <p:cNvPr id="4" name="Obrázok 3" descr="tul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152" y="0"/>
            <a:ext cx="4498848" cy="314858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Osteoporóza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500174"/>
            <a:ext cx="8686800" cy="50260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>
                <a:solidFill>
                  <a:srgbClr val="C00000"/>
                </a:solidFill>
              </a:rPr>
              <a:t>Rizikové faktory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Vek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Ženy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Postmenopauzálne</a:t>
            </a:r>
            <a:r>
              <a:rPr lang="sk-SK" sz="2000" dirty="0"/>
              <a:t> obdobie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Predispozícia</a:t>
            </a:r>
            <a:r>
              <a:rPr lang="sk-SK" sz="2000" dirty="0"/>
              <a:t> – pozitívna rodinná anamnéza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Sedavý spôsob života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Deficit vitamínu D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Vysoký príjem proteínov, alkoholu, kávy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Fajčenie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Hyperparatyroidizmus</a:t>
            </a: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Iné ochorenia (diabetes </a:t>
            </a:r>
            <a:r>
              <a:rPr lang="sk-SK" sz="2000" dirty="0" err="1"/>
              <a:t>mellitus</a:t>
            </a:r>
            <a:r>
              <a:rPr lang="sk-SK" sz="2000" dirty="0"/>
              <a:t>, </a:t>
            </a:r>
            <a:r>
              <a:rPr lang="sk-SK" sz="2000" dirty="0" err="1"/>
              <a:t>celiakia</a:t>
            </a:r>
            <a:r>
              <a:rPr lang="sk-SK" sz="2000" dirty="0"/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Lieky (</a:t>
            </a:r>
            <a:r>
              <a:rPr lang="sk-SK" sz="2000" dirty="0" err="1"/>
              <a:t>Al-obsahujúce</a:t>
            </a:r>
            <a:r>
              <a:rPr lang="sk-SK" sz="2000" dirty="0"/>
              <a:t> </a:t>
            </a:r>
            <a:r>
              <a:rPr lang="sk-SK" sz="2000" dirty="0" err="1"/>
              <a:t>antacidá</a:t>
            </a:r>
            <a:r>
              <a:rPr lang="sk-SK" sz="2000" dirty="0"/>
              <a:t>)</a:t>
            </a:r>
          </a:p>
          <a:p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Mechanizmus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>
                <a:latin typeface="Franklin Gothic Medium" pitchFamily="34" charset="0"/>
                <a:cs typeface="Times New Roman"/>
              </a:rPr>
              <a:t>↓ </a:t>
            </a:r>
            <a:r>
              <a:rPr lang="sk-SK" sz="2000" dirty="0"/>
              <a:t>estrogény →</a:t>
            </a:r>
            <a:r>
              <a:rPr lang="sk-SK" sz="2000" dirty="0">
                <a:latin typeface="Times New Roman"/>
                <a:cs typeface="Times New Roman"/>
              </a:rPr>
              <a:t>↑ </a:t>
            </a:r>
            <a:r>
              <a:rPr lang="sk-SK" sz="2000" dirty="0" err="1"/>
              <a:t>cytokíny</a:t>
            </a:r>
            <a:r>
              <a:rPr lang="sk-SK" sz="2000" dirty="0"/>
              <a:t> →</a:t>
            </a:r>
            <a:r>
              <a:rPr lang="sk-SK" sz="2000" dirty="0">
                <a:latin typeface="Times New Roman"/>
                <a:cs typeface="Times New Roman"/>
              </a:rPr>
              <a:t>↑ </a:t>
            </a:r>
            <a:r>
              <a:rPr lang="sk-SK" sz="2000" dirty="0"/>
              <a:t>RANKL →</a:t>
            </a:r>
            <a:r>
              <a:rPr lang="sk-SK" sz="2000" dirty="0">
                <a:latin typeface="Times New Roman"/>
                <a:cs typeface="Times New Roman"/>
              </a:rPr>
              <a:t>↑ </a:t>
            </a:r>
            <a:r>
              <a:rPr lang="sk-SK" sz="2000" dirty="0"/>
              <a:t>aktivita </a:t>
            </a:r>
            <a:r>
              <a:rPr lang="sk-SK" sz="2000" dirty="0" err="1"/>
              <a:t>osteoklastov</a:t>
            </a:r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0" y="332656"/>
            <a:ext cx="2683411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va\Desktop\unytbgv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88" y="3501008"/>
            <a:ext cx="270941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Osteoporóza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50260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>
                <a:solidFill>
                  <a:srgbClr val="C00000"/>
                </a:solidFill>
              </a:rPr>
              <a:t>Klinické príznaky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„Tichý zlodej kostí“ – dlho bez príznakov, bez bolesti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Zníženie telesnej výšky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Fraktúry kostí – bedrový kĺb, ramenná kosť, stavce...  - kosti sa stávajú krehkými a hrozí zlomenina už pri neúmerne malom  pôsobení mechanickej energie, napr. zlomenina krčku stehnovej kosti pri páde na bok, zlomeniny chrbtice pri dvíhaní ťažkých predmetov, zlomeniny zápästia pri buchnutí o stôl a pod.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Deformácie v oblasti hrudnej chrbtice s bolesťami chrbta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Zníženie telesnej výšky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Kyfóza</a:t>
            </a: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Zrútenie a kolaps stavcov - hrb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osteomalácia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3038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k-SK" sz="2000" dirty="0"/>
              <a:t>Nedostatočná </a:t>
            </a:r>
            <a:r>
              <a:rPr lang="sk-SK" sz="2000" dirty="0" err="1"/>
              <a:t>mineralizácia</a:t>
            </a:r>
            <a:r>
              <a:rPr lang="sk-SK" sz="2000" dirty="0"/>
              <a:t> kostí u dospelých ľudí</a:t>
            </a:r>
          </a:p>
          <a:p>
            <a:pPr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Príčiny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deficit </a:t>
            </a:r>
            <a:r>
              <a:rPr lang="sk-SK" sz="2000" dirty="0" err="1"/>
              <a:t>vit</a:t>
            </a:r>
            <a:r>
              <a:rPr lang="sk-SK" sz="2000" dirty="0"/>
              <a:t>. D – </a:t>
            </a:r>
            <a:r>
              <a:rPr lang="sk-SK" sz="2000" dirty="0">
                <a:latin typeface="Times New Roman"/>
                <a:cs typeface="Times New Roman"/>
              </a:rPr>
              <a:t>↓ </a:t>
            </a:r>
            <a:r>
              <a:rPr lang="sk-SK" sz="2000" dirty="0"/>
              <a:t>absorpcia kalcia v čreve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Deficit fosfátov pri obličkových ochoreniach, alebo pri </a:t>
            </a:r>
            <a:r>
              <a:rPr lang="sk-SK" sz="2000" dirty="0">
                <a:cs typeface="Times New Roman"/>
              </a:rPr>
              <a:t>↓ absorpcii </a:t>
            </a:r>
            <a:r>
              <a:rPr lang="sk-SK" sz="2000" dirty="0" err="1">
                <a:cs typeface="Times New Roman"/>
              </a:rPr>
              <a:t>Ca</a:t>
            </a:r>
            <a:r>
              <a:rPr lang="sk-SK" sz="2000" dirty="0">
                <a:cs typeface="Times New Roman"/>
              </a:rPr>
              <a:t> v čreve</a:t>
            </a: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Klinické príznaky</a:t>
            </a:r>
          </a:p>
          <a:p>
            <a:pPr marL="273050" indent="-273050"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2000" dirty="0"/>
              <a:t>Na začiatku príznaky nešpecifické: svalová slabosť, únavnosť, bolesti svalov, kostí a kĺbov</a:t>
            </a:r>
          </a:p>
          <a:p>
            <a:pPr marL="273050" indent="-273050"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2000" dirty="0"/>
              <a:t>Neskôr sa objavuje bolesť v oblasti </a:t>
            </a:r>
            <a:r>
              <a:rPr lang="sk-SK" sz="2000" dirty="0" err="1"/>
              <a:t>lumbosakrálnej</a:t>
            </a:r>
            <a:r>
              <a:rPr lang="sk-SK" sz="2000" dirty="0"/>
              <a:t> chrbtice, panvy, rebier, predkolení a pletencových oblastí končatín.  Bolesť sa najčastejšie vyskytuje pri pohybe a zaťažení kostí. </a:t>
            </a:r>
          </a:p>
          <a:p>
            <a:pPr marL="273050" indent="-273050"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2000" dirty="0"/>
              <a:t>Kosti sú citlivé aj na dotyk. </a:t>
            </a:r>
          </a:p>
          <a:p>
            <a:pPr marL="273050" indent="-273050"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2000" dirty="0"/>
              <a:t>Neskôr vznikajú deformity, hlavne  v oblasti hrudníka a dolných končatín. Môže dôjsť aj k fraktúram, ale tie sú menej časté ako pri </a:t>
            </a:r>
            <a:r>
              <a:rPr lang="sk-SK" sz="2000" dirty="0" err="1"/>
              <a:t>osteoporóze</a:t>
            </a:r>
            <a:r>
              <a:rPr lang="sk-SK" sz="2000" dirty="0"/>
              <a:t>. </a:t>
            </a:r>
          </a:p>
          <a:p>
            <a:pPr marL="273050" indent="-273050"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2000" dirty="0"/>
              <a:t>V rozvinutom štádiu ochorenia sú pacienti upútaní na lôžko, s bolesťami a precitlivenosťou na dotyk.</a:t>
            </a:r>
          </a:p>
          <a:p>
            <a:pPr>
              <a:buFont typeface="Wingdings" pitchFamily="2" charset="2"/>
              <a:buChar char="§"/>
            </a:pPr>
            <a:endParaRPr lang="sk-SK" sz="2000" dirty="0"/>
          </a:p>
        </p:txBody>
      </p:sp>
      <p:pic>
        <p:nvPicPr>
          <p:cNvPr id="4" name="Obrázok 3" descr="Nursing Care Plan for Osteomalacia (Diagnosis and Interventions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-1"/>
            <a:ext cx="3143240" cy="253524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Rachitída, krivica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410604" cy="53038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Nedostatočná </a:t>
            </a:r>
            <a:r>
              <a:rPr lang="sk-SK" sz="2000" dirty="0" err="1"/>
              <a:t>mineralizácia</a:t>
            </a:r>
            <a:r>
              <a:rPr lang="sk-SK" sz="2000" dirty="0"/>
              <a:t> kostí  u detí pred uzavretím </a:t>
            </a:r>
            <a:r>
              <a:rPr lang="sk-SK" sz="2000" dirty="0" err="1"/>
              <a:t>epifyzárnych</a:t>
            </a:r>
            <a:r>
              <a:rPr lang="sk-SK" sz="2000" dirty="0"/>
              <a:t> rastových štrbín</a:t>
            </a:r>
          </a:p>
          <a:p>
            <a:pPr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Príčiny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Deficit </a:t>
            </a:r>
            <a:r>
              <a:rPr lang="sk-SK" sz="2000" dirty="0" err="1"/>
              <a:t>vit</a:t>
            </a:r>
            <a:r>
              <a:rPr lang="sk-SK" sz="2000" dirty="0"/>
              <a:t>. D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Vit</a:t>
            </a:r>
            <a:r>
              <a:rPr lang="sk-SK" sz="2000" dirty="0"/>
              <a:t>. D rezistentná rachitída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Deficit fosfátov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Mutácia receptora pre </a:t>
            </a:r>
            <a:r>
              <a:rPr lang="sk-SK" sz="2000" dirty="0" err="1"/>
              <a:t>vit</a:t>
            </a:r>
            <a:r>
              <a:rPr lang="sk-SK" sz="2000" dirty="0"/>
              <a:t>. D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sk-SK" sz="160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sk-SK" sz="1600" dirty="0"/>
          </a:p>
          <a:p>
            <a:pPr>
              <a:spcBef>
                <a:spcPts val="0"/>
              </a:spcBef>
              <a:buNone/>
            </a:pPr>
            <a:r>
              <a:rPr lang="sk-SK" sz="2400" dirty="0">
                <a:solidFill>
                  <a:srgbClr val="C00000"/>
                </a:solidFill>
              </a:rPr>
              <a:t>Klinické príznaky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Deformácie kostí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U novorodencov a malých detí vedie rachitída k deformáciám lebky, k spomaleniu uzavretia </a:t>
            </a:r>
            <a:r>
              <a:rPr lang="sk-SK" sz="2000" dirty="0" err="1"/>
              <a:t>fontanely</a:t>
            </a:r>
            <a:r>
              <a:rPr lang="sk-SK" sz="2000" dirty="0"/>
              <a:t> a zrastania lebečných kostí.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U starších, chodiacich detí sú deformácie kostí zjavné hlavne na dolných končatinách - nohy do O, X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V dôsledku nedostatočnej </a:t>
            </a:r>
            <a:r>
              <a:rPr lang="sk-SK" sz="2000" dirty="0" err="1"/>
              <a:t>mineralizácie</a:t>
            </a:r>
            <a:r>
              <a:rPr lang="sk-SK" sz="2000" dirty="0"/>
              <a:t> dochádza k rozšíreniu rastových platničiek, ktoré sa prejavuje zdurením najčastejšie na členkoch, zápästiach a </a:t>
            </a:r>
            <a:r>
              <a:rPr lang="sk-SK" sz="2000" dirty="0" err="1"/>
              <a:t>sternálnych</a:t>
            </a:r>
            <a:r>
              <a:rPr lang="sk-SK" sz="2000" dirty="0"/>
              <a:t> koncoch rebier (tzv. rachitický ruženec).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Rast je spomalený, svaly sú hypotonické, chôdza je pomalá „kačacia“ a dieťa je často apatické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  <a:p>
            <a:endParaRPr lang="sk-SK" dirty="0"/>
          </a:p>
        </p:txBody>
      </p:sp>
      <p:pic>
        <p:nvPicPr>
          <p:cNvPr id="4" name="Obrázok 3" descr="bonekey20145-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000240"/>
            <a:ext cx="2157524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Symptoms-Of-Deficiency-Rick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" y="0"/>
            <a:ext cx="4429125" cy="4472977"/>
          </a:xfrm>
          <a:prstGeom prst="rect">
            <a:avLst/>
          </a:prstGeom>
        </p:spPr>
      </p:pic>
      <p:pic>
        <p:nvPicPr>
          <p:cNvPr id="6" name="Obrázok 5" descr="Ricke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013176"/>
            <a:ext cx="1428760" cy="142876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69734"/>
            <a:ext cx="3779912" cy="252721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3096945"/>
            <a:ext cx="2381250" cy="35941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39612"/>
            <a:ext cx="238125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78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Pagetova</a:t>
            </a:r>
            <a:r>
              <a:rPr lang="sk-SK" dirty="0"/>
              <a:t> choroba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658" y="1196752"/>
            <a:ext cx="6858606" cy="532859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k-SK" sz="2000" dirty="0" err="1"/>
              <a:t>Osteitis</a:t>
            </a:r>
            <a:r>
              <a:rPr lang="sk-SK" sz="2000" dirty="0"/>
              <a:t> </a:t>
            </a:r>
            <a:r>
              <a:rPr lang="sk-SK" sz="2000" dirty="0" err="1"/>
              <a:t>deformans</a:t>
            </a:r>
            <a:endParaRPr lang="sk-SK" sz="2000" dirty="0"/>
          </a:p>
          <a:p>
            <a:pPr>
              <a:buFont typeface="Wingdings" pitchFamily="2" charset="2"/>
              <a:buChar char="§"/>
            </a:pPr>
            <a:r>
              <a:rPr lang="sk-SK" sz="2000" dirty="0"/>
              <a:t>Porucha </a:t>
            </a:r>
            <a:r>
              <a:rPr lang="sk-SK" sz="2000" dirty="0" err="1"/>
              <a:t>remodelácie</a:t>
            </a:r>
            <a:r>
              <a:rPr lang="sk-SK" sz="2000" dirty="0"/>
              <a:t> kostí</a:t>
            </a:r>
          </a:p>
          <a:p>
            <a:pPr>
              <a:buFont typeface="Wingdings" pitchFamily="2" charset="2"/>
              <a:buChar char="§"/>
            </a:pPr>
            <a:r>
              <a:rPr lang="sk-SK" sz="2000" dirty="0"/>
              <a:t>Zväčša &gt; 40 rokov, muži &gt; ženy</a:t>
            </a:r>
          </a:p>
          <a:p>
            <a:pPr>
              <a:buFont typeface="Wingdings" pitchFamily="2" charset="2"/>
              <a:buChar char="§"/>
            </a:pPr>
            <a:r>
              <a:rPr lang="sk-SK" sz="2000" dirty="0"/>
              <a:t>Abnormálna aktivácia </a:t>
            </a:r>
            <a:r>
              <a:rPr lang="sk-SK" sz="2000" dirty="0" err="1"/>
              <a:t>osteoklastov</a:t>
            </a:r>
            <a:r>
              <a:rPr lang="sk-SK" sz="2000" dirty="0"/>
              <a:t>, nadmerné odbúravanie kostí, ktoré je kompenzované nadmernou aktiváciu </a:t>
            </a:r>
            <a:r>
              <a:rPr lang="sk-SK" sz="2000" dirty="0" err="1"/>
              <a:t>osteoblastov</a:t>
            </a:r>
            <a:r>
              <a:rPr lang="sk-SK" sz="2000" dirty="0"/>
              <a:t> a novotvorbou kostí, ktorá má ale chybnú štruktúru (</a:t>
            </a:r>
            <a:r>
              <a:rPr lang="sk-SK" sz="2000" dirty="0" err="1"/>
              <a:t>väzovová</a:t>
            </a:r>
            <a:r>
              <a:rPr lang="sk-SK" sz="2000" dirty="0"/>
              <a:t> štruktúra), je náchylná k zlomeninám a deformáciám.</a:t>
            </a:r>
          </a:p>
          <a:p>
            <a:pPr>
              <a:spcBef>
                <a:spcPts val="0"/>
              </a:spcBef>
              <a:buNone/>
            </a:pPr>
            <a:endParaRPr lang="sk-SK" sz="20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Príčiny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Hereditárne ?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1600" dirty="0"/>
              <a:t>geneticky podmienenú zvýšenú citlivosť </a:t>
            </a:r>
            <a:r>
              <a:rPr lang="sk-SK" sz="1600" dirty="0" err="1"/>
              <a:t>osteoklastov</a:t>
            </a:r>
            <a:r>
              <a:rPr lang="sk-SK" sz="1600" dirty="0"/>
              <a:t> na aktiváciu prostredníctvom RANKL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Environmentálne faktory – vírus ?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1400" dirty="0"/>
              <a:t>vírusy z čeľade </a:t>
            </a:r>
            <a:r>
              <a:rPr lang="sk-SK" sz="1400" dirty="0" err="1"/>
              <a:t>paramyxoviridae</a:t>
            </a:r>
            <a:r>
              <a:rPr lang="sk-SK" sz="1400" dirty="0"/>
              <a:t>.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Klinické príznaky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Zväčšenie a deformácia kostí – tvár, dlhé kosti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Bolesť, zlomeniny ktoré výrazne krvácajú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KVS poruchy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Strata zubov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Porucha sluchu, </a:t>
            </a:r>
            <a:r>
              <a:rPr lang="sk-SK" sz="2000" dirty="0" err="1"/>
              <a:t>vestibulárneho</a:t>
            </a:r>
            <a:r>
              <a:rPr lang="sk-SK" sz="2000" dirty="0"/>
              <a:t> aparátu, demencia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Kostné sarkómy</a:t>
            </a:r>
          </a:p>
          <a:p>
            <a:endParaRPr lang="sk-SK" dirty="0"/>
          </a:p>
        </p:txBody>
      </p:sp>
      <p:pic>
        <p:nvPicPr>
          <p:cNvPr id="5" name="Obrázok 4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2497" y="3212976"/>
            <a:ext cx="1319798" cy="1285860"/>
          </a:xfrm>
          <a:prstGeom prst="rect">
            <a:avLst/>
          </a:prstGeom>
        </p:spPr>
      </p:pic>
      <p:pic>
        <p:nvPicPr>
          <p:cNvPr id="6" name="Obrázok 5" descr="md_99-17-0001tif1360030091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910" y="1897400"/>
            <a:ext cx="1428091" cy="2140191"/>
          </a:xfrm>
          <a:prstGeom prst="rect">
            <a:avLst/>
          </a:prstGeom>
        </p:spPr>
      </p:pic>
      <p:pic>
        <p:nvPicPr>
          <p:cNvPr id="7" name="Obrázok 6" descr="_47756535_pagetsdisea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192" y="4619474"/>
            <a:ext cx="1862143" cy="1400727"/>
          </a:xfrm>
          <a:prstGeom prst="rect">
            <a:avLst/>
          </a:prstGeom>
        </p:spPr>
      </p:pic>
      <p:pic>
        <p:nvPicPr>
          <p:cNvPr id="8" name="Obrázok 7" descr="MxEtv9-Ahdqbn0kzCO_uRw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263" y="5562418"/>
            <a:ext cx="1907605" cy="1295582"/>
          </a:xfrm>
          <a:prstGeom prst="rect">
            <a:avLst/>
          </a:prstGeom>
        </p:spPr>
      </p:pic>
      <p:pic>
        <p:nvPicPr>
          <p:cNvPr id="9" name="Obrázok 8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3" y="-1"/>
            <a:ext cx="3571868" cy="189740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4797152"/>
            <a:ext cx="5731570" cy="1222375"/>
          </a:xfrm>
        </p:spPr>
        <p:txBody>
          <a:bodyPr>
            <a:normAutofit/>
          </a:bodyPr>
          <a:lstStyle/>
          <a:p>
            <a:r>
              <a:rPr lang="sk-SK" sz="4000" dirty="0" err="1"/>
              <a:t>Patofyziológia</a:t>
            </a:r>
            <a:r>
              <a:rPr lang="sk-SK" sz="4000" dirty="0"/>
              <a:t> kĺbov</a:t>
            </a:r>
            <a:br>
              <a:rPr lang="sk-SK" dirty="0"/>
            </a:br>
            <a:endParaRPr lang="sk-SK" sz="3100" cap="none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4751502" cy="37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8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 descr="axis-and-appendicul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739" y="2571744"/>
            <a:ext cx="5549261" cy="42862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72518" cy="1500174"/>
          </a:xfrm>
        </p:spPr>
        <p:txBody>
          <a:bodyPr>
            <a:normAutofit fontScale="90000"/>
          </a:bodyPr>
          <a:lstStyle/>
          <a:p>
            <a:r>
              <a:rPr lang="sk-SK" dirty="0"/>
              <a:t>Klasifikácia kostí</a:t>
            </a:r>
            <a:br>
              <a:rPr lang="sk-SK" sz="1100" dirty="0"/>
            </a:br>
            <a:br>
              <a:rPr lang="sk-SK" sz="1100" dirty="0"/>
            </a:br>
            <a:r>
              <a:rPr lang="sk-SK" sz="2700" dirty="0">
                <a:solidFill>
                  <a:srgbClr val="00B050"/>
                </a:solidFill>
              </a:rPr>
              <a:t>podľa pozície</a:t>
            </a:r>
            <a:br>
              <a:rPr lang="sk-SK" sz="2700" dirty="0"/>
            </a:b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14282" y="1714488"/>
            <a:ext cx="45005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 </a:t>
            </a:r>
            <a:r>
              <a:rPr lang="sk-SK" dirty="0">
                <a:solidFill>
                  <a:srgbClr val="C00000"/>
                </a:solidFill>
              </a:rPr>
              <a:t>Osová kostra (axiálna)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Lebka, chrbtica, hrudná kosť, rebrá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>
                <a:solidFill>
                  <a:srgbClr val="C00000"/>
                </a:solidFill>
              </a:rPr>
              <a:t> Prívesná kostra (</a:t>
            </a:r>
            <a:r>
              <a:rPr lang="sk-SK" dirty="0" err="1">
                <a:solidFill>
                  <a:srgbClr val="C00000"/>
                </a:solidFill>
              </a:rPr>
              <a:t>apendikulárna</a:t>
            </a:r>
            <a:r>
              <a:rPr lang="sk-SK" dirty="0">
                <a:solidFill>
                  <a:srgbClr val="C00000"/>
                </a:solidFill>
              </a:rPr>
              <a:t>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Kostra končatín</a:t>
            </a:r>
          </a:p>
        </p:txBody>
      </p:sp>
    </p:spTree>
    <p:extLst>
      <p:ext uri="{BB962C8B-B14F-4D97-AF65-F5344CB8AC3E}">
        <p14:creationId xmlns:p14="http://schemas.microsoft.com/office/powerpoint/2010/main" val="161013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607" y="188640"/>
            <a:ext cx="8686800" cy="838200"/>
          </a:xfrm>
        </p:spPr>
        <p:txBody>
          <a:bodyPr/>
          <a:lstStyle/>
          <a:p>
            <a:r>
              <a:rPr lang="sk-SK" dirty="0" err="1"/>
              <a:t>Osteoartróza</a:t>
            </a:r>
            <a:r>
              <a:rPr lang="sk-SK" dirty="0"/>
              <a:t> (artróza)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280" y="1052736"/>
            <a:ext cx="9108504" cy="537328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1800" dirty="0" err="1"/>
              <a:t>Degeneratívne</a:t>
            </a:r>
            <a:r>
              <a:rPr lang="sk-SK" sz="1800" dirty="0"/>
              <a:t> ochorenie kĺbov</a:t>
            </a:r>
          </a:p>
          <a:p>
            <a:pPr>
              <a:buFont typeface="Wingdings" pitchFamily="2" charset="2"/>
              <a:buChar char="§"/>
            </a:pPr>
            <a:endParaRPr lang="sk-SK" sz="800" dirty="0"/>
          </a:p>
          <a:p>
            <a:pPr>
              <a:spcBef>
                <a:spcPts val="0"/>
              </a:spcBef>
              <a:buNone/>
            </a:pPr>
            <a:r>
              <a:rPr lang="sk-SK" sz="1800" dirty="0">
                <a:solidFill>
                  <a:srgbClr val="C00000"/>
                </a:solidFill>
              </a:rPr>
              <a:t>Príčiny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1800" dirty="0"/>
              <a:t>Neznáme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1800" dirty="0"/>
              <a:t>Genetická </a:t>
            </a:r>
            <a:r>
              <a:rPr lang="sk-SK" sz="1800" dirty="0" err="1"/>
              <a:t>predispozícia</a:t>
            </a:r>
            <a:endParaRPr lang="sk-SK" sz="18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1800" dirty="0"/>
              <a:t>Environmentálne faktory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1800" dirty="0"/>
              <a:t>Obezita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1800" dirty="0"/>
              <a:t>Mechanické dráždenie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800" dirty="0"/>
          </a:p>
          <a:p>
            <a:pPr marL="0" indent="0">
              <a:buNone/>
            </a:pPr>
            <a:r>
              <a:rPr lang="sk-SK" sz="1800" dirty="0">
                <a:solidFill>
                  <a:srgbClr val="C00000"/>
                </a:solidFill>
              </a:rPr>
              <a:t>Klasifikácia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70C0"/>
                </a:solidFill>
              </a:rPr>
              <a:t>Primárna artróza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1800" dirty="0"/>
              <a:t>Príčiny nie sú známe, ale predpokladá sa vplyv genetickej </a:t>
            </a:r>
            <a:r>
              <a:rPr lang="sk-SK" sz="1800" dirty="0" err="1"/>
              <a:t>predispozície</a:t>
            </a:r>
            <a:r>
              <a:rPr lang="sk-SK" sz="1800" dirty="0"/>
              <a:t> (kvalita chrupky, pevnosť väzov) spolu s prítomnosťou rizikových faktorov, ako je obezita, nerovnomerné zaťažovanie kĺbov (nesprávna obuv), dlhodobý mechanický stres (šport, tanec).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70C0"/>
                </a:solidFill>
              </a:rPr>
              <a:t>Sekundárna artróza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1800" dirty="0"/>
              <a:t>Dôsledok primárneho postihnutia kĺbu napr. pri niektorých metabolických ochoreniach (</a:t>
            </a:r>
            <a:r>
              <a:rPr lang="sk-SK" sz="1800" dirty="0" err="1"/>
              <a:t>alkaptonúria</a:t>
            </a:r>
            <a:r>
              <a:rPr lang="sk-SK" sz="1800" dirty="0"/>
              <a:t>, </a:t>
            </a:r>
            <a:r>
              <a:rPr lang="sk-SK" sz="1800" dirty="0" err="1"/>
              <a:t>hemochormatóza</a:t>
            </a:r>
            <a:r>
              <a:rPr lang="sk-SK" sz="1800" dirty="0"/>
              <a:t>), pri niektorých </a:t>
            </a:r>
            <a:r>
              <a:rPr lang="sk-SK" sz="1800" dirty="0" err="1"/>
              <a:t>kongenitálnych</a:t>
            </a:r>
            <a:r>
              <a:rPr lang="sk-SK" sz="1800" dirty="0"/>
              <a:t> poruchách (</a:t>
            </a:r>
            <a:r>
              <a:rPr lang="sk-SK" sz="1800" dirty="0" err="1"/>
              <a:t>dysplázia</a:t>
            </a:r>
            <a:r>
              <a:rPr lang="sk-SK" sz="1800" dirty="0"/>
              <a:t> bedrového kĺbu, </a:t>
            </a:r>
            <a:r>
              <a:rPr lang="sk-SK" sz="1800" dirty="0" err="1"/>
              <a:t>hypermobilita</a:t>
            </a:r>
            <a:r>
              <a:rPr lang="sk-SK" sz="1800" dirty="0"/>
              <a:t> kĺbov), po úrazoch (zlomeniny, krvácanie do kĺbu), pri zápalových ochoreniach (</a:t>
            </a:r>
            <a:r>
              <a:rPr lang="sk-SK" sz="1800" dirty="0" err="1"/>
              <a:t>reumatoidná</a:t>
            </a:r>
            <a:r>
              <a:rPr lang="sk-SK" sz="1800" dirty="0"/>
              <a:t> artritída). </a:t>
            </a:r>
          </a:p>
        </p:txBody>
      </p:sp>
      <p:pic>
        <p:nvPicPr>
          <p:cNvPr id="4" name="Obrázok 3" descr="osteoarthritis-of-the-knee-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7" y="1340768"/>
            <a:ext cx="433322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22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30" y="260648"/>
            <a:ext cx="8686800" cy="838200"/>
          </a:xfrm>
        </p:spPr>
        <p:txBody>
          <a:bodyPr/>
          <a:lstStyle/>
          <a:p>
            <a:r>
              <a:rPr lang="sk-SK" dirty="0" err="1"/>
              <a:t>Osteoartritída</a:t>
            </a:r>
            <a:r>
              <a:rPr lang="sk-SK" dirty="0"/>
              <a:t> (artróza)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052736"/>
            <a:ext cx="5904656" cy="537328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endParaRPr lang="sk-SK" sz="1200" dirty="0"/>
          </a:p>
          <a:p>
            <a:pPr marL="0" indent="0">
              <a:buNone/>
            </a:pPr>
            <a:r>
              <a:rPr lang="sk-SK" sz="2000" dirty="0">
                <a:solidFill>
                  <a:srgbClr val="C00000"/>
                </a:solidFill>
              </a:rPr>
              <a:t>Patogenéza</a:t>
            </a:r>
            <a:r>
              <a:rPr lang="sk-SK" sz="2000" b="1" dirty="0"/>
              <a:t> </a:t>
            </a:r>
          </a:p>
          <a:p>
            <a:pPr marL="0" indent="0">
              <a:buNone/>
            </a:pPr>
            <a:r>
              <a:rPr lang="sk-SK" sz="1800" dirty="0"/>
              <a:t>Pomalá progresívna degenerácia kĺbovej chrupky, chrupka je poškodená, stráca elasticitu, stenčuje sa, kĺbová štrbina sa zmenšuje, kosti sa dostávajú do kontaktu, čo spôsobuje bolesť a obmedzenie pohybu. Na okrajoch kĺbov vznikajú výrastky (</a:t>
            </a:r>
            <a:r>
              <a:rPr lang="sk-SK" sz="1800" dirty="0" err="1"/>
              <a:t>osteofyty</a:t>
            </a:r>
            <a:r>
              <a:rPr lang="sk-SK" sz="1800" dirty="0"/>
              <a:t>). Zvyšuje sa tvorba </a:t>
            </a:r>
            <a:r>
              <a:rPr lang="sk-SK" sz="1800" dirty="0" err="1"/>
              <a:t>synoviálnej</a:t>
            </a:r>
            <a:r>
              <a:rPr lang="sk-SK" sz="1800" dirty="0"/>
              <a:t> tekutiny. Aj keď artróza primárne nie je zápalové ochorenie, v dôsledku zmien a zvýšeného dráždenia v kĺbe sekundárne vzniká lokálny zápal, ktorý prispieva k bolestivosti a obmedzeniu pohybu.</a:t>
            </a:r>
          </a:p>
          <a:p>
            <a:pPr marL="0" indent="0">
              <a:spcBef>
                <a:spcPts val="0"/>
              </a:spcBef>
              <a:buNone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Klinické príznaky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Bolesť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Problémy s iniciáciou pohybu – ranná stuhnutosť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Praskanie a škrípanie v kĺboch</a:t>
            </a:r>
          </a:p>
        </p:txBody>
      </p:sp>
      <p:pic>
        <p:nvPicPr>
          <p:cNvPr id="5" name="Obrázok 4" descr="Osteoarth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838" y="764704"/>
            <a:ext cx="2953162" cy="367716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29" y="4457700"/>
            <a:ext cx="25273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Reumatoidná</a:t>
            </a:r>
            <a:r>
              <a:rPr lang="sk-SK" dirty="0"/>
              <a:t> artritída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204864"/>
            <a:ext cx="8748464" cy="443711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000" dirty="0"/>
              <a:t>Chronické </a:t>
            </a:r>
            <a:r>
              <a:rPr lang="sk-SK" sz="2000" dirty="0" err="1"/>
              <a:t>autoimunitné</a:t>
            </a:r>
            <a:r>
              <a:rPr lang="sk-SK" sz="2000" dirty="0"/>
              <a:t> systémové ochorenie</a:t>
            </a:r>
          </a:p>
          <a:p>
            <a:pPr>
              <a:buFont typeface="Wingdings" pitchFamily="2" charset="2"/>
              <a:buChar char="§"/>
            </a:pPr>
            <a:r>
              <a:rPr lang="sk-SK" sz="2000" dirty="0"/>
              <a:t>Zápalové ochorenie kĺbov, postihuje aj iné orgány</a:t>
            </a:r>
          </a:p>
          <a:p>
            <a:pPr>
              <a:buFont typeface="Wingdings" pitchFamily="2" charset="2"/>
              <a:buChar char="§"/>
            </a:pPr>
            <a:r>
              <a:rPr lang="sk-SK" sz="2000" dirty="0"/>
              <a:t>Ženy </a:t>
            </a:r>
            <a:r>
              <a:rPr lang="sk-SK" sz="2000" dirty="0" err="1"/>
              <a:t>vs</a:t>
            </a:r>
            <a:r>
              <a:rPr lang="sk-SK" sz="2000" dirty="0"/>
              <a:t>. muži 3 : 1</a:t>
            </a:r>
          </a:p>
          <a:p>
            <a:pPr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Príčiny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Autoimunitné</a:t>
            </a:r>
            <a:r>
              <a:rPr lang="sk-SK" sz="2000" dirty="0"/>
              <a:t> ochorenie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1600" dirty="0" err="1"/>
              <a:t>Séropozitívna</a:t>
            </a:r>
            <a:r>
              <a:rPr lang="sk-SK" sz="1600" dirty="0"/>
              <a:t> forma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1600" dirty="0" err="1"/>
              <a:t>Séronegatívna</a:t>
            </a:r>
            <a:r>
              <a:rPr lang="sk-SK" sz="1600" dirty="0"/>
              <a:t> forma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Genetická </a:t>
            </a:r>
            <a:r>
              <a:rPr lang="sk-SK" sz="2000" dirty="0" err="1"/>
              <a:t>predispozícia</a:t>
            </a:r>
            <a:r>
              <a:rPr lang="sk-SK" sz="2000" dirty="0"/>
              <a:t> – HLA-DR4-Dw4 </a:t>
            </a:r>
            <a:r>
              <a:rPr lang="sk-SK" sz="2000" dirty="0" err="1"/>
              <a:t>alela</a:t>
            </a: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Spúšťač – infekcia (vírus, baktéria, plesne)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Chronická </a:t>
            </a:r>
            <a:r>
              <a:rPr lang="sk-SK" sz="2000" dirty="0" err="1"/>
              <a:t>parodontitída</a:t>
            </a:r>
            <a:r>
              <a:rPr lang="sk-SK" sz="2000" dirty="0"/>
              <a:t> je rizikový faktor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</p:txBody>
      </p:sp>
      <p:pic>
        <p:nvPicPr>
          <p:cNvPr id="8" name="Obrázok 7" descr="YR5TFCASEQP0DCAT7QL7SCA9L4CSACAMSA4S5CAO6X0G4CAD0QLUVCADSVX9SCAGV1LWGCAMEVS44CAI5FMUDCA33W0NYCA8SG19HCA9BPS2TCAUTEVVZCAH90YENCAZEZFO1CAR4602QCA1153UWCAGKDEZ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3" y="260647"/>
            <a:ext cx="2843808" cy="210194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Reumatoidná</a:t>
            </a:r>
            <a:r>
              <a:rPr lang="sk-SK" dirty="0"/>
              <a:t> artritída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3988" y="1628800"/>
            <a:ext cx="8528492" cy="50131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Mechanizmus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Proces začína aktiváciou pomocných T </a:t>
            </a:r>
            <a:r>
              <a:rPr lang="sk-SK" sz="2000" dirty="0" err="1"/>
              <a:t>lymfocytov</a:t>
            </a:r>
            <a:r>
              <a:rPr lang="sk-SK" sz="2000" dirty="0"/>
              <a:t> </a:t>
            </a:r>
            <a:r>
              <a:rPr lang="sk-SK" sz="2000" dirty="0">
                <a:latin typeface="Tahoma"/>
                <a:ea typeface="Tahoma"/>
                <a:cs typeface="Tahoma"/>
              </a:rPr>
              <a:t>→ </a:t>
            </a:r>
            <a:r>
              <a:rPr lang="sk-SK" sz="2000" dirty="0"/>
              <a:t>produkujú </a:t>
            </a:r>
            <a:r>
              <a:rPr lang="sk-SK" sz="2000" dirty="0" err="1"/>
              <a:t>cytokíny</a:t>
            </a:r>
            <a:r>
              <a:rPr lang="sk-SK" sz="2000" dirty="0"/>
              <a:t> a aktivujú B </a:t>
            </a:r>
            <a:r>
              <a:rPr lang="sk-SK" sz="2000" dirty="0" err="1"/>
              <a:t>lymfocyty</a:t>
            </a:r>
            <a:r>
              <a:rPr lang="sk-SK" sz="2000" dirty="0"/>
              <a:t> k produkcii protilátok </a:t>
            </a:r>
            <a:r>
              <a:rPr lang="sk-SK" sz="2000" dirty="0">
                <a:latin typeface="Tahoma"/>
                <a:ea typeface="Tahoma"/>
                <a:cs typeface="Tahoma"/>
              </a:rPr>
              <a:t>→ </a:t>
            </a:r>
            <a:r>
              <a:rPr lang="sk-SK" sz="2000" dirty="0" err="1">
                <a:latin typeface="Tahoma"/>
                <a:ea typeface="Tahoma"/>
                <a:cs typeface="Tahoma"/>
              </a:rPr>
              <a:t>a</a:t>
            </a:r>
            <a:r>
              <a:rPr lang="sk-SK" sz="2000" dirty="0" err="1"/>
              <a:t>utoprotilátky</a:t>
            </a:r>
            <a:r>
              <a:rPr lang="sk-SK" sz="2000" dirty="0"/>
              <a:t> sa viažu na fragment </a:t>
            </a:r>
            <a:r>
              <a:rPr lang="sk-SK" sz="2000" dirty="0" err="1"/>
              <a:t>imunoglobulínu</a:t>
            </a:r>
            <a:r>
              <a:rPr lang="sk-SK" sz="2000" dirty="0"/>
              <a:t> G (protilátka proti protilátke) a tvoria spolu </a:t>
            </a:r>
            <a:r>
              <a:rPr lang="sk-SK" sz="2000" dirty="0" err="1"/>
              <a:t>imunokomplexy</a:t>
            </a:r>
            <a:r>
              <a:rPr lang="sk-SK" sz="2000" dirty="0"/>
              <a:t> v krvi, v </a:t>
            </a:r>
            <a:r>
              <a:rPr lang="sk-SK" sz="2000" dirty="0" err="1"/>
              <a:t>synoviálnej</a:t>
            </a:r>
            <a:r>
              <a:rPr lang="sk-SK" sz="2000" dirty="0"/>
              <a:t> membráne a v </a:t>
            </a:r>
            <a:r>
              <a:rPr lang="sk-SK" sz="2000" dirty="0" err="1"/>
              <a:t>synoviálnej</a:t>
            </a:r>
            <a:r>
              <a:rPr lang="sk-SK" sz="2000" dirty="0"/>
              <a:t> tekutine </a:t>
            </a:r>
            <a:r>
              <a:rPr lang="sk-SK" sz="2000" dirty="0">
                <a:latin typeface="Tahoma"/>
                <a:ea typeface="Tahoma"/>
                <a:cs typeface="Tahoma"/>
              </a:rPr>
              <a:t>→</a:t>
            </a:r>
            <a:r>
              <a:rPr lang="sk-SK" sz="2000" dirty="0"/>
              <a:t> </a:t>
            </a:r>
            <a:r>
              <a:rPr lang="sk-SK" sz="2000" dirty="0" err="1"/>
              <a:t>neutrofily</a:t>
            </a:r>
            <a:r>
              <a:rPr lang="sk-SK" sz="2000" dirty="0"/>
              <a:t> a </a:t>
            </a:r>
            <a:r>
              <a:rPr lang="sk-SK" sz="2000" dirty="0" err="1"/>
              <a:t>makrofágy</a:t>
            </a:r>
            <a:r>
              <a:rPr lang="sk-SK" sz="2000" dirty="0"/>
              <a:t> sú lákané do miesta zápalu, pohlcujú </a:t>
            </a:r>
            <a:r>
              <a:rPr lang="sk-SK" sz="2000" dirty="0" err="1"/>
              <a:t>imunokomplexy</a:t>
            </a:r>
            <a:r>
              <a:rPr lang="sk-SK" sz="2000" dirty="0"/>
              <a:t> a v procese fagocytózy uvoľňujú </a:t>
            </a:r>
            <a:r>
              <a:rPr lang="sk-SK" sz="2000" dirty="0" err="1"/>
              <a:t>lyzozomálne</a:t>
            </a:r>
            <a:r>
              <a:rPr lang="sk-SK" sz="2000" dirty="0"/>
              <a:t> enzýmy, ktoré poškodzujú </a:t>
            </a:r>
            <a:r>
              <a:rPr lang="sk-SK" sz="2000" dirty="0" err="1"/>
              <a:t>synoviálnu</a:t>
            </a:r>
            <a:r>
              <a:rPr lang="sk-SK" sz="2000" dirty="0"/>
              <a:t> membránu a chrupku kĺbu.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T-lymfocyty</a:t>
            </a:r>
            <a:r>
              <a:rPr lang="sk-SK" sz="2000" dirty="0"/>
              <a:t>, </a:t>
            </a:r>
            <a:r>
              <a:rPr lang="sk-SK" sz="2000" dirty="0" err="1"/>
              <a:t>cytokíny</a:t>
            </a:r>
            <a:r>
              <a:rPr lang="sk-SK" sz="2000" dirty="0"/>
              <a:t> (</a:t>
            </a:r>
            <a:r>
              <a:rPr lang="sk-SK" sz="2000" dirty="0" err="1"/>
              <a:t>TNFa</a:t>
            </a:r>
            <a:r>
              <a:rPr lang="sk-SK" sz="2000" dirty="0"/>
              <a:t>, IL-1), </a:t>
            </a:r>
            <a:r>
              <a:rPr lang="sk-SK" sz="2000" dirty="0" err="1"/>
              <a:t>makrofágy</a:t>
            </a:r>
            <a:r>
              <a:rPr lang="sk-SK" sz="2000" dirty="0"/>
              <a:t>...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Produkované </a:t>
            </a:r>
            <a:r>
              <a:rPr lang="sk-SK" sz="2000" dirty="0" err="1"/>
              <a:t>cytokíny</a:t>
            </a:r>
            <a:r>
              <a:rPr lang="sk-SK" sz="2000" dirty="0"/>
              <a:t> aktivujú </a:t>
            </a:r>
            <a:r>
              <a:rPr lang="sk-SK" sz="2000" dirty="0" err="1"/>
              <a:t>osteoklasty</a:t>
            </a: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500" dirty="0"/>
          </a:p>
        </p:txBody>
      </p:sp>
    </p:spTree>
    <p:extLst>
      <p:ext uri="{BB962C8B-B14F-4D97-AF65-F5344CB8AC3E}">
        <p14:creationId xmlns:p14="http://schemas.microsoft.com/office/powerpoint/2010/main" val="2472247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Reumatoidná</a:t>
            </a:r>
            <a:r>
              <a:rPr lang="sk-SK" dirty="0"/>
              <a:t> artritída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214421"/>
            <a:ext cx="6036132" cy="564357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5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Klinické príznaky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Kĺby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Záchvaty symetrickej bolesti kĺbov a ranná stuhnutosť kĺbov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Najčastejšie: </a:t>
            </a:r>
            <a:r>
              <a:rPr lang="sk-SK" sz="2000" dirty="0" err="1"/>
              <a:t>metakarpofalangeálne</a:t>
            </a:r>
            <a:r>
              <a:rPr lang="sk-SK" sz="2000" dirty="0"/>
              <a:t>, zápästné, </a:t>
            </a:r>
            <a:r>
              <a:rPr lang="sk-SK" sz="2000" dirty="0" err="1"/>
              <a:t>interfalangeálne</a:t>
            </a:r>
            <a:r>
              <a:rPr lang="sk-SK" sz="2000" dirty="0"/>
              <a:t>, </a:t>
            </a:r>
            <a:r>
              <a:rPr lang="sk-SK" sz="2000" dirty="0" err="1"/>
              <a:t>metatarzofalangeálne</a:t>
            </a:r>
            <a:r>
              <a:rPr lang="sk-SK" sz="2000" dirty="0"/>
              <a:t> kĺby, časté aj rameno, koleno, členok, lakeť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Zápal a neskôr </a:t>
            </a:r>
            <a:r>
              <a:rPr lang="sk-SK" sz="2000" dirty="0" err="1"/>
              <a:t>fibrotické</a:t>
            </a:r>
            <a:r>
              <a:rPr lang="sk-SK" sz="2000" dirty="0"/>
              <a:t> zmeny spôsobujú obmedzenie pohybu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Deformácia, dislokácia kĺbov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Mimokĺbne</a:t>
            </a:r>
            <a:r>
              <a:rPr lang="sk-SK" sz="2000" dirty="0"/>
              <a:t> príznaky	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Únava, slabosť, </a:t>
            </a:r>
            <a:r>
              <a:rPr lang="sk-SK" sz="2000" dirty="0" err="1"/>
              <a:t>anorexia</a:t>
            </a:r>
            <a:r>
              <a:rPr lang="sk-SK" sz="2000" dirty="0"/>
              <a:t>, strata hmotnosti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Reumatoidné</a:t>
            </a:r>
            <a:r>
              <a:rPr lang="sk-SK" sz="2000" dirty="0"/>
              <a:t> </a:t>
            </a:r>
            <a:r>
              <a:rPr lang="sk-SK" sz="2000" dirty="0" err="1"/>
              <a:t>noduly</a:t>
            </a:r>
            <a:r>
              <a:rPr lang="sk-SK" sz="2000" dirty="0"/>
              <a:t> (uzly)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Fibróza</a:t>
            </a:r>
            <a:r>
              <a:rPr lang="sk-SK" sz="2000" dirty="0"/>
              <a:t> pľúc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Ateroskleróza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</p:txBody>
      </p:sp>
      <p:pic>
        <p:nvPicPr>
          <p:cNvPr id="4" name="Obrázok 3" descr="17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000790"/>
            <a:ext cx="3143240" cy="2049939"/>
          </a:xfrm>
          <a:prstGeom prst="rect">
            <a:avLst/>
          </a:prstGeom>
        </p:spPr>
      </p:pic>
      <p:pic>
        <p:nvPicPr>
          <p:cNvPr id="5" name="Obrázok 4" descr="171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64056"/>
            <a:ext cx="3143240" cy="2514592"/>
          </a:xfrm>
          <a:prstGeom prst="rect">
            <a:avLst/>
          </a:prstGeom>
        </p:spPr>
      </p:pic>
      <p:pic>
        <p:nvPicPr>
          <p:cNvPr id="7" name="Obrázok 6" descr="14WMSCA1G84NECAY7MKXWCAGDOWX4CAO8RH4SCAE3G1KHCA6EGNT0CAY3D3GNCA4E01G5CAXV2C4YCA59VSFACAHWH7AXCAUN9Y7TCA2TSUHYCA8F5ON9CASS281TCAA6ZM96CAJAOWM7CADDYO7XCAE853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63" y="5049226"/>
            <a:ext cx="2447164" cy="18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8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624736" cy="29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884368" y="204872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deviácia</a:t>
            </a:r>
          </a:p>
        </p:txBody>
      </p:sp>
      <p:sp>
        <p:nvSpPr>
          <p:cNvPr id="3" name="Obdĺžnik 2"/>
          <p:cNvSpPr/>
          <p:nvPr/>
        </p:nvSpPr>
        <p:spPr>
          <a:xfrm>
            <a:off x="7308304" y="2420888"/>
            <a:ext cx="576064" cy="2160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4314056" cy="27034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70" y="3933055"/>
            <a:ext cx="4057572" cy="27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24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925938"/>
              </p:ext>
            </p:extLst>
          </p:nvPr>
        </p:nvGraphicFramePr>
        <p:xfrm>
          <a:off x="35496" y="9682"/>
          <a:ext cx="9099830" cy="4139398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849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Osteoartróza</a:t>
                      </a:r>
                      <a:endParaRPr lang="sk-S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Reumatoidná artritída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149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Nástup ochorenia</a:t>
                      </a:r>
                      <a:endParaRPr lang="sk-S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Zväčša po veku 40 rokov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Vo veku 20 – 50 rokov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5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Pohlavie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Muži aj ženy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Častejšie ženy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02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Mechanizmus 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Degeneratívne</a:t>
                      </a: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poškodenie chrupky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Autoimunitný</a:t>
                      </a: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proces postihuje </a:t>
                      </a:r>
                      <a:r>
                        <a:rPr lang="sk-SK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synoviálnu</a:t>
                      </a: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membránu a vedie k deštrukcii kĺbu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Priebeh  ochorenia</a:t>
                      </a:r>
                      <a:endParaRPr lang="sk-S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Pomalý priebeh, vyvíja sa roky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Rozvinie sa v priebehu týždňov až mesiacov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676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Lokalizácia zmien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Váhonosné</a:t>
                      </a: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kĺby (kolená, bedrové kĺby, chrbtica), kĺby rúk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Zväčša sú symetricky postihnuté malé kĺby, </a:t>
                      </a:r>
                      <a:r>
                        <a:rPr lang="sk-SK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pozdejšie</a:t>
                      </a: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môžu byť postihnuté aj väčšie kĺby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Mimokĺbové prejavy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Neprítomné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Časté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Zápal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Prítomný ako sekundárny následok degeneratívnych zmien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Prítomné znaky zápalu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Ranná 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stuhnutosť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Zväčša kratšie ako 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 min.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Zväčša dlhšie ako 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hod.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Osteofyty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Prítomné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Neprítomné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Reumatoidný faktor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Neprítomný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Prítomný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117850" y="1608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br>
              <a:rPr kumimoji="0" lang="sk-SK" altLang="sk-SK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sk-SK" altLang="sk-SK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63489"/>
            <a:ext cx="54006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2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596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Ankylozujúca</a:t>
            </a:r>
            <a:r>
              <a:rPr lang="sk-SK" dirty="0"/>
              <a:t> </a:t>
            </a:r>
            <a:r>
              <a:rPr lang="sk-SK" dirty="0" err="1"/>
              <a:t>spondylitída</a:t>
            </a:r>
            <a:r>
              <a:rPr lang="sk-SK" dirty="0"/>
              <a:t> </a:t>
            </a:r>
            <a:br>
              <a:rPr lang="sk-SK" dirty="0"/>
            </a:br>
            <a:r>
              <a:rPr lang="sk-SK" sz="2700" dirty="0"/>
              <a:t>(</a:t>
            </a:r>
            <a:r>
              <a:rPr lang="sk-SK" sz="2700" dirty="0" err="1"/>
              <a:t>Bechterevova</a:t>
            </a:r>
            <a:r>
              <a:rPr lang="sk-SK" sz="2700" dirty="0"/>
              <a:t> choroba)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0183" y="1484784"/>
            <a:ext cx="720012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cs-CZ" altLang="sk-SK" sz="2000" dirty="0"/>
              <a:t> </a:t>
            </a:r>
            <a:r>
              <a:rPr kumimoji="0" lang="cs-CZ" altLang="sk-SK" sz="1800" dirty="0">
                <a:latin typeface="+mn-lt"/>
              </a:rPr>
              <a:t>S</a:t>
            </a:r>
            <a:r>
              <a:rPr kumimoji="0" lang="sk-SK" altLang="sk-SK" sz="1800" dirty="0" err="1">
                <a:latin typeface="+mn-lt"/>
              </a:rPr>
              <a:t>ystémové</a:t>
            </a:r>
            <a:r>
              <a:rPr kumimoji="0" lang="sk-SK" altLang="sk-SK" sz="1800" dirty="0">
                <a:latin typeface="+mn-lt"/>
              </a:rPr>
              <a:t> zápalové ochorenie kĺbov charakteristické stuhnutosťou a splynutím (</a:t>
            </a:r>
            <a:r>
              <a:rPr kumimoji="0" lang="sk-SK" altLang="sk-SK" sz="1800" dirty="0" err="1">
                <a:latin typeface="+mn-lt"/>
              </a:rPr>
              <a:t>ankylóza</a:t>
            </a:r>
            <a:r>
              <a:rPr kumimoji="0" lang="sk-SK" altLang="sk-SK" sz="1800" dirty="0">
                <a:latin typeface="+mn-lt"/>
              </a:rPr>
              <a:t>) kĺbov chrbtice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1800" dirty="0">
                <a:latin typeface="+mn-lt"/>
              </a:rPr>
              <a:t> Hlavne u mladých ľudí, muži &gt; ženy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endParaRPr kumimoji="0" lang="sk-SK" altLang="sk-SK" sz="80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SzTx/>
              <a:buNone/>
            </a:pPr>
            <a:r>
              <a:rPr kumimoji="0" lang="sk-SK" altLang="sk-SK" sz="2000" dirty="0">
                <a:solidFill>
                  <a:srgbClr val="C00000"/>
                </a:solidFill>
                <a:latin typeface="+mn-lt"/>
              </a:rPr>
              <a:t>Príčiny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1800" dirty="0" err="1">
                <a:latin typeface="+mn-lt"/>
              </a:rPr>
              <a:t>Autoimunitné</a:t>
            </a:r>
            <a:r>
              <a:rPr kumimoji="0" lang="sk-SK" altLang="sk-SK" sz="1800" dirty="0">
                <a:latin typeface="+mn-lt"/>
              </a:rPr>
              <a:t> ochorenie ?? s genetickou </a:t>
            </a:r>
            <a:r>
              <a:rPr kumimoji="0" lang="sk-SK" altLang="sk-SK" sz="1800" dirty="0" err="1">
                <a:latin typeface="+mn-lt"/>
              </a:rPr>
              <a:t>predispozíciou</a:t>
            </a:r>
            <a:r>
              <a:rPr kumimoji="0" lang="sk-SK" altLang="sk-SK" sz="1800" dirty="0">
                <a:latin typeface="+mn-lt"/>
              </a:rPr>
              <a:t> (HLA-B27). 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endParaRPr kumimoji="0" lang="sk-SK" altLang="sk-SK" sz="80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SzTx/>
              <a:buNone/>
            </a:pPr>
            <a:r>
              <a:rPr kumimoji="0" lang="sk-SK" altLang="sk-SK" sz="2000" dirty="0">
                <a:solidFill>
                  <a:srgbClr val="C00000"/>
                </a:solidFill>
                <a:latin typeface="+mn-lt"/>
              </a:rPr>
              <a:t>Patogenéza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1800" dirty="0">
                <a:latin typeface="+mn-lt"/>
              </a:rPr>
              <a:t>Zápal postihuje väzivovo-chrupkové, chrupkové aj kostné časti stavcov </a:t>
            </a:r>
            <a:r>
              <a:rPr lang="sk-SK" sz="1800" dirty="0">
                <a:latin typeface="+mn-lt"/>
                <a:ea typeface="Tahoma"/>
                <a:cs typeface="Tahoma"/>
              </a:rPr>
              <a:t>→ v</a:t>
            </a:r>
            <a:r>
              <a:rPr kumimoji="0" lang="sk-SK" altLang="sk-SK" sz="1800" dirty="0">
                <a:latin typeface="+mn-lt"/>
              </a:rPr>
              <a:t>zniknuté erózie najmä v chrupke sú kompenzované </a:t>
            </a:r>
            <a:r>
              <a:rPr kumimoji="0" lang="sk-SK" altLang="sk-SK" sz="1800" dirty="0" err="1">
                <a:latin typeface="+mn-lt"/>
              </a:rPr>
              <a:t>proliferáciou</a:t>
            </a:r>
            <a:r>
              <a:rPr kumimoji="0" lang="sk-SK" altLang="sk-SK" sz="1800" dirty="0">
                <a:latin typeface="+mn-lt"/>
              </a:rPr>
              <a:t> </a:t>
            </a:r>
            <a:r>
              <a:rPr kumimoji="0" lang="sk-SK" altLang="sk-SK" sz="1800" dirty="0" err="1">
                <a:latin typeface="+mn-lt"/>
              </a:rPr>
              <a:t>fibroblastov</a:t>
            </a:r>
            <a:r>
              <a:rPr kumimoji="0" lang="sk-SK" altLang="sk-SK" sz="1800" dirty="0">
                <a:latin typeface="+mn-lt"/>
              </a:rPr>
              <a:t>, ktoré syntetizujú kolagén, ktorého vlákna vypĺňajú erózie, tie následne kalcifikujú a </a:t>
            </a:r>
            <a:r>
              <a:rPr kumimoji="0" lang="sk-SK" altLang="sk-SK" sz="1800" dirty="0" err="1">
                <a:latin typeface="+mn-lt"/>
              </a:rPr>
              <a:t>osifikujú</a:t>
            </a:r>
            <a:r>
              <a:rPr kumimoji="0" lang="sk-SK" altLang="sk-SK" sz="1800" dirty="0">
                <a:latin typeface="+mn-lt"/>
              </a:rPr>
              <a:t> </a:t>
            </a:r>
            <a:r>
              <a:rPr lang="sk-SK" sz="1800" dirty="0">
                <a:latin typeface="+mn-lt"/>
                <a:ea typeface="Tahoma"/>
                <a:cs typeface="Tahoma"/>
              </a:rPr>
              <a:t>→</a:t>
            </a:r>
            <a:r>
              <a:rPr kumimoji="0" lang="sk-SK" altLang="sk-SK" sz="1800" dirty="0">
                <a:latin typeface="+mn-lt"/>
              </a:rPr>
              <a:t> dochádza k zrasteniu kĺbov a strate ich pohyblivosti. 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None/>
            </a:pPr>
            <a:endParaRPr kumimoji="0" lang="sk-SK" altLang="sk-SK" sz="800" dirty="0">
              <a:latin typeface="+mn-lt"/>
            </a:endParaRPr>
          </a:p>
        </p:txBody>
      </p:sp>
      <p:pic>
        <p:nvPicPr>
          <p:cNvPr id="6147" name="Picture 3" descr="C:\Users\eva\Desktop\juhygtr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4984666"/>
            <a:ext cx="3888432" cy="176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va\Desktop\stazeny-soubo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52" y="3001431"/>
            <a:ext cx="163561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596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Ankylozujúca</a:t>
            </a:r>
            <a:r>
              <a:rPr lang="sk-SK" dirty="0"/>
              <a:t> </a:t>
            </a:r>
            <a:r>
              <a:rPr lang="sk-SK" dirty="0" err="1"/>
              <a:t>spondylitída</a:t>
            </a:r>
            <a:r>
              <a:rPr lang="sk-SK" dirty="0"/>
              <a:t> </a:t>
            </a:r>
            <a:br>
              <a:rPr lang="sk-SK" dirty="0"/>
            </a:br>
            <a:r>
              <a:rPr lang="sk-SK" sz="2700" dirty="0"/>
              <a:t>(</a:t>
            </a:r>
            <a:r>
              <a:rPr lang="sk-SK" sz="2700" dirty="0" err="1"/>
              <a:t>Bechterevova</a:t>
            </a:r>
            <a:r>
              <a:rPr lang="sk-SK" sz="2700" dirty="0"/>
              <a:t> choroba)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9512" y="1124744"/>
            <a:ext cx="8964488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endParaRPr kumimoji="0" lang="sk-SK" altLang="sk-SK" sz="8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sk-SK" altLang="sk-SK" sz="2000" dirty="0">
                <a:solidFill>
                  <a:srgbClr val="C00000"/>
                </a:solidFill>
                <a:latin typeface="+mn-lt"/>
              </a:rPr>
              <a:t>Klinické príznaky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 S</a:t>
            </a:r>
            <a:r>
              <a:rPr kumimoji="0" lang="sk-SK" altLang="sk-SK" sz="1800" dirty="0">
                <a:latin typeface="+mn-lt"/>
              </a:rPr>
              <a:t>počiatku bolesti v bedrovo-krížovej oblasti, stuhnutosť a bolesti pri dýchaní, bolesť v dolnej časti chrbta je typická ráno, alebo po dlhšom odpočinku, pohybom sa zmierňuje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1800" dirty="0">
                <a:latin typeface="+mn-lt"/>
              </a:rPr>
              <a:t> Neskôr má pacient problém sedieť vzpriamene a otočiť trupom. Chrbtica mení tvar, typické dolné zakrivenie chrbtice sa stráca a horná časť chrbtice je predklonená dopredu </a:t>
            </a:r>
            <a:r>
              <a:rPr lang="sk-SK" sz="1800" dirty="0">
                <a:latin typeface="+mn-lt"/>
                <a:ea typeface="Tahoma"/>
                <a:cs typeface="Tahoma"/>
              </a:rPr>
              <a:t>→</a:t>
            </a:r>
            <a:r>
              <a:rPr kumimoji="0" lang="sk-SK" altLang="sk-SK" sz="1800" dirty="0">
                <a:latin typeface="+mn-lt"/>
              </a:rPr>
              <a:t>  problémy pri dýchaní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1800" dirty="0">
                <a:latin typeface="+mn-lt"/>
              </a:rPr>
              <a:t>Niekedy aj j kĺby končatín (častejšie u žien)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1800" dirty="0" err="1">
                <a:latin typeface="+mn-lt"/>
              </a:rPr>
              <a:t>Mimokĺbové</a:t>
            </a:r>
            <a:r>
              <a:rPr kumimoji="0" lang="sk-SK" altLang="sk-SK" sz="1800" dirty="0">
                <a:latin typeface="+mn-lt"/>
              </a:rPr>
              <a:t> prejavy  - </a:t>
            </a:r>
            <a:r>
              <a:rPr kumimoji="0" lang="sk-SK" altLang="sk-SK" sz="1800" dirty="0" err="1">
                <a:latin typeface="+mn-lt"/>
              </a:rPr>
              <a:t>fibróza</a:t>
            </a:r>
            <a:r>
              <a:rPr kumimoji="0" lang="sk-SK" altLang="sk-SK" sz="1800" dirty="0">
                <a:latin typeface="+mn-lt"/>
              </a:rPr>
              <a:t> pľúc, </a:t>
            </a:r>
            <a:r>
              <a:rPr kumimoji="0" lang="sk-SK" altLang="sk-SK" sz="1800" dirty="0" err="1">
                <a:latin typeface="+mn-lt"/>
              </a:rPr>
              <a:t>kardiomegália</a:t>
            </a:r>
            <a:r>
              <a:rPr kumimoji="0" lang="sk-SK" altLang="sk-SK" sz="1800" dirty="0">
                <a:latin typeface="+mn-lt"/>
              </a:rPr>
              <a:t>, </a:t>
            </a:r>
            <a:r>
              <a:rPr kumimoji="0" lang="sk-SK" altLang="sk-SK" sz="1800" dirty="0" err="1">
                <a:latin typeface="+mn-lt"/>
              </a:rPr>
              <a:t>amyloidóza</a:t>
            </a:r>
            <a:r>
              <a:rPr kumimoji="0" lang="sk-SK" altLang="sk-SK" sz="1800" dirty="0">
                <a:latin typeface="+mn-lt"/>
              </a:rPr>
              <a:t> a iné.</a:t>
            </a:r>
          </a:p>
        </p:txBody>
      </p:sp>
      <p:pic>
        <p:nvPicPr>
          <p:cNvPr id="7170" name="Picture 2" descr="C:\Users\eva\Desktop\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4048124"/>
            <a:ext cx="2046883" cy="278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va\Desktop\unnamedhbgv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84" y="4293096"/>
            <a:ext cx="3161824" cy="23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989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156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k-SK" dirty="0"/>
              <a:t>Dna </a:t>
            </a:r>
            <a:br>
              <a:rPr lang="sk-SK" dirty="0"/>
            </a:br>
            <a:r>
              <a:rPr lang="sk-SK" sz="2700" dirty="0"/>
              <a:t>(lámka, pakostnica, podagra, </a:t>
            </a:r>
            <a:r>
              <a:rPr lang="sk-SK" sz="2700" dirty="0" err="1"/>
              <a:t>arthritis</a:t>
            </a:r>
            <a:r>
              <a:rPr lang="sk-SK" sz="2700" dirty="0"/>
              <a:t> </a:t>
            </a:r>
            <a:r>
              <a:rPr lang="sk-SK" sz="2700" dirty="0" err="1"/>
              <a:t>urica</a:t>
            </a:r>
            <a:r>
              <a:rPr lang="sk-SK" sz="2700" dirty="0"/>
              <a:t>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465388"/>
            <a:ext cx="1608137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695700"/>
            <a:ext cx="15684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4918075"/>
            <a:ext cx="265430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7" y="1268760"/>
            <a:ext cx="767389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cs-CZ" altLang="sk-SK" sz="2000" dirty="0"/>
              <a:t> </a:t>
            </a:r>
            <a:r>
              <a:rPr kumimoji="0" lang="cs-CZ" altLang="sk-SK" sz="2000" dirty="0">
                <a:solidFill>
                  <a:srgbClr val="C00000"/>
                </a:solidFill>
              </a:rPr>
              <a:t>P</a:t>
            </a:r>
            <a:r>
              <a:rPr kumimoji="0" lang="sk-SK" altLang="sk-SK" sz="2000" dirty="0" err="1">
                <a:solidFill>
                  <a:srgbClr val="C00000"/>
                </a:solidFill>
                <a:latin typeface="+mn-lt"/>
              </a:rPr>
              <a:t>ríčina</a:t>
            </a:r>
            <a:r>
              <a:rPr kumimoji="0" lang="sk-SK" altLang="sk-SK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kumimoji="0" lang="sk-SK" altLang="sk-SK" sz="2000" dirty="0">
                <a:latin typeface="+mn-lt"/>
              </a:rPr>
              <a:t>- ???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vrodené – </a:t>
            </a:r>
            <a:r>
              <a:rPr kumimoji="0" lang="sk-SK" altLang="sk-SK" sz="2000" dirty="0">
                <a:latin typeface="Century Gothic"/>
              </a:rPr>
              <a:t>↑</a:t>
            </a:r>
            <a:r>
              <a:rPr kumimoji="0" lang="sk-SK" altLang="sk-SK" sz="2000" dirty="0">
                <a:latin typeface="+mn-lt"/>
              </a:rPr>
              <a:t> produkcia kyseliny močovej - enzýmové poruchy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</a:t>
            </a:r>
            <a:r>
              <a:rPr kumimoji="0" lang="sk-SK" altLang="sk-SK" sz="2000" dirty="0">
                <a:latin typeface="Times New Roman"/>
                <a:cs typeface="Times New Roman"/>
              </a:rPr>
              <a:t> ↓</a:t>
            </a:r>
            <a:r>
              <a:rPr kumimoji="0" lang="sk-SK" altLang="sk-SK" sz="2000" dirty="0">
                <a:latin typeface="+mn-lt"/>
              </a:rPr>
              <a:t> vylučovanie kyseliny močovej - poruchy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       transportných mechanizmov v obličkách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získané – </a:t>
            </a:r>
            <a:r>
              <a:rPr kumimoji="0" lang="sk-SK" altLang="sk-SK" sz="2000" dirty="0">
                <a:latin typeface="Century Gothic"/>
              </a:rPr>
              <a:t>↑ </a:t>
            </a:r>
            <a:r>
              <a:rPr kumimoji="0" lang="sk-SK" altLang="sk-SK" sz="2000" dirty="0">
                <a:latin typeface="+mn-lt"/>
              </a:rPr>
              <a:t>produkcia kyseliny močovej - obezita,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       alkohol, strava bohatá na </a:t>
            </a:r>
            <a:r>
              <a:rPr kumimoji="0" lang="sk-SK" altLang="sk-SK" sz="2000" dirty="0" err="1">
                <a:latin typeface="+mn-lt"/>
              </a:rPr>
              <a:t>puríny</a:t>
            </a:r>
            <a:r>
              <a:rPr kumimoji="0" lang="sk-SK" altLang="sk-SK" sz="2000" dirty="0">
                <a:latin typeface="+mn-lt"/>
              </a:rPr>
              <a:t>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       leukémie, </a:t>
            </a:r>
            <a:r>
              <a:rPr kumimoji="0" lang="sk-SK" altLang="sk-SK" sz="2000" dirty="0" err="1">
                <a:latin typeface="+mn-lt"/>
              </a:rPr>
              <a:t>hemolýzy</a:t>
            </a:r>
            <a:r>
              <a:rPr kumimoji="0" lang="sk-SK" altLang="sk-SK" sz="2000" dirty="0">
                <a:latin typeface="+mn-lt"/>
              </a:rPr>
              <a:t>,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       </a:t>
            </a:r>
            <a:r>
              <a:rPr kumimoji="0" lang="sk-SK" altLang="sk-SK" sz="2000" dirty="0" err="1">
                <a:latin typeface="+mn-lt"/>
              </a:rPr>
              <a:t>cytostatiká</a:t>
            </a:r>
            <a:r>
              <a:rPr kumimoji="0" lang="sk-SK" altLang="sk-SK" sz="2000" dirty="0">
                <a:latin typeface="+mn-lt"/>
              </a:rPr>
              <a:t>, </a:t>
            </a:r>
            <a:r>
              <a:rPr kumimoji="0" lang="sk-SK" altLang="sk-SK" sz="2000" dirty="0" err="1">
                <a:latin typeface="+mn-lt"/>
              </a:rPr>
              <a:t>Gierkeho</a:t>
            </a:r>
            <a:r>
              <a:rPr kumimoji="0" lang="sk-SK" altLang="sk-SK" sz="2000" dirty="0">
                <a:latin typeface="+mn-lt"/>
              </a:rPr>
              <a:t> choroba,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</a:t>
            </a:r>
            <a:r>
              <a:rPr kumimoji="0" lang="sk-SK" altLang="sk-SK" sz="2000" dirty="0">
                <a:latin typeface="Times New Roman"/>
                <a:cs typeface="Times New Roman"/>
              </a:rPr>
              <a:t> ↓</a:t>
            </a:r>
            <a:r>
              <a:rPr kumimoji="0" lang="sk-SK" altLang="sk-SK" sz="2000" dirty="0">
                <a:latin typeface="+mn-lt"/>
              </a:rPr>
              <a:t> vylučovanie kyseliny močovej -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       </a:t>
            </a:r>
            <a:r>
              <a:rPr kumimoji="0" lang="sk-SK" altLang="sk-SK" sz="2000" dirty="0" err="1">
                <a:latin typeface="+mn-lt"/>
              </a:rPr>
              <a:t>renálna</a:t>
            </a:r>
            <a:r>
              <a:rPr kumimoji="0" lang="sk-SK" altLang="sk-SK" sz="2000" dirty="0">
                <a:latin typeface="+mn-lt"/>
              </a:rPr>
              <a:t> </a:t>
            </a:r>
            <a:r>
              <a:rPr kumimoji="0" lang="sk-SK" altLang="sk-SK" sz="2000" dirty="0" err="1">
                <a:latin typeface="+mn-lt"/>
              </a:rPr>
              <a:t>insuficiencia</a:t>
            </a:r>
            <a:r>
              <a:rPr kumimoji="0" lang="sk-SK" altLang="sk-SK" sz="2000" dirty="0">
                <a:latin typeface="+mn-lt"/>
              </a:rPr>
              <a:t>, lieky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endParaRPr kumimoji="0" lang="sk-SK" altLang="sk-SK" sz="20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sk-SK" altLang="sk-SK" sz="2000" b="1" dirty="0">
                <a:solidFill>
                  <a:srgbClr val="C00000"/>
                </a:solidFill>
                <a:latin typeface="+mn-lt"/>
              </a:rPr>
              <a:t>Klinické príznaky</a:t>
            </a:r>
            <a:endParaRPr kumimoji="0" lang="sk-SK" altLang="sk-SK" sz="2000" dirty="0">
              <a:solidFill>
                <a:srgbClr val="C00000"/>
              </a:solidFill>
              <a:latin typeface="+mn-lt"/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 </a:t>
            </a:r>
            <a:r>
              <a:rPr kumimoji="0" lang="sk-SK" altLang="sk-SK" sz="2000" dirty="0" err="1">
                <a:latin typeface="+mn-lt"/>
              </a:rPr>
              <a:t>hyperurikémia</a:t>
            </a:r>
            <a:endParaRPr kumimoji="0" lang="sk-SK" altLang="sk-SK" sz="200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 artritída - akútna </a:t>
            </a:r>
            <a:r>
              <a:rPr kumimoji="0" lang="sk-SK" altLang="sk-SK" sz="2000" dirty="0" err="1">
                <a:latin typeface="+mn-lt"/>
              </a:rPr>
              <a:t>dnavá</a:t>
            </a:r>
            <a:r>
              <a:rPr kumimoji="0" lang="sk-SK" altLang="sk-SK" sz="2000" dirty="0">
                <a:latin typeface="+mn-lt"/>
              </a:rPr>
              <a:t> artritída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None/>
            </a:pPr>
            <a:r>
              <a:rPr kumimoji="0" lang="sk-SK" altLang="sk-SK" sz="2000" dirty="0">
                <a:latin typeface="+mn-lt"/>
              </a:rPr>
              <a:t>	      chronická </a:t>
            </a:r>
            <a:r>
              <a:rPr kumimoji="0" lang="sk-SK" altLang="sk-SK" sz="2000" dirty="0" err="1">
                <a:latin typeface="+mn-lt"/>
              </a:rPr>
              <a:t>dnavá</a:t>
            </a:r>
            <a:r>
              <a:rPr kumimoji="0" lang="sk-SK" altLang="sk-SK" sz="2000" dirty="0">
                <a:latin typeface="+mn-lt"/>
              </a:rPr>
              <a:t> artritída - </a:t>
            </a:r>
            <a:r>
              <a:rPr kumimoji="0" lang="sk-SK" altLang="sk-SK" sz="2000" dirty="0" err="1">
                <a:latin typeface="+mn-lt"/>
              </a:rPr>
              <a:t>tofy</a:t>
            </a:r>
            <a:endParaRPr kumimoji="0" lang="sk-SK" altLang="sk-SK" sz="200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 chronická </a:t>
            </a:r>
            <a:r>
              <a:rPr kumimoji="0" lang="sk-SK" altLang="sk-SK" sz="2000" dirty="0" err="1">
                <a:latin typeface="+mn-lt"/>
              </a:rPr>
              <a:t>intesticiálna</a:t>
            </a:r>
            <a:r>
              <a:rPr kumimoji="0" lang="sk-SK" altLang="sk-SK" sz="2000" dirty="0">
                <a:latin typeface="+mn-lt"/>
              </a:rPr>
              <a:t> </a:t>
            </a:r>
            <a:r>
              <a:rPr kumimoji="0" lang="sk-SK" altLang="sk-SK" sz="2000" dirty="0" err="1">
                <a:latin typeface="+mn-lt"/>
              </a:rPr>
              <a:t>nefropatia</a:t>
            </a:r>
            <a:endParaRPr kumimoji="0" lang="sk-SK" altLang="sk-SK" sz="200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 </a:t>
            </a:r>
            <a:r>
              <a:rPr kumimoji="0" lang="sk-SK" altLang="sk-SK" sz="2000" dirty="0" err="1">
                <a:latin typeface="+mn-lt"/>
              </a:rPr>
              <a:t>urolitiáza</a:t>
            </a:r>
            <a:endParaRPr kumimoji="0" lang="sk-SK" altLang="sk-SK" sz="2400" dirty="0">
              <a:latin typeface="+mn-lt"/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endParaRPr kumimoji="0" lang="cs-CZ" altLang="sk-SK" sz="2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7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1338266"/>
          </a:xfrm>
        </p:spPr>
        <p:txBody>
          <a:bodyPr>
            <a:normAutofit fontScale="90000"/>
          </a:bodyPr>
          <a:lstStyle/>
          <a:p>
            <a:r>
              <a:rPr lang="sk-SK" dirty="0"/>
              <a:t>Klasifikácia kostí</a:t>
            </a:r>
            <a:br>
              <a:rPr lang="sk-SK" sz="1100" dirty="0"/>
            </a:br>
            <a:br>
              <a:rPr lang="sk-SK" sz="1100" dirty="0"/>
            </a:br>
            <a:r>
              <a:rPr lang="sk-SK" sz="2700" dirty="0">
                <a:solidFill>
                  <a:srgbClr val="00B050"/>
                </a:solidFill>
              </a:rPr>
              <a:t>podľa tvaru</a:t>
            </a:r>
            <a:br>
              <a:rPr lang="sk-SK" sz="2700" dirty="0"/>
            </a:b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42844" y="2143116"/>
            <a:ext cx="90011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C00000"/>
                </a:solidFill>
              </a:rPr>
              <a:t>Dlhé kosti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Dlhý tvar </a:t>
            </a:r>
            <a:r>
              <a:rPr lang="en-US" dirty="0"/>
              <a:t>(</a:t>
            </a:r>
            <a:r>
              <a:rPr lang="sk-SK" dirty="0"/>
              <a:t>napr. h</a:t>
            </a:r>
            <a:r>
              <a:rPr lang="en-US" dirty="0" err="1"/>
              <a:t>umerus</a:t>
            </a:r>
            <a:r>
              <a:rPr lang="en-US" dirty="0"/>
              <a:t>) </a:t>
            </a:r>
            <a:endParaRPr lang="sk-SK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Skladajú sa z tela (</a:t>
            </a:r>
            <a:r>
              <a:rPr lang="sk-SK" dirty="0" err="1"/>
              <a:t>diafýza</a:t>
            </a:r>
            <a:r>
              <a:rPr lang="sk-SK" dirty="0"/>
              <a:t>) a dvoch kĺbových koncov (epifýzy)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Duté telo je tvorené silnou vrstvou kompaktnej kosti, vnútro tvorí </a:t>
            </a:r>
            <a:r>
              <a:rPr lang="sk-SK" dirty="0" err="1"/>
              <a:t>spongiózna</a:t>
            </a:r>
            <a:r>
              <a:rPr lang="sk-SK" dirty="0"/>
              <a:t> kosť</a:t>
            </a:r>
          </a:p>
          <a:p>
            <a:r>
              <a:rPr lang="sk-SK" sz="2000" dirty="0">
                <a:solidFill>
                  <a:srgbClr val="C00000"/>
                </a:solidFill>
              </a:rPr>
              <a:t>Krátke kosti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Krátke, nepravidelného tvaru podobného kocke (zápästie)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Povrch tvorí tenká vrstvička kompaktnej kosti, vo vnútri je </a:t>
            </a:r>
            <a:r>
              <a:rPr lang="sk-SK" dirty="0" err="1"/>
              <a:t>spongiózna</a:t>
            </a:r>
            <a:r>
              <a:rPr lang="sk-SK" dirty="0"/>
              <a:t> kosť.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rgbClr val="C00000"/>
                </a:solidFill>
              </a:rPr>
              <a:t>Ploché kosti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Tenké, ploché (</a:t>
            </a:r>
            <a:r>
              <a:rPr lang="sk-SK" dirty="0" err="1"/>
              <a:t>sternum</a:t>
            </a:r>
            <a:r>
              <a:rPr lang="sk-SK" dirty="0"/>
              <a:t>, kosti lebky)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Lebečné kosti majú vnútorný i vonkajší povrch z kompaktnej kosti, medzi nimi je </a:t>
            </a:r>
            <a:r>
              <a:rPr lang="sk-SK" dirty="0" err="1"/>
              <a:t>spongiózna</a:t>
            </a:r>
            <a:r>
              <a:rPr lang="sk-SK" dirty="0"/>
              <a:t> kosť, ktorá sa u týchto kostí označuje ako </a:t>
            </a:r>
            <a:r>
              <a:rPr lang="sk-SK" i="1" dirty="0" err="1"/>
              <a:t>diploe</a:t>
            </a:r>
            <a:r>
              <a:rPr lang="sk-SK" dirty="0"/>
              <a:t> </a:t>
            </a:r>
            <a:r>
              <a:rPr lang="en-US" dirty="0"/>
              <a:t> </a:t>
            </a:r>
            <a:endParaRPr lang="sk-SK" dirty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rgbClr val="C00000"/>
                </a:solidFill>
              </a:rPr>
              <a:t>Nepravidelné kosti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Nepravidelný, komplikovaný tvar </a:t>
            </a:r>
            <a:r>
              <a:rPr lang="en-US" dirty="0"/>
              <a:t>(</a:t>
            </a:r>
            <a:r>
              <a:rPr lang="sk-SK" dirty="0"/>
              <a:t>stavce, </a:t>
            </a:r>
            <a:r>
              <a:rPr lang="sk-SK" dirty="0" err="1"/>
              <a:t>maxila</a:t>
            </a:r>
            <a:r>
              <a:rPr lang="sk-SK" dirty="0"/>
              <a:t>, </a:t>
            </a:r>
            <a:r>
              <a:rPr lang="sk-SK" dirty="0" err="1"/>
              <a:t>mandibula</a:t>
            </a:r>
            <a:r>
              <a:rPr lang="sk-SK" dirty="0"/>
              <a:t>, bedrové kosti)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 err="1"/>
              <a:t>Spongiózna</a:t>
            </a:r>
            <a:r>
              <a:rPr lang="sk-SK" dirty="0"/>
              <a:t> kosť pokrytá tenkou vrstvou kompaktnej kosti</a:t>
            </a:r>
            <a:endParaRPr lang="en-US" dirty="0"/>
          </a:p>
        </p:txBody>
      </p:sp>
      <p:pic>
        <p:nvPicPr>
          <p:cNvPr id="4" name="Zástupný symbol obsahu 4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0"/>
            <a:ext cx="3571868" cy="2678902"/>
          </a:xfrm>
        </p:spPr>
      </p:pic>
    </p:spTree>
    <p:extLst>
      <p:ext uri="{BB962C8B-B14F-4D97-AF65-F5344CB8AC3E}">
        <p14:creationId xmlns:p14="http://schemas.microsoft.com/office/powerpoint/2010/main" val="1550065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a\Desktop\indexjnhy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235" y="476672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Patofyziológia</a:t>
            </a:r>
            <a:r>
              <a:rPr lang="sk-SK" dirty="0"/>
              <a:t> čeľustného kĺbu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5445224"/>
          </a:xfrm>
        </p:spPr>
        <p:txBody>
          <a:bodyPr>
            <a:normAutofit lnSpcReduction="10000"/>
          </a:bodyPr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000" dirty="0"/>
              <a:t>Čeľustný (</a:t>
            </a:r>
            <a:r>
              <a:rPr lang="sk-SK" sz="2000" dirty="0" err="1"/>
              <a:t>temporomandibulárny</a:t>
            </a:r>
            <a:r>
              <a:rPr lang="sk-SK" sz="2000" dirty="0"/>
              <a:t>) kĺb 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000" dirty="0"/>
              <a:t>Otváranie a zatváranie úst, žuvanie, zívanie, rozprávanie...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000" dirty="0"/>
              <a:t>Patrí medzi zložité kĺby 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000" dirty="0"/>
              <a:t>Počas dňa dochádza k jeho otvoreniu približne 1800-krát - patrí medzi najvyťaženejšie kĺby tela</a:t>
            </a:r>
          </a:p>
          <a:p>
            <a:endParaRPr lang="sk-SK" sz="2000" dirty="0"/>
          </a:p>
          <a:p>
            <a:pPr marL="0" indent="0">
              <a:buNone/>
            </a:pPr>
            <a:r>
              <a:rPr lang="sk-SK" sz="2000" dirty="0">
                <a:solidFill>
                  <a:srgbClr val="FF0000"/>
                </a:solidFill>
              </a:rPr>
              <a:t>Príčiny porúch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000" dirty="0"/>
              <a:t>vymknutie (luxácia)  - zranenie, zívanie...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000" dirty="0"/>
              <a:t>zlomenina - zranenie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000" dirty="0"/>
              <a:t>vývojové </a:t>
            </a:r>
            <a:r>
              <a:rPr lang="sk-SK" sz="2000" dirty="0" err="1"/>
              <a:t>vady</a:t>
            </a:r>
            <a:endParaRPr lang="sk-SK" sz="2000" dirty="0"/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000" dirty="0"/>
              <a:t>opuch – zápal, po anestézii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000" dirty="0"/>
              <a:t>nádor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000" dirty="0"/>
              <a:t>artróza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000" dirty="0"/>
              <a:t>Kŕče – epilepsia, tetanus, ochorenia slinných žliaz...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000" dirty="0"/>
              <a:t>Škrípanie zubami (</a:t>
            </a:r>
            <a:r>
              <a:rPr lang="sk-SK" sz="2000" dirty="0" err="1"/>
              <a:t>bruxismus</a:t>
            </a:r>
            <a:r>
              <a:rPr lang="sk-SK" sz="2000" dirty="0"/>
              <a:t>) pri strese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000" dirty="0"/>
              <a:t>...</a:t>
            </a:r>
          </a:p>
        </p:txBody>
      </p:sp>
      <p:pic>
        <p:nvPicPr>
          <p:cNvPr id="1027" name="Picture 3" descr="C:\Users\eva\Desktop\425ee0a8d7406c8ba9a44c7fda9f46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258" y="2924944"/>
            <a:ext cx="3014734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82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Patofyziológia</a:t>
            </a:r>
            <a:r>
              <a:rPr lang="sk-SK" dirty="0"/>
              <a:t> čeľustného kĺbu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413330"/>
            <a:ext cx="8686800" cy="37470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200" dirty="0">
                <a:solidFill>
                  <a:srgbClr val="FF0000"/>
                </a:solidFill>
              </a:rPr>
              <a:t>Príznaky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200" dirty="0"/>
              <a:t>Bolesť kĺbu, bolesti „zubov“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200" dirty="0"/>
              <a:t>Bolesti hlavy „migréna“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200" dirty="0"/>
              <a:t>Bolesti krčnej chrbtice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200" dirty="0"/>
              <a:t>Poruchy žuvania, prehĺtania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200" dirty="0"/>
              <a:t>Napätie, kŕče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200" dirty="0"/>
              <a:t>Pri artróze - ranná stuhnutosť, pukanie, praskanie, vŕzganie v kĺbe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200" dirty="0"/>
              <a:t>Šumenie v ušiach (</a:t>
            </a:r>
            <a:r>
              <a:rPr lang="sk-SK" sz="2200" dirty="0" err="1"/>
              <a:t>tinnitus</a:t>
            </a:r>
            <a:r>
              <a:rPr lang="sk-SK" sz="2200" dirty="0"/>
              <a:t>), </a:t>
            </a:r>
            <a:r>
              <a:rPr lang="sk-SK" sz="2200" dirty="0" err="1"/>
              <a:t>vestibulárne</a:t>
            </a:r>
            <a:r>
              <a:rPr lang="sk-SK" sz="2200" dirty="0"/>
              <a:t> príznaky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200" dirty="0"/>
              <a:t>Bolesti „uší“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200" dirty="0"/>
              <a:t>Bolesti „očí“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sk-SK" sz="2200" dirty="0"/>
              <a:t>Stres, depresia, úzkosti</a:t>
            </a:r>
          </a:p>
          <a:p>
            <a:endParaRPr lang="sk-SK" dirty="0"/>
          </a:p>
        </p:txBody>
      </p:sp>
      <p:pic>
        <p:nvPicPr>
          <p:cNvPr id="2050" name="Picture 2" descr="C:\Users\eva\Desktop\t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513013" cy="197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a\Desktop\44233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06536"/>
            <a:ext cx="4440091" cy="265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355976" y="4581128"/>
            <a:ext cx="1440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/>
              <a:t>Bolesti hlavy/migréna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644008" y="5301208"/>
            <a:ext cx="86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/>
              <a:t>Bolesti uší </a:t>
            </a:r>
          </a:p>
          <a:p>
            <a:pPr algn="ctr"/>
            <a:r>
              <a:rPr lang="sk-SK" sz="1000" dirty="0" err="1"/>
              <a:t>tinnitus</a:t>
            </a:r>
            <a:endParaRPr lang="sk-SK" sz="1000" dirty="0"/>
          </a:p>
        </p:txBody>
      </p:sp>
      <p:sp>
        <p:nvSpPr>
          <p:cNvPr id="8" name="BlokTextu 7"/>
          <p:cNvSpPr txBox="1"/>
          <p:nvPr/>
        </p:nvSpPr>
        <p:spPr>
          <a:xfrm>
            <a:off x="4535976" y="6021287"/>
            <a:ext cx="1080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/>
              <a:t>Bolesti zubov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7402034" y="4653136"/>
            <a:ext cx="122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/>
              <a:t>Bolesti v oblasti očí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7452320" y="5378152"/>
            <a:ext cx="900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/>
              <a:t>Bolesti sánky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7452320" y="5867398"/>
            <a:ext cx="10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/>
              <a:t>Bolesti </a:t>
            </a:r>
          </a:p>
          <a:p>
            <a:pPr algn="ctr"/>
            <a:r>
              <a:rPr lang="sk-SK" sz="1000" dirty="0"/>
              <a:t>krku a šije</a:t>
            </a:r>
          </a:p>
        </p:txBody>
      </p:sp>
    </p:spTree>
    <p:extLst>
      <p:ext uri="{BB962C8B-B14F-4D97-AF65-F5344CB8AC3E}">
        <p14:creationId xmlns:p14="http://schemas.microsoft.com/office/powerpoint/2010/main" val="24611615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pic>
        <p:nvPicPr>
          <p:cNvPr id="5122" name="Picture 2" descr="C:\Users\eva\Desktop\Pa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6806"/>
            <a:ext cx="7560840" cy="50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1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86800" cy="1785950"/>
          </a:xfrm>
        </p:spPr>
        <p:txBody>
          <a:bodyPr>
            <a:normAutofit fontScale="90000"/>
          </a:bodyPr>
          <a:lstStyle/>
          <a:p>
            <a:r>
              <a:rPr lang="sk-SK" dirty="0"/>
              <a:t>Klasifikácia kostí</a:t>
            </a:r>
            <a:br>
              <a:rPr lang="sk-SK" sz="1100" dirty="0"/>
            </a:br>
            <a:r>
              <a:rPr lang="sk-SK" sz="2700" dirty="0">
                <a:solidFill>
                  <a:srgbClr val="00B050"/>
                </a:solidFill>
              </a:rPr>
              <a:t>podľa štruktúry</a:t>
            </a:r>
            <a:br>
              <a:rPr lang="sk-SK" sz="2700" dirty="0">
                <a:solidFill>
                  <a:srgbClr val="00B050"/>
                </a:solidFill>
              </a:rPr>
            </a:br>
            <a:br>
              <a:rPr lang="sk-SK" sz="2700" dirty="0">
                <a:solidFill>
                  <a:srgbClr val="00B050"/>
                </a:solidFill>
              </a:rPr>
            </a:br>
            <a:br>
              <a:rPr lang="sk-SK" sz="2700" dirty="0"/>
            </a:b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88682" y="2116152"/>
            <a:ext cx="88358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rgbClr val="C00000"/>
                </a:solidFill>
              </a:rPr>
              <a:t>Kompaktná kosť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85 % kostry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povrchová vrstvu krátkych a plochých kostí a </a:t>
            </a:r>
            <a:r>
              <a:rPr lang="sk-SK" dirty="0" err="1"/>
              <a:t>diafýza</a:t>
            </a:r>
            <a:r>
              <a:rPr lang="sk-SK" dirty="0"/>
              <a:t> dlhých kostí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koncentricky usporiadané kostné lamely - dávajú kosti pevnosť v ťahu a ohybe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medzi lamelami v dutinkách (</a:t>
            </a:r>
            <a:r>
              <a:rPr lang="sk-SK" dirty="0" err="1"/>
              <a:t>lakunách</a:t>
            </a:r>
            <a:r>
              <a:rPr lang="sk-SK" dirty="0"/>
              <a:t>) sú kostné bunky </a:t>
            </a:r>
            <a:r>
              <a:rPr lang="sk-SK" dirty="0" err="1"/>
              <a:t>osteocyty</a:t>
            </a:r>
            <a:endParaRPr lang="sk-SK" dirty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>
                <a:solidFill>
                  <a:srgbClr val="C00000"/>
                </a:solidFill>
              </a:rPr>
              <a:t>Spongiózna</a:t>
            </a:r>
            <a:r>
              <a:rPr lang="sk-SK" sz="2000" dirty="0">
                <a:solidFill>
                  <a:srgbClr val="C00000"/>
                </a:solidFill>
              </a:rPr>
              <a:t> kosť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15 % kostry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podstatná časť plochých a krátkych kostí a epifýzy dlhých kostí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lamely usporiadané do </a:t>
            </a:r>
            <a:r>
              <a:rPr lang="sk-SK" dirty="0" err="1"/>
              <a:t>trámčekov</a:t>
            </a:r>
            <a:r>
              <a:rPr lang="sk-SK" dirty="0"/>
              <a:t>, medzi ktorými sú dutiny, vyplnené červenou kostnou dreňou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>
              <a:solidFill>
                <a:srgbClr val="C00000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>
              <a:solidFill>
                <a:srgbClr val="C00000"/>
              </a:solidFill>
            </a:endParaRPr>
          </a:p>
        </p:txBody>
      </p:sp>
      <p:pic>
        <p:nvPicPr>
          <p:cNvPr id="4" name="Obrázok 3" descr="compact-and-spongy-bone-jpg-1489B7B296667FF37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04664"/>
            <a:ext cx="3794178" cy="19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0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3393"/>
            <a:ext cx="4491608" cy="838200"/>
          </a:xfrm>
        </p:spPr>
        <p:txBody>
          <a:bodyPr/>
          <a:lstStyle/>
          <a:p>
            <a:r>
              <a:rPr lang="sk-SK" dirty="0"/>
              <a:t>Anatómia kostí</a:t>
            </a:r>
          </a:p>
        </p:txBody>
      </p:sp>
      <p:pic>
        <p:nvPicPr>
          <p:cNvPr id="1029" name="Picture 5" descr="C:\Users\Lovasova\Desktop\mb4_003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84" y="1324457"/>
            <a:ext cx="1962048" cy="53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797543" y="4653136"/>
            <a:ext cx="3672408" cy="160043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dirty="0" err="1">
                <a:solidFill>
                  <a:srgbClr val="0070C0"/>
                </a:solidFill>
              </a:rPr>
              <a:t>Perioesteum</a:t>
            </a:r>
            <a:r>
              <a:rPr lang="sk-SK" sz="1400" dirty="0">
                <a:solidFill>
                  <a:srgbClr val="0070C0"/>
                </a:solidFill>
              </a:rPr>
              <a:t> (</a:t>
            </a:r>
            <a:r>
              <a:rPr lang="sk-SK" sz="1400" dirty="0" err="1">
                <a:solidFill>
                  <a:srgbClr val="0070C0"/>
                </a:solidFill>
              </a:rPr>
              <a:t>Okostnica</a:t>
            </a:r>
            <a:r>
              <a:rPr lang="sk-SK" sz="1400" dirty="0"/>
              <a:t>)</a:t>
            </a:r>
          </a:p>
          <a:p>
            <a:pPr>
              <a:tabLst>
                <a:tab pos="266700" algn="l"/>
              </a:tabLst>
            </a:pPr>
            <a:r>
              <a:rPr lang="sk-SK" sz="1400" dirty="0"/>
              <a:t>	Vonkajšia </a:t>
            </a:r>
            <a:r>
              <a:rPr lang="sk-SK" sz="1400" dirty="0" err="1"/>
              <a:t>fibrózna</a:t>
            </a:r>
            <a:r>
              <a:rPr lang="sk-SK" sz="1400" dirty="0"/>
              <a:t> vrstva</a:t>
            </a:r>
          </a:p>
          <a:p>
            <a:pPr lvl="1"/>
            <a:r>
              <a:rPr lang="sk-SK" sz="1400" dirty="0"/>
              <a:t>Ochrana kosti</a:t>
            </a:r>
          </a:p>
          <a:p>
            <a:pPr lvl="1"/>
            <a:r>
              <a:rPr lang="sk-SK" sz="1400" dirty="0"/>
              <a:t>Pripojenie kosti k šľachám a väzom</a:t>
            </a:r>
          </a:p>
          <a:p>
            <a:pPr marL="266700"/>
            <a:r>
              <a:rPr lang="sk-SK" sz="1400" dirty="0"/>
              <a:t>Vnútorná bunková vrstva</a:t>
            </a:r>
          </a:p>
          <a:p>
            <a:pPr lvl="1"/>
            <a:r>
              <a:rPr lang="sk-SK" sz="1400" dirty="0" err="1"/>
              <a:t>Progenitorové</a:t>
            </a:r>
            <a:r>
              <a:rPr lang="sk-SK" sz="1400" dirty="0"/>
              <a:t> kmeňové bunky z ktorých vznikajú </a:t>
            </a:r>
            <a:r>
              <a:rPr lang="sk-SK" sz="1400" dirty="0" err="1"/>
              <a:t>osteoblasty</a:t>
            </a:r>
            <a:r>
              <a:rPr lang="sk-SK" sz="1400" dirty="0"/>
              <a:t> a </a:t>
            </a:r>
            <a:r>
              <a:rPr lang="sk-SK" sz="1400" dirty="0" err="1"/>
              <a:t>chondroblasty</a:t>
            </a:r>
            <a:endParaRPr lang="sk-SK" sz="1400" dirty="0"/>
          </a:p>
        </p:txBody>
      </p:sp>
      <p:sp>
        <p:nvSpPr>
          <p:cNvPr id="20" name="BlokTextu 19"/>
          <p:cNvSpPr txBox="1"/>
          <p:nvPr/>
        </p:nvSpPr>
        <p:spPr>
          <a:xfrm>
            <a:off x="376922" y="1324457"/>
            <a:ext cx="95233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/>
              <a:t>Epifýza</a:t>
            </a:r>
          </a:p>
          <a:p>
            <a:endParaRPr lang="sk-SK" sz="1600" dirty="0"/>
          </a:p>
        </p:txBody>
      </p:sp>
      <p:sp>
        <p:nvSpPr>
          <p:cNvPr id="21" name="BlokTextu 20"/>
          <p:cNvSpPr txBox="1"/>
          <p:nvPr/>
        </p:nvSpPr>
        <p:spPr>
          <a:xfrm>
            <a:off x="376922" y="1910799"/>
            <a:ext cx="952332" cy="4031873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r>
              <a:rPr lang="sk-SK" sz="1600" dirty="0" err="1"/>
              <a:t>Diafýza</a:t>
            </a:r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</p:txBody>
      </p:sp>
      <p:sp>
        <p:nvSpPr>
          <p:cNvPr id="22" name="BlokTextu 21"/>
          <p:cNvSpPr txBox="1"/>
          <p:nvPr/>
        </p:nvSpPr>
        <p:spPr>
          <a:xfrm>
            <a:off x="376922" y="5817170"/>
            <a:ext cx="95233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sk-SK" sz="1600" dirty="0"/>
          </a:p>
          <a:p>
            <a:r>
              <a:rPr lang="sk-SK" sz="1600" dirty="0"/>
              <a:t>Epifýza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376922" y="1797644"/>
            <a:ext cx="952332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dirty="0" err="1"/>
              <a:t>Metafýza</a:t>
            </a:r>
            <a:endParaRPr lang="sk-SK" sz="1400" dirty="0"/>
          </a:p>
        </p:txBody>
      </p:sp>
      <p:sp>
        <p:nvSpPr>
          <p:cNvPr id="27" name="BlokTextu 26"/>
          <p:cNvSpPr txBox="1"/>
          <p:nvPr/>
        </p:nvSpPr>
        <p:spPr>
          <a:xfrm>
            <a:off x="376922" y="5685075"/>
            <a:ext cx="952332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dirty="0" err="1"/>
              <a:t>Metafýza</a:t>
            </a:r>
            <a:endParaRPr lang="sk-SK" sz="1400" dirty="0"/>
          </a:p>
        </p:txBody>
      </p:sp>
      <p:sp>
        <p:nvSpPr>
          <p:cNvPr id="28" name="BlokTextu 27"/>
          <p:cNvSpPr txBox="1"/>
          <p:nvPr/>
        </p:nvSpPr>
        <p:spPr>
          <a:xfrm>
            <a:off x="1591331" y="1232123"/>
            <a:ext cx="828000" cy="307777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rgbClr val="0070C0"/>
                </a:solidFill>
              </a:rPr>
              <a:t>Chrupka</a:t>
            </a:r>
            <a:endParaRPr lang="sk-SK" sz="1400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3809876" y="2336428"/>
            <a:ext cx="5340088" cy="2130748"/>
            <a:chOff x="3571315" y="2046551"/>
            <a:chExt cx="5340088" cy="2130748"/>
          </a:xfrm>
        </p:grpSpPr>
        <p:sp>
          <p:nvSpPr>
            <p:cNvPr id="29" name="BlokTextu 28"/>
            <p:cNvSpPr txBox="1"/>
            <p:nvPr/>
          </p:nvSpPr>
          <p:spPr>
            <a:xfrm>
              <a:off x="3571315" y="2519687"/>
              <a:ext cx="1462697" cy="30777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sz="1400" dirty="0">
                  <a:solidFill>
                    <a:srgbClr val="0070C0"/>
                  </a:solidFill>
                </a:rPr>
                <a:t>Kompaktná kosť</a:t>
              </a:r>
              <a:endParaRPr lang="sk-SK" sz="1400" dirty="0"/>
            </a:p>
          </p:txBody>
        </p:sp>
        <p:pic>
          <p:nvPicPr>
            <p:cNvPr id="1030" name="Picture 6" descr="C:\Users\Lovasova\Desktop\oste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341" y="2046551"/>
              <a:ext cx="2839062" cy="213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Rovná spojnica 16"/>
            <p:cNvCxnSpPr>
              <a:stCxn id="29" idx="3"/>
            </p:cNvCxnSpPr>
            <p:nvPr/>
          </p:nvCxnSpPr>
          <p:spPr>
            <a:xfrm>
              <a:off x="5034012" y="2673576"/>
              <a:ext cx="10383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Skupina 42"/>
          <p:cNvGrpSpPr/>
          <p:nvPr/>
        </p:nvGrpSpPr>
        <p:grpSpPr>
          <a:xfrm>
            <a:off x="1511659" y="625557"/>
            <a:ext cx="6444717" cy="1665369"/>
            <a:chOff x="1511659" y="625557"/>
            <a:chExt cx="6444717" cy="1665369"/>
          </a:xfrm>
        </p:grpSpPr>
        <p:pic>
          <p:nvPicPr>
            <p:cNvPr id="1031" name="Picture 7" descr="C:\Users\Lovasova\Desktop\mjhgdnzagdgv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048" y="625557"/>
              <a:ext cx="1460328" cy="12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Skupina 41"/>
            <p:cNvGrpSpPr/>
            <p:nvPr/>
          </p:nvGrpSpPr>
          <p:grpSpPr>
            <a:xfrm>
              <a:off x="1511659" y="1539900"/>
              <a:ext cx="4932114" cy="751026"/>
              <a:chOff x="1511659" y="1539900"/>
              <a:chExt cx="4932114" cy="751026"/>
            </a:xfrm>
          </p:grpSpPr>
          <p:sp>
            <p:nvSpPr>
              <p:cNvPr id="45" name="BlokTextu 44"/>
              <p:cNvSpPr txBox="1"/>
              <p:nvPr/>
            </p:nvSpPr>
            <p:spPr>
              <a:xfrm>
                <a:off x="3995501" y="1539900"/>
                <a:ext cx="2448272" cy="73866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 err="1">
                    <a:solidFill>
                      <a:srgbClr val="0070C0"/>
                    </a:solidFill>
                  </a:rPr>
                  <a:t>Špongiózna</a:t>
                </a:r>
                <a:r>
                  <a:rPr lang="sk-SK" sz="1400" dirty="0">
                    <a:solidFill>
                      <a:srgbClr val="0070C0"/>
                    </a:solidFill>
                  </a:rPr>
                  <a:t> (hubovitá</a:t>
                </a:r>
                <a:r>
                  <a:rPr lang="sk-SK" sz="1400" dirty="0"/>
                  <a:t>) </a:t>
                </a:r>
                <a:r>
                  <a:rPr lang="sk-SK" sz="1400" dirty="0">
                    <a:solidFill>
                      <a:srgbClr val="0070C0"/>
                    </a:solidFill>
                  </a:rPr>
                  <a:t>kosť</a:t>
                </a:r>
              </a:p>
              <a:p>
                <a:pPr>
                  <a:tabLst>
                    <a:tab pos="266700" algn="l"/>
                  </a:tabLst>
                </a:pPr>
                <a:r>
                  <a:rPr lang="sk-SK" sz="1400" dirty="0"/>
                  <a:t>tvorená </a:t>
                </a:r>
                <a:r>
                  <a:rPr lang="sk-SK" sz="1400" dirty="0" err="1"/>
                  <a:t>trámčekmi</a:t>
                </a:r>
                <a:r>
                  <a:rPr lang="sk-SK" sz="1400" dirty="0"/>
                  <a:t> (</a:t>
                </a:r>
                <a:r>
                  <a:rPr lang="sk-SK" sz="1400" dirty="0" err="1"/>
                  <a:t>trabekuly</a:t>
                </a:r>
                <a:r>
                  <a:rPr lang="sk-SK" sz="1400" dirty="0"/>
                  <a:t>)</a:t>
                </a:r>
              </a:p>
              <a:p>
                <a:pPr>
                  <a:tabLst>
                    <a:tab pos="266700" algn="l"/>
                  </a:tabLst>
                </a:pPr>
                <a:r>
                  <a:rPr lang="sk-SK" sz="1400" dirty="0"/>
                  <a:t>elastickejšia, odolnejšia</a:t>
                </a:r>
              </a:p>
            </p:txBody>
          </p:sp>
          <p:sp>
            <p:nvSpPr>
              <p:cNvPr id="47" name="BlokTextu 46"/>
              <p:cNvSpPr txBox="1"/>
              <p:nvPr/>
            </p:nvSpPr>
            <p:spPr>
              <a:xfrm>
                <a:off x="1511659" y="1983149"/>
                <a:ext cx="900000" cy="3077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 err="1">
                    <a:solidFill>
                      <a:srgbClr val="0070C0"/>
                    </a:solidFill>
                  </a:rPr>
                  <a:t>Trabekuly</a:t>
                </a:r>
                <a:endParaRPr lang="sk-SK" sz="1400" dirty="0"/>
              </a:p>
            </p:txBody>
          </p:sp>
        </p:grpSp>
      </p:grpSp>
      <p:grpSp>
        <p:nvGrpSpPr>
          <p:cNvPr id="44" name="Skupina 43"/>
          <p:cNvGrpSpPr/>
          <p:nvPr/>
        </p:nvGrpSpPr>
        <p:grpSpPr>
          <a:xfrm>
            <a:off x="3587416" y="3273859"/>
            <a:ext cx="2628000" cy="1139219"/>
            <a:chOff x="3605876" y="3261992"/>
            <a:chExt cx="2415197" cy="1370236"/>
          </a:xfrm>
        </p:grpSpPr>
        <p:sp>
          <p:nvSpPr>
            <p:cNvPr id="52" name="BlokTextu 51"/>
            <p:cNvSpPr txBox="1"/>
            <p:nvPr/>
          </p:nvSpPr>
          <p:spPr>
            <a:xfrm>
              <a:off x="3605876" y="3261992"/>
              <a:ext cx="1548701" cy="30777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sz="1400" dirty="0">
                  <a:solidFill>
                    <a:srgbClr val="0070C0"/>
                  </a:solidFill>
                </a:rPr>
                <a:t>Dutina tela kosti</a:t>
              </a:r>
              <a:endParaRPr lang="sk-SK" sz="1400" dirty="0"/>
            </a:p>
          </p:txBody>
        </p:sp>
        <p:sp>
          <p:nvSpPr>
            <p:cNvPr id="53" name="BlokTextu 52"/>
            <p:cNvSpPr txBox="1"/>
            <p:nvPr/>
          </p:nvSpPr>
          <p:spPr>
            <a:xfrm>
              <a:off x="3605876" y="3743774"/>
              <a:ext cx="2415197" cy="88845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sz="1400" dirty="0">
                  <a:solidFill>
                    <a:srgbClr val="0070C0"/>
                  </a:solidFill>
                </a:rPr>
                <a:t>Kostná dreň</a:t>
              </a:r>
              <a:endParaRPr lang="sk-SK" sz="1400" dirty="0"/>
            </a:p>
            <a:p>
              <a:r>
                <a:rPr lang="sk-SK" sz="1400" dirty="0" err="1"/>
                <a:t>hematopoetické</a:t>
              </a:r>
              <a:r>
                <a:rPr lang="sk-SK" sz="1400" dirty="0"/>
                <a:t> kmeňové bunky</a:t>
              </a:r>
            </a:p>
            <a:p>
              <a:pPr marL="265113" lvl="1"/>
              <a:r>
                <a:rPr lang="sk-SK" sz="1400" dirty="0" err="1"/>
                <a:t>lymfoidné</a:t>
              </a:r>
              <a:r>
                <a:rPr lang="sk-SK" sz="1400" dirty="0"/>
                <a:t>/</a:t>
              </a:r>
              <a:r>
                <a:rPr lang="sk-SK" sz="1400" dirty="0" err="1"/>
                <a:t>myeloidné</a:t>
              </a:r>
              <a:endParaRPr lang="sk-SK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8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Kostné bunky</a:t>
            </a:r>
            <a:endParaRPr lang="sk-SK" sz="2700" dirty="0"/>
          </a:p>
        </p:txBody>
      </p:sp>
      <p:pic>
        <p:nvPicPr>
          <p:cNvPr id="1026" name="Picture 2" descr="C:\Users\Lovasova\Desktop\k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14293"/>
            <a:ext cx="6046061" cy="254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remod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365104"/>
            <a:ext cx="3488553" cy="2325702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7228543" y="954016"/>
            <a:ext cx="1332000" cy="936104"/>
            <a:chOff x="6876256" y="1052736"/>
            <a:chExt cx="1332000" cy="936104"/>
          </a:xfrm>
        </p:grpSpPr>
        <p:sp>
          <p:nvSpPr>
            <p:cNvPr id="3" name="BlokTextu 2"/>
            <p:cNvSpPr txBox="1"/>
            <p:nvPr/>
          </p:nvSpPr>
          <p:spPr>
            <a:xfrm>
              <a:off x="6876256" y="1052736"/>
              <a:ext cx="1332000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dirty="0" err="1"/>
                <a:t>Osteoblasty</a:t>
              </a:r>
              <a:endParaRPr lang="sk-SK" dirty="0"/>
            </a:p>
          </p:txBody>
        </p:sp>
        <p:cxnSp>
          <p:nvCxnSpPr>
            <p:cNvPr id="6" name="Rovná spojovacia šípka 5"/>
            <p:cNvCxnSpPr/>
            <p:nvPr/>
          </p:nvCxnSpPr>
          <p:spPr>
            <a:xfrm flipH="1">
              <a:off x="6876256" y="1422068"/>
              <a:ext cx="720080" cy="5667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251520" y="1475748"/>
            <a:ext cx="2160240" cy="936104"/>
            <a:chOff x="6876256" y="1052736"/>
            <a:chExt cx="2160240" cy="936104"/>
          </a:xfrm>
        </p:grpSpPr>
        <p:sp>
          <p:nvSpPr>
            <p:cNvPr id="12" name="BlokTextu 11"/>
            <p:cNvSpPr txBox="1"/>
            <p:nvPr/>
          </p:nvSpPr>
          <p:spPr>
            <a:xfrm>
              <a:off x="6876256" y="1052736"/>
              <a:ext cx="1332000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dirty="0" err="1"/>
                <a:t>Osteoklasty</a:t>
              </a:r>
              <a:endParaRPr lang="sk-SK" dirty="0"/>
            </a:p>
          </p:txBody>
        </p:sp>
        <p:cxnSp>
          <p:nvCxnSpPr>
            <p:cNvPr id="13" name="Rovná spojovacia šípka 12"/>
            <p:cNvCxnSpPr/>
            <p:nvPr/>
          </p:nvCxnSpPr>
          <p:spPr>
            <a:xfrm>
              <a:off x="7596336" y="1422068"/>
              <a:ext cx="1440160" cy="5667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/>
          <p:cNvGrpSpPr/>
          <p:nvPr/>
        </p:nvGrpSpPr>
        <p:grpSpPr>
          <a:xfrm>
            <a:off x="6372200" y="3429000"/>
            <a:ext cx="2371965" cy="1305436"/>
            <a:chOff x="5782371" y="116632"/>
            <a:chExt cx="2371965" cy="1305436"/>
          </a:xfrm>
        </p:grpSpPr>
        <p:sp>
          <p:nvSpPr>
            <p:cNvPr id="16" name="BlokTextu 15"/>
            <p:cNvSpPr txBox="1"/>
            <p:nvPr/>
          </p:nvSpPr>
          <p:spPr>
            <a:xfrm>
              <a:off x="7038336" y="1052736"/>
              <a:ext cx="1116000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dirty="0" err="1"/>
                <a:t>Osteocyty</a:t>
              </a:r>
              <a:endParaRPr lang="sk-SK" dirty="0"/>
            </a:p>
          </p:txBody>
        </p:sp>
        <p:cxnSp>
          <p:nvCxnSpPr>
            <p:cNvPr id="17" name="Rovná spojovacia šípka 16"/>
            <p:cNvCxnSpPr/>
            <p:nvPr/>
          </p:nvCxnSpPr>
          <p:spPr>
            <a:xfrm flipH="1" flipV="1">
              <a:off x="5782371" y="116632"/>
              <a:ext cx="1813965" cy="9361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41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Kostné bunky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357158" y="1772816"/>
            <a:ext cx="85725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>
                <a:solidFill>
                  <a:srgbClr val="C00000"/>
                </a:solidFill>
              </a:rPr>
              <a:t>Osteoblasty</a:t>
            </a:r>
            <a:endParaRPr lang="sk-SK" sz="2800" b="1" dirty="0">
              <a:solidFill>
                <a:srgbClr val="C00000"/>
              </a:solidFill>
            </a:endParaRP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Bunky aktívne syntetizujúce kostnú </a:t>
            </a:r>
            <a:r>
              <a:rPr lang="sk-SK" sz="2000" dirty="0" err="1"/>
              <a:t>matrix</a:t>
            </a:r>
            <a:r>
              <a:rPr lang="sk-SK" sz="2000" dirty="0"/>
              <a:t> – najmä kolagén 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Stratili schopnosť </a:t>
            </a:r>
            <a:r>
              <a:rPr lang="sk-SK" sz="2000" dirty="0" err="1"/>
              <a:t>mitotického</a:t>
            </a:r>
            <a:r>
              <a:rPr lang="sk-SK" sz="2000" dirty="0"/>
              <a:t> delenia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Diferenciácia </a:t>
            </a:r>
            <a:r>
              <a:rPr lang="sk-SK" sz="2000" dirty="0" err="1"/>
              <a:t>osteoprogenitorových</a:t>
            </a:r>
            <a:r>
              <a:rPr lang="sk-SK" sz="2000" dirty="0"/>
              <a:t> buniek na </a:t>
            </a:r>
            <a:r>
              <a:rPr lang="sk-SK" sz="2000" dirty="0" err="1"/>
              <a:t>osteobasty</a:t>
            </a:r>
            <a:r>
              <a:rPr lang="sk-SK" sz="2000" dirty="0"/>
              <a:t> je aktivovaná rastovými faktormi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sk-SK" sz="2000" dirty="0" err="1">
                <a:solidFill>
                  <a:srgbClr val="0070C0"/>
                </a:solidFill>
              </a:rPr>
              <a:t>Osteoprogenitorové</a:t>
            </a:r>
            <a:r>
              <a:rPr lang="sk-SK" sz="2000" dirty="0">
                <a:solidFill>
                  <a:srgbClr val="0070C0"/>
                </a:solidFill>
              </a:rPr>
              <a:t> bunky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Prekurzory </a:t>
            </a:r>
            <a:r>
              <a:rPr lang="sk-SK" sz="2000" dirty="0" err="1"/>
              <a:t>osteoblastov</a:t>
            </a:r>
            <a:r>
              <a:rPr lang="sk-SK" sz="2000" dirty="0"/>
              <a:t> (</a:t>
            </a:r>
            <a:r>
              <a:rPr lang="sk-SK" sz="2000" dirty="0" err="1"/>
              <a:t>preosteoblasty</a:t>
            </a:r>
            <a:r>
              <a:rPr lang="sk-SK" sz="2000" dirty="0"/>
              <a:t>)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Schopné </a:t>
            </a:r>
            <a:r>
              <a:rPr lang="sk-SK" sz="2000" dirty="0" err="1"/>
              <a:t>mitózy</a:t>
            </a:r>
            <a:r>
              <a:rPr lang="sk-SK" sz="2000" dirty="0"/>
              <a:t>, aktivujú sa a diferencujú na </a:t>
            </a:r>
            <a:r>
              <a:rPr lang="sk-SK" sz="2000" dirty="0" err="1"/>
              <a:t>osteoblasty</a:t>
            </a:r>
            <a:endParaRPr lang="sk-SK" sz="2000" dirty="0"/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Majú úlohu aj pri raste a hojení kostí, môžu sa diferencovať aj na </a:t>
            </a:r>
            <a:r>
              <a:rPr lang="sk-SK" sz="2000" dirty="0" err="1"/>
              <a:t>chondroblasty</a:t>
            </a:r>
            <a:r>
              <a:rPr lang="sk-SK" sz="2000" dirty="0"/>
              <a:t> alebo </a:t>
            </a:r>
            <a:r>
              <a:rPr lang="sk-SK" sz="2000" dirty="0" err="1"/>
              <a:t>fibroblasty</a:t>
            </a:r>
            <a:r>
              <a:rPr lang="sk-SK" sz="2000" dirty="0"/>
              <a:t>.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Podieľajú sa na výžive kostného tkaniva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/>
          </a:p>
        </p:txBody>
      </p:sp>
      <p:pic>
        <p:nvPicPr>
          <p:cNvPr id="1027" name="Picture 3" descr="C:\Users\eva\Desktop\Snímk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8710"/>
            <a:ext cx="2664296" cy="18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1469</TotalTime>
  <Words>3878</Words>
  <Application>Microsoft Office PowerPoint</Application>
  <PresentationFormat>Prezentácia na obrazovke (4:3)</PresentationFormat>
  <Paragraphs>554</Paragraphs>
  <Slides>52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11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52</vt:i4>
      </vt:variant>
    </vt:vector>
  </HeadingPairs>
  <TitlesOfParts>
    <vt:vector size="64" baseType="lpstr">
      <vt:lpstr>Arial</vt:lpstr>
      <vt:lpstr>Calibri</vt:lpstr>
      <vt:lpstr>Century Gothic</vt:lpstr>
      <vt:lpstr>Franklin Gothic Book</vt:lpstr>
      <vt:lpstr>Franklin Gothic Medium</vt:lpstr>
      <vt:lpstr>Monotype Sorts</vt:lpstr>
      <vt:lpstr>Symbol</vt:lpstr>
      <vt:lpstr>Tahoma</vt:lpstr>
      <vt:lpstr>Times New Roman</vt:lpstr>
      <vt:lpstr>Wingdings</vt:lpstr>
      <vt:lpstr>Wingdings 2</vt:lpstr>
      <vt:lpstr>Cestovanie</vt:lpstr>
      <vt:lpstr>PatofyziolóGia Kostí a kĺbov  zubné lekárstvo 2020/2021</vt:lpstr>
      <vt:lpstr>Definícia kostného tkaniva</vt:lpstr>
      <vt:lpstr>Funkcie kostného tkaniva</vt:lpstr>
      <vt:lpstr>Klasifikácia kostí  podľa pozície </vt:lpstr>
      <vt:lpstr>Klasifikácia kostí  podľa tvaru </vt:lpstr>
      <vt:lpstr>Klasifikácia kostí podľa štruktúry   </vt:lpstr>
      <vt:lpstr>Anatómia kostí</vt:lpstr>
      <vt:lpstr>Kostné bunky</vt:lpstr>
      <vt:lpstr>Kostné bunky</vt:lpstr>
      <vt:lpstr>Kostné bunky</vt:lpstr>
      <vt:lpstr>RANKL/RANK/Osteoprotegerin</vt:lpstr>
      <vt:lpstr>Kostné bunky</vt:lpstr>
      <vt:lpstr>Kostné bunky</vt:lpstr>
      <vt:lpstr>Kostná hmota</vt:lpstr>
      <vt:lpstr>Osteogenéza (rast kostí)</vt:lpstr>
      <vt:lpstr>Endochondriálna  ossifikácia</vt:lpstr>
      <vt:lpstr>Remodelácia kostí</vt:lpstr>
      <vt:lpstr>Remodelačná jednotka</vt:lpstr>
      <vt:lpstr>Remodelačná jednotka</vt:lpstr>
      <vt:lpstr>Fázy remodelácie kostí</vt:lpstr>
      <vt:lpstr>Prezentácia programu PowerPoint</vt:lpstr>
      <vt:lpstr>Regulácia metabolizmu kostí</vt:lpstr>
      <vt:lpstr>Prezentácia programu PowerPoint</vt:lpstr>
      <vt:lpstr>Regulácia metabolizmu kostí</vt:lpstr>
      <vt:lpstr>Regulácia metabolizmu kostí</vt:lpstr>
      <vt:lpstr>Regulácia metabolizmu kostí</vt:lpstr>
      <vt:lpstr>Anatómia a fyziológia kĺbov</vt:lpstr>
      <vt:lpstr>Klasifikácia kĺbov  podľa pohyblivosti</vt:lpstr>
      <vt:lpstr>Klasifikácia kĺbov</vt:lpstr>
      <vt:lpstr>Klasifikácia kĺbov</vt:lpstr>
      <vt:lpstr>Patofyziológia kostí </vt:lpstr>
      <vt:lpstr>Osteoporóza</vt:lpstr>
      <vt:lpstr>Osteoporóza</vt:lpstr>
      <vt:lpstr>Osteoporóza</vt:lpstr>
      <vt:lpstr>osteomalácia</vt:lpstr>
      <vt:lpstr>Rachitída, krivica</vt:lpstr>
      <vt:lpstr>Prezentácia programu PowerPoint</vt:lpstr>
      <vt:lpstr>Pagetova choroba</vt:lpstr>
      <vt:lpstr>Patofyziológia kĺbov </vt:lpstr>
      <vt:lpstr>Osteoartróza (artróza)</vt:lpstr>
      <vt:lpstr>Osteoartritída (artróza)</vt:lpstr>
      <vt:lpstr>Reumatoidná artritída</vt:lpstr>
      <vt:lpstr>Reumatoidná artritída</vt:lpstr>
      <vt:lpstr>Reumatoidná artritída</vt:lpstr>
      <vt:lpstr>Prezentácia programu PowerPoint</vt:lpstr>
      <vt:lpstr>Prezentácia programu PowerPoint</vt:lpstr>
      <vt:lpstr>Ankylozujúca spondylitída  (Bechterevova choroba)</vt:lpstr>
      <vt:lpstr>Ankylozujúca spondylitída  (Bechterevova choroba)</vt:lpstr>
      <vt:lpstr>Dna  (lámka, pakostnica, podagra, arthritis urica)</vt:lpstr>
      <vt:lpstr>Patofyziológia čeľustného kĺbu</vt:lpstr>
      <vt:lpstr>Patofyziológia čeľustného kĺbu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Pathophysiology of bones</dc:title>
  <dc:creator>evalov</dc:creator>
  <cp:lastModifiedBy>MVDr. Eva Lovásová PhD.</cp:lastModifiedBy>
  <cp:revision>306</cp:revision>
  <dcterms:created xsi:type="dcterms:W3CDTF">2017-05-14T06:58:27Z</dcterms:created>
  <dcterms:modified xsi:type="dcterms:W3CDTF">2022-05-18T10:31:41Z</dcterms:modified>
</cp:coreProperties>
</file>