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78"/>
  </p:notesMasterIdLst>
  <p:sldIdLst>
    <p:sldId id="256" r:id="rId2"/>
    <p:sldId id="360" r:id="rId3"/>
    <p:sldId id="363" r:id="rId4"/>
    <p:sldId id="290" r:id="rId5"/>
    <p:sldId id="266" r:id="rId6"/>
    <p:sldId id="267" r:id="rId7"/>
    <p:sldId id="285" r:id="rId8"/>
    <p:sldId id="26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58" r:id="rId18"/>
    <p:sldId id="260" r:id="rId19"/>
    <p:sldId id="262" r:id="rId20"/>
    <p:sldId id="263" r:id="rId21"/>
    <p:sldId id="264" r:id="rId22"/>
    <p:sldId id="261" r:id="rId23"/>
    <p:sldId id="299" r:id="rId24"/>
    <p:sldId id="265" r:id="rId25"/>
    <p:sldId id="277" r:id="rId26"/>
    <p:sldId id="278" r:id="rId27"/>
    <p:sldId id="279" r:id="rId28"/>
    <p:sldId id="361" r:id="rId29"/>
    <p:sldId id="280" r:id="rId30"/>
    <p:sldId id="284" r:id="rId31"/>
    <p:sldId id="286" r:id="rId32"/>
    <p:sldId id="287" r:id="rId33"/>
    <p:sldId id="300" r:id="rId34"/>
    <p:sldId id="355" r:id="rId35"/>
    <p:sldId id="302" r:id="rId36"/>
    <p:sldId id="303" r:id="rId37"/>
    <p:sldId id="365" r:id="rId38"/>
    <p:sldId id="305" r:id="rId39"/>
    <p:sldId id="306" r:id="rId40"/>
    <p:sldId id="282" r:id="rId41"/>
    <p:sldId id="364" r:id="rId42"/>
    <p:sldId id="356" r:id="rId43"/>
    <p:sldId id="314" r:id="rId44"/>
    <p:sldId id="346" r:id="rId45"/>
    <p:sldId id="366" r:id="rId46"/>
    <p:sldId id="341" r:id="rId47"/>
    <p:sldId id="340" r:id="rId48"/>
    <p:sldId id="347" r:id="rId49"/>
    <p:sldId id="348" r:id="rId50"/>
    <p:sldId id="349" r:id="rId51"/>
    <p:sldId id="357" r:id="rId52"/>
    <p:sldId id="367" r:id="rId53"/>
    <p:sldId id="310" r:id="rId54"/>
    <p:sldId id="313" r:id="rId55"/>
    <p:sldId id="350" r:id="rId56"/>
    <p:sldId id="351" r:id="rId57"/>
    <p:sldId id="359" r:id="rId58"/>
    <p:sldId id="352" r:id="rId59"/>
    <p:sldId id="353" r:id="rId60"/>
    <p:sldId id="318" r:id="rId61"/>
    <p:sldId id="315" r:id="rId62"/>
    <p:sldId id="316" r:id="rId63"/>
    <p:sldId id="320" r:id="rId64"/>
    <p:sldId id="322" r:id="rId65"/>
    <p:sldId id="358" r:id="rId66"/>
    <p:sldId id="326" r:id="rId67"/>
    <p:sldId id="324" r:id="rId68"/>
    <p:sldId id="327" r:id="rId69"/>
    <p:sldId id="330" r:id="rId70"/>
    <p:sldId id="331" r:id="rId71"/>
    <p:sldId id="332" r:id="rId72"/>
    <p:sldId id="334" r:id="rId73"/>
    <p:sldId id="335" r:id="rId74"/>
    <p:sldId id="339" r:id="rId75"/>
    <p:sldId id="336" r:id="rId76"/>
    <p:sldId id="337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94675" autoAdjust="0"/>
  </p:normalViewPr>
  <p:slideViewPr>
    <p:cSldViewPr snapToGrid="0">
      <p:cViewPr varScale="1">
        <p:scale>
          <a:sx n="78" d="100"/>
          <a:sy n="78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DD899-0325-40D1-BA29-04D0920E2618}" type="datetimeFigureOut">
              <a:rPr lang="sk-SK" smtClean="0"/>
              <a:t>16. 3. 2022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145A-82FD-41B2-AA40-0E7661A45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55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razu snímky 1">
            <a:extLst>
              <a:ext uri="{FF2B5EF4-FFF2-40B4-BE49-F238E27FC236}">
                <a16:creationId xmlns:a16="http://schemas.microsoft.com/office/drawing/2014/main" id="{115AF8B2-E2E3-45C7-AD2C-DCBB1D3FC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oznámok 2">
            <a:extLst>
              <a:ext uri="{FF2B5EF4-FFF2-40B4-BE49-F238E27FC236}">
                <a16:creationId xmlns:a16="http://schemas.microsoft.com/office/drawing/2014/main" id="{B6BEE169-DB5F-440D-ACF9-216A01928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  <p:sp>
        <p:nvSpPr>
          <p:cNvPr id="39940" name="Zástupný symbol čísla snímky 3">
            <a:extLst>
              <a:ext uri="{FF2B5EF4-FFF2-40B4-BE49-F238E27FC236}">
                <a16:creationId xmlns:a16="http://schemas.microsoft.com/office/drawing/2014/main" id="{B4C1CBB9-2159-4AC2-AF55-6C8951D61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FC39D2C-7BC2-41E2-BB39-E98B5C7F4E64}" type="slidenum">
              <a:rPr lang="en-US" altLang="sk-SK" sz="1200">
                <a:latin typeface="Arial" panose="020B0604020202020204" pitchFamily="34" charset="0"/>
              </a:rPr>
              <a:pPr/>
              <a:t>36</a:t>
            </a:fld>
            <a:endParaRPr lang="en-US" altLang="sk-SK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91BEF345-6D00-4FF8-8C89-31A6ACD08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4675" y="792163"/>
            <a:ext cx="5713413" cy="3214687"/>
          </a:xfrm>
          <a:ln/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D1F60F5D-09AD-4589-96EB-E192E9625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2211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F4CD6185-F416-4BD4-96A2-C2F3B779C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4675" y="793750"/>
            <a:ext cx="5711825" cy="3213100"/>
          </a:xfrm>
          <a:ln/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7C5E64BA-A2EB-4F4B-85F2-628BE1BFB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222750"/>
          </a:xfrm>
        </p:spPr>
        <p:txBody>
          <a:bodyPr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obrazu snímky 1">
            <a:extLst>
              <a:ext uri="{FF2B5EF4-FFF2-40B4-BE49-F238E27FC236}">
                <a16:creationId xmlns:a16="http://schemas.microsoft.com/office/drawing/2014/main" id="{505A9703-6C1E-49B6-82A5-CB8B9DADA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oznámok 2">
            <a:extLst>
              <a:ext uri="{FF2B5EF4-FFF2-40B4-BE49-F238E27FC236}">
                <a16:creationId xmlns:a16="http://schemas.microsoft.com/office/drawing/2014/main" id="{F577C465-01F1-4743-948B-A639698E7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k-SK" altLang="sk-SK"/>
              <a:t>Doplniť problém ADA a nové metódy – umelo spojená IX a X namiesto VIII</a:t>
            </a:r>
          </a:p>
        </p:txBody>
      </p:sp>
      <p:sp>
        <p:nvSpPr>
          <p:cNvPr id="53252" name="Zástupný symbol čísla snímky 3">
            <a:extLst>
              <a:ext uri="{FF2B5EF4-FFF2-40B4-BE49-F238E27FC236}">
                <a16:creationId xmlns:a16="http://schemas.microsoft.com/office/drawing/2014/main" id="{BB670D88-854D-4CB5-BEB2-3D737B64C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9EEB3B-BAB3-4746-93CE-8EA680D605BE}" type="slidenum">
              <a:rPr lang="en-US" altLang="sk-SK" sz="1200">
                <a:latin typeface="Arial" panose="020B0604020202020204" pitchFamily="34" charset="0"/>
              </a:rPr>
              <a:pPr/>
              <a:t>43</a:t>
            </a:fld>
            <a:endParaRPr lang="en-US" altLang="sk-SK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obrazu snímky 1">
            <a:extLst>
              <a:ext uri="{FF2B5EF4-FFF2-40B4-BE49-F238E27FC236}">
                <a16:creationId xmlns:a16="http://schemas.microsoft.com/office/drawing/2014/main" id="{F6C904E9-26D0-4CD3-9DFB-BA4939193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oznámok 2">
            <a:extLst>
              <a:ext uri="{FF2B5EF4-FFF2-40B4-BE49-F238E27FC236}">
                <a16:creationId xmlns:a16="http://schemas.microsoft.com/office/drawing/2014/main" id="{AFABBA44-D3C1-4FA9-8BA6-B59453562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78852" name="Zástupný symbol čísla snímky 3">
            <a:extLst>
              <a:ext uri="{FF2B5EF4-FFF2-40B4-BE49-F238E27FC236}">
                <a16:creationId xmlns:a16="http://schemas.microsoft.com/office/drawing/2014/main" id="{FDF07EB7-8940-4719-8040-7073C5C25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4BD44CB-B845-454E-9911-79218B4F31F6}" type="slidenum">
              <a:rPr lang="en-US" altLang="sk-SK" sz="1200">
                <a:latin typeface="Arial" panose="020B0604020202020204" pitchFamily="34" charset="0"/>
              </a:rPr>
              <a:pPr/>
              <a:t>67</a:t>
            </a:fld>
            <a:endParaRPr lang="en-US" altLang="sk-SK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alebo organizačná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jektu SmartArt 2"/>
          <p:cNvSpPr>
            <a:spLocks noGrp="1"/>
          </p:cNvSpPr>
          <p:nvPr>
            <p:ph type="dgm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BFD301-F7A5-448F-8A9C-B1B6F85B1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A76AF-AE66-413E-AD2E-8B91BF5F9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koag21s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B520FD5-2BF1-4DE5-993D-838D8ED63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99D9-0018-46C1-AB86-C8B5F3F6E60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6793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4217" y="304800"/>
            <a:ext cx="10363200" cy="13716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1564217" y="1981200"/>
            <a:ext cx="10363200" cy="41148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1051">
            <a:extLst>
              <a:ext uri="{FF2B5EF4-FFF2-40B4-BE49-F238E27FC236}">
                <a16:creationId xmlns:a16="http://schemas.microsoft.com/office/drawing/2014/main" id="{A2C89928-F727-4016-8923-FB4DFDBD7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2/27/2021</a:t>
            </a:r>
            <a:endParaRPr lang="en-CA" altLang="sk-SK"/>
          </a:p>
        </p:txBody>
      </p:sp>
      <p:sp>
        <p:nvSpPr>
          <p:cNvPr id="5" name="Rectangle 1052">
            <a:extLst>
              <a:ext uri="{FF2B5EF4-FFF2-40B4-BE49-F238E27FC236}">
                <a16:creationId xmlns:a16="http://schemas.microsoft.com/office/drawing/2014/main" id="{DB50E355-BF36-4A61-9C9B-DB974AD38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sk-SK"/>
              <a:t>koag21s</a:t>
            </a:r>
          </a:p>
        </p:txBody>
      </p:sp>
      <p:sp>
        <p:nvSpPr>
          <p:cNvPr id="6" name="Rectangle 1053">
            <a:extLst>
              <a:ext uri="{FF2B5EF4-FFF2-40B4-BE49-F238E27FC236}">
                <a16:creationId xmlns:a16="http://schemas.microsoft.com/office/drawing/2014/main" id="{8EA14C6B-F1F5-4E35-9358-D6E2451E0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907287-E034-4DBD-A196-DCA8AA69C4BB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222541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5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2/27/2021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koag21s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koag21s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1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9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0" r:id="rId11"/>
    <p:sldLayoutId id="2147483726" r:id="rId12"/>
    <p:sldLayoutId id="214748372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7F8510-A936-4D0D-B5AE-9C56D7E88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94" b="37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ED1D9-ECE7-423E-A12C-4D12B71E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chemeClr val="tx1"/>
                </a:solidFill>
              </a:rPr>
              <a:t>Poruchy zr</a:t>
            </a:r>
            <a:r>
              <a:rPr lang="sk-SK" sz="4400" dirty="0">
                <a:solidFill>
                  <a:schemeClr val="tx1"/>
                </a:solidFill>
              </a:rPr>
              <a:t>ážania krvi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9666D-42DB-4317-BC93-25CB57801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805646"/>
            <a:ext cx="4864817" cy="744556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© </a:t>
            </a:r>
            <a:r>
              <a:rPr lang="sk-SK" dirty="0">
                <a:solidFill>
                  <a:schemeClr val="tx1"/>
                </a:solidFill>
              </a:rPr>
              <a:t>Oliver Rácz 2021</a:t>
            </a:r>
          </a:p>
          <a:p>
            <a:r>
              <a:rPr lang="sk-SK" sz="1700" dirty="0">
                <a:solidFill>
                  <a:schemeClr val="tx1"/>
                </a:solidFill>
              </a:rPr>
              <a:t>V spolupráci s Mgr. M. Macichovou a </a:t>
            </a:r>
          </a:p>
          <a:p>
            <a:r>
              <a:rPr lang="sk-SK" sz="1700" dirty="0">
                <a:solidFill>
                  <a:schemeClr val="tx1"/>
                </a:solidFill>
              </a:rPr>
              <a:t>Dr. B. Beňovou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4DCA1-A6FB-461E-B5E1-AEAAB51C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29B8E-C412-4AFE-BDA2-D0C323AD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FD478-CEAC-4F3E-8046-3F45CD67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0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>
            <a:extLst>
              <a:ext uri="{FF2B5EF4-FFF2-40B4-BE49-F238E27FC236}">
                <a16:creationId xmlns:a16="http://schemas.microsoft.com/office/drawing/2014/main" id="{337879DD-7305-4388-B24D-CA411B379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8001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sk-SK" sz="3600" dirty="0"/>
              <a:t>Základný pricníp – proteolytická kaskáda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599E35BF-2D43-41F2-B6DC-2BC828FF1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7772400" cy="106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sk-SK" sz="2800" dirty="0"/>
              <a:t>Príklad: premena protrombínu na trombín aktivovaným X. faktorom</a:t>
            </a:r>
          </a:p>
        </p:txBody>
      </p:sp>
      <p:sp>
        <p:nvSpPr>
          <p:cNvPr id="13319" name="AutoShape 4">
            <a:extLst>
              <a:ext uri="{FF2B5EF4-FFF2-40B4-BE49-F238E27FC236}">
                <a16:creationId xmlns:a16="http://schemas.microsoft.com/office/drawing/2014/main" id="{62FFBB12-C8AC-47FA-B117-6F64ABC58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36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3320" name="AutoShape 5">
            <a:extLst>
              <a:ext uri="{FF2B5EF4-FFF2-40B4-BE49-F238E27FC236}">
                <a16:creationId xmlns:a16="http://schemas.microsoft.com/office/drawing/2014/main" id="{AEA01864-C670-46EA-9E11-FFF2807C7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3321" name="Text Box 6">
            <a:extLst>
              <a:ext uri="{FF2B5EF4-FFF2-40B4-BE49-F238E27FC236}">
                <a16:creationId xmlns:a16="http://schemas.microsoft.com/office/drawing/2014/main" id="{43FDC94C-F5A7-465B-834D-39D2775D5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S     S</a:t>
            </a:r>
          </a:p>
        </p:txBody>
      </p:sp>
      <p:sp>
        <p:nvSpPr>
          <p:cNvPr id="13322" name="Line 7">
            <a:extLst>
              <a:ext uri="{FF2B5EF4-FFF2-40B4-BE49-F238E27FC236}">
                <a16:creationId xmlns:a16="http://schemas.microsoft.com/office/drawing/2014/main" id="{114082FB-C937-4695-A3F5-A1E0CD51C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3" name="Line 8">
            <a:extLst>
              <a:ext uri="{FF2B5EF4-FFF2-40B4-BE49-F238E27FC236}">
                <a16:creationId xmlns:a16="http://schemas.microsoft.com/office/drawing/2014/main" id="{2C41879C-35BF-4938-AF6B-8E07D346F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4" name="Line 9">
            <a:extLst>
              <a:ext uri="{FF2B5EF4-FFF2-40B4-BE49-F238E27FC236}">
                <a16:creationId xmlns:a16="http://schemas.microsoft.com/office/drawing/2014/main" id="{CEE995A8-3E7C-46DB-9A2B-BC5DE30E6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5" name="Line 10">
            <a:extLst>
              <a:ext uri="{FF2B5EF4-FFF2-40B4-BE49-F238E27FC236}">
                <a16:creationId xmlns:a16="http://schemas.microsoft.com/office/drawing/2014/main" id="{89C12342-6D7E-4F62-BB29-87064DC324F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4483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6" name="Line 11">
            <a:extLst>
              <a:ext uri="{FF2B5EF4-FFF2-40B4-BE49-F238E27FC236}">
                <a16:creationId xmlns:a16="http://schemas.microsoft.com/office/drawing/2014/main" id="{EB83114A-101E-4597-8243-2F85E99D28D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005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7" name="Oval 12">
            <a:extLst>
              <a:ext uri="{FF2B5EF4-FFF2-40B4-BE49-F238E27FC236}">
                <a16:creationId xmlns:a16="http://schemas.microsoft.com/office/drawing/2014/main" id="{26A720F6-E17C-4452-A554-166578057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17526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3328" name="Text Box 13">
            <a:extLst>
              <a:ext uri="{FF2B5EF4-FFF2-40B4-BE49-F238E27FC236}">
                <a16:creationId xmlns:a16="http://schemas.microsoft.com/office/drawing/2014/main" id="{6F5CCF94-D520-4E21-B77C-E7E16EBA6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Xa</a:t>
            </a:r>
          </a:p>
        </p:txBody>
      </p:sp>
      <p:sp>
        <p:nvSpPr>
          <p:cNvPr id="13329" name="Line 14">
            <a:extLst>
              <a:ext uri="{FF2B5EF4-FFF2-40B4-BE49-F238E27FC236}">
                <a16:creationId xmlns:a16="http://schemas.microsoft.com/office/drawing/2014/main" id="{6F3FF296-FA12-40D2-978A-6190B0519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3528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30" name="Line 15">
            <a:extLst>
              <a:ext uri="{FF2B5EF4-FFF2-40B4-BE49-F238E27FC236}">
                <a16:creationId xmlns:a16="http://schemas.microsoft.com/office/drawing/2014/main" id="{9557E42A-30D5-4AA4-A6B8-4321B9F62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352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7FA5D-43EA-4F52-94DC-D0C9DA4C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982E2-AC43-44E1-A259-295B8C2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FBD3E-A0F2-45C2-9E05-848956D7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>
            <a:extLst>
              <a:ext uri="{FF2B5EF4-FFF2-40B4-BE49-F238E27FC236}">
                <a16:creationId xmlns:a16="http://schemas.microsoft.com/office/drawing/2014/main" id="{17989B1B-9A2E-4059-AAE6-102936B01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8305800" cy="762000"/>
          </a:xfrm>
        </p:spPr>
        <p:txBody>
          <a:bodyPr/>
          <a:lstStyle/>
          <a:p>
            <a:pPr eaLnBrk="1" hangingPunct="1"/>
            <a:r>
              <a:rPr lang="cs-CZ" altLang="sk-SK" sz="3200" dirty="0"/>
              <a:t>Základný princíp – proteolytická kaskáda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D50DE8CF-52E5-46E3-8805-8412FA175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772400" cy="106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sk-SK" sz="2800" dirty="0"/>
              <a:t>Príklad: premena protrombínu na trombín aktivovaným X. faktorom</a:t>
            </a:r>
          </a:p>
        </p:txBody>
      </p:sp>
      <p:sp>
        <p:nvSpPr>
          <p:cNvPr id="14343" name="AutoShape 4">
            <a:extLst>
              <a:ext uri="{FF2B5EF4-FFF2-40B4-BE49-F238E27FC236}">
                <a16:creationId xmlns:a16="http://schemas.microsoft.com/office/drawing/2014/main" id="{FCA38818-895B-4F46-BBC6-B39445FDB5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8601" y="4267201"/>
            <a:ext cx="625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4344" name="AutoShape 5">
            <a:extLst>
              <a:ext uri="{FF2B5EF4-FFF2-40B4-BE49-F238E27FC236}">
                <a16:creationId xmlns:a16="http://schemas.microsoft.com/office/drawing/2014/main" id="{BBB59F89-1F59-4DA3-8BE4-4FF7092E65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0926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01EDE068-84D1-4A40-9565-FFC894C4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S     S</a:t>
            </a:r>
          </a:p>
        </p:txBody>
      </p:sp>
      <p:sp>
        <p:nvSpPr>
          <p:cNvPr id="14346" name="Line 7">
            <a:extLst>
              <a:ext uri="{FF2B5EF4-FFF2-40B4-BE49-F238E27FC236}">
                <a16:creationId xmlns:a16="http://schemas.microsoft.com/office/drawing/2014/main" id="{167A1033-CFBE-4C36-93C2-A4B8896B8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7" name="Line 8">
            <a:extLst>
              <a:ext uri="{FF2B5EF4-FFF2-40B4-BE49-F238E27FC236}">
                <a16:creationId xmlns:a16="http://schemas.microsoft.com/office/drawing/2014/main" id="{0E5A8B27-7539-4BB0-8723-44D2213EA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8" name="Line 9">
            <a:extLst>
              <a:ext uri="{FF2B5EF4-FFF2-40B4-BE49-F238E27FC236}">
                <a16:creationId xmlns:a16="http://schemas.microsoft.com/office/drawing/2014/main" id="{744BF716-48AF-46BF-864F-8461B03CA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9" name="Line 10">
            <a:extLst>
              <a:ext uri="{FF2B5EF4-FFF2-40B4-BE49-F238E27FC236}">
                <a16:creationId xmlns:a16="http://schemas.microsoft.com/office/drawing/2014/main" id="{81B776DF-0EB9-4A79-8012-1813AC113E9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4483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50" name="Line 11">
            <a:extLst>
              <a:ext uri="{FF2B5EF4-FFF2-40B4-BE49-F238E27FC236}">
                <a16:creationId xmlns:a16="http://schemas.microsoft.com/office/drawing/2014/main" id="{2097C622-711E-4F2D-A8BB-E5B2FB3F745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005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51" name="AutoShape 12">
            <a:extLst>
              <a:ext uri="{FF2B5EF4-FFF2-40B4-BE49-F238E27FC236}">
                <a16:creationId xmlns:a16="http://schemas.microsoft.com/office/drawing/2014/main" id="{F00B86DB-7949-4E28-9E3C-78E7FA8C4E7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731602">
            <a:off x="2133600" y="5305426"/>
            <a:ext cx="1600200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4352" name="Oval 13">
            <a:extLst>
              <a:ext uri="{FF2B5EF4-FFF2-40B4-BE49-F238E27FC236}">
                <a16:creationId xmlns:a16="http://schemas.microsoft.com/office/drawing/2014/main" id="{ED94B4FE-DE18-4E1F-A54A-210515AA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95600"/>
            <a:ext cx="17526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4353" name="Text Box 14">
            <a:extLst>
              <a:ext uri="{FF2B5EF4-FFF2-40B4-BE49-F238E27FC236}">
                <a16:creationId xmlns:a16="http://schemas.microsoft.com/office/drawing/2014/main" id="{DACD1161-6210-4667-8D75-CFF34EBB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24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Xa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DF52-B339-43B2-A6F1-B4ECF4C9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71E60-9ED0-4EC3-A8FC-C23B55C9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C26E-76A7-44A9-B344-8C6938D9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AFEA7317-0E51-4D3E-A2CA-695C47E99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762000"/>
            <a:ext cx="5410200" cy="914400"/>
          </a:xfrm>
        </p:spPr>
        <p:txBody>
          <a:bodyPr/>
          <a:lstStyle/>
          <a:p>
            <a:pPr eaLnBrk="1" hangingPunct="1"/>
            <a:r>
              <a:rPr lang="cs-CZ" altLang="sk-SK" sz="4000" dirty="0"/>
              <a:t>Čo robí vitamín K ?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EC1B708B-B153-4D2F-B74C-9B652047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0824" y="1994263"/>
            <a:ext cx="9771016" cy="3805646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cs-CZ" altLang="sk-SK" sz="2400" b="1" dirty="0"/>
              <a:t>Experiment – potkany bez vitamínu K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cs-CZ" altLang="sk-SK" sz="2200" b="1" dirty="0"/>
              <a:t>PIVKA = protein induced in vitamin K absence</a:t>
            </a:r>
            <a:endParaRPr lang="cs-CZ" altLang="sk-SK" sz="2600" b="1" dirty="0"/>
          </a:p>
          <a:p>
            <a:pPr marL="274320" lvl="1" indent="0">
              <a:spcBef>
                <a:spcPts val="600"/>
              </a:spcBef>
              <a:buNone/>
            </a:pPr>
            <a:r>
              <a:rPr lang="cs-CZ" altLang="sk-SK" sz="2200" b="1" dirty="0"/>
              <a:t>Afunkčný protrombín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cs-CZ" altLang="sk-SK" sz="2400" b="1" dirty="0"/>
              <a:t>Vitamín K je koenzýmom glutamátkarboxylázy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sk-SK" sz="2400" b="1" dirty="0" err="1"/>
              <a:t>Katalyzuje</a:t>
            </a:r>
            <a:r>
              <a:rPr lang="en-US" altLang="sk-SK" sz="2400" b="1" dirty="0"/>
              <a:t> p</a:t>
            </a:r>
            <a:r>
              <a:rPr lang="cs-CZ" altLang="sk-SK" sz="2400" b="1" dirty="0"/>
              <a:t>remen</a:t>
            </a:r>
            <a:r>
              <a:rPr lang="en-US" altLang="sk-SK" sz="2400" b="1" dirty="0"/>
              <a:t>u</a:t>
            </a:r>
            <a:r>
              <a:rPr lang="cs-CZ" altLang="sk-SK" sz="2400" b="1" dirty="0"/>
              <a:t> kys. glutámovej na </a:t>
            </a:r>
            <a:r>
              <a:rPr lang="cs-CZ" altLang="sk-SK" sz="2400" b="1" dirty="0">
                <a:latin typeface="Symbol" panose="05050102010706020507" pitchFamily="18" charset="2"/>
              </a:rPr>
              <a:t>g</a:t>
            </a:r>
            <a:r>
              <a:rPr lang="cs-CZ" altLang="sk-SK" sz="2400" b="1" dirty="0"/>
              <a:t>-karboxyglutamát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sk-SK" sz="2400" b="1" dirty="0"/>
              <a:t>V </a:t>
            </a:r>
            <a:r>
              <a:rPr lang="en-US" altLang="sk-SK" sz="2400" b="1" dirty="0" err="1"/>
              <a:t>protromb</a:t>
            </a:r>
            <a:r>
              <a:rPr lang="sk-SK" altLang="sk-SK" sz="2400" b="1" dirty="0"/>
              <a:t>íne je ich 10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cs-CZ" altLang="sk-SK" sz="2400" b="1" dirty="0"/>
              <a:t>Dve COO</a:t>
            </a:r>
            <a:r>
              <a:rPr lang="cs-CZ" altLang="sk-SK" sz="4400" b="1" baseline="30000" dirty="0"/>
              <a:t>- </a:t>
            </a:r>
            <a:r>
              <a:rPr lang="cs-CZ" altLang="sk-SK" sz="2400" b="1" dirty="0"/>
              <a:t>viažu Ca</a:t>
            </a:r>
            <a:r>
              <a:rPr lang="cs-CZ" altLang="sk-SK" sz="2400" b="1" baseline="30000" dirty="0"/>
              <a:t>2</a:t>
            </a:r>
            <a:r>
              <a:rPr lang="en-US" altLang="sk-SK" sz="2400" b="1" baseline="30000" dirty="0"/>
              <a:t>+</a:t>
            </a:r>
            <a:endParaRPr lang="en-US" altLang="sk-SK" sz="2400" b="1" dirty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sk-SK" altLang="sk-SK" sz="2400" b="1" dirty="0"/>
              <a:t>Dikumarol je inhibítor </a:t>
            </a:r>
            <a:r>
              <a:rPr lang="en-US" altLang="sk-SK" sz="2400" b="1" dirty="0" err="1"/>
              <a:t>enz</a:t>
            </a:r>
            <a:r>
              <a:rPr lang="sk-SK" altLang="sk-SK" sz="2400" b="1" dirty="0"/>
              <a:t>ýmu</a:t>
            </a:r>
            <a:endParaRPr lang="cs-CZ" altLang="sk-SK" sz="28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4B320-B323-4376-A84B-395CE3EE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20BEA-AB3A-495E-9AA8-0EC491B9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C7B2A-2A61-4F93-96AF-13C02D16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68926ABA-C9BE-48AA-864C-97CE3E122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sk-SK" sz="4400" dirty="0"/>
              <a:t>Čo robí vitamín K ?</a:t>
            </a:r>
            <a:endParaRPr lang="cs-CZ" altLang="sk-SK" dirty="0"/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7ABD7B77-DD29-4833-B27B-59C608AC0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667001"/>
            <a:ext cx="19812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	   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-NH-CH-C-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CH</a:t>
            </a:r>
            <a:r>
              <a:rPr lang="cs-CZ" altLang="sk-SK" sz="2400" baseline="-25000">
                <a:latin typeface="Times New Roman" panose="02020603050405020304" pitchFamily="18" charset="0"/>
              </a:rPr>
              <a:t>2</a:t>
            </a:r>
            <a:endParaRPr lang="cs-CZ" altLang="sk-SK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CH</a:t>
            </a:r>
            <a:r>
              <a:rPr lang="cs-CZ" altLang="sk-SK" sz="2400" baseline="-25000">
                <a:latin typeface="Times New Roman" panose="02020603050405020304" pitchFamily="18" charset="0"/>
              </a:rPr>
              <a:t>2</a:t>
            </a:r>
            <a:endParaRPr lang="cs-CZ" altLang="sk-SK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 COO</a:t>
            </a:r>
            <a:r>
              <a:rPr lang="cs-CZ" altLang="sk-SK" sz="2800" b="1" baseline="30000">
                <a:latin typeface="Times New Roman" panose="02020603050405020304" pitchFamily="18" charset="0"/>
              </a:rPr>
              <a:t>-</a:t>
            </a:r>
            <a:endParaRPr lang="cs-CZ" altLang="sk-SK" sz="2400">
              <a:latin typeface="Times New Roman" panose="02020603050405020304" pitchFamily="18" charset="0"/>
            </a:endParaRPr>
          </a:p>
        </p:txBody>
      </p:sp>
      <p:sp>
        <p:nvSpPr>
          <p:cNvPr id="16391" name="Line 4">
            <a:extLst>
              <a:ext uri="{FF2B5EF4-FFF2-40B4-BE49-F238E27FC236}">
                <a16:creationId xmlns:a16="http://schemas.microsoft.com/office/drawing/2014/main" id="{43A3ECB6-5B8D-4575-AE65-75D6180DA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2" name="Line 5">
            <a:extLst>
              <a:ext uri="{FF2B5EF4-FFF2-40B4-BE49-F238E27FC236}">
                <a16:creationId xmlns:a16="http://schemas.microsoft.com/office/drawing/2014/main" id="{F2870FFA-B5FF-4B05-BA43-BADA6CD4E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3" name="Line 6">
            <a:extLst>
              <a:ext uri="{FF2B5EF4-FFF2-40B4-BE49-F238E27FC236}">
                <a16:creationId xmlns:a16="http://schemas.microsoft.com/office/drawing/2014/main" id="{3678A718-3873-41C2-8040-70623CB2C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1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4" name="Line 7">
            <a:extLst>
              <a:ext uri="{FF2B5EF4-FFF2-40B4-BE49-F238E27FC236}">
                <a16:creationId xmlns:a16="http://schemas.microsoft.com/office/drawing/2014/main" id="{360C1DE3-4CDA-450D-8511-BBB2CD613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5" name="Line 8">
            <a:extLst>
              <a:ext uri="{FF2B5EF4-FFF2-40B4-BE49-F238E27FC236}">
                <a16:creationId xmlns:a16="http://schemas.microsoft.com/office/drawing/2014/main" id="{B33D18DB-73A6-455B-A060-238E7E9E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6" name="Text Box 9">
            <a:extLst>
              <a:ext uri="{FF2B5EF4-FFF2-40B4-BE49-F238E27FC236}">
                <a16:creationId xmlns:a16="http://schemas.microsoft.com/office/drawing/2014/main" id="{5A3EA21F-175D-437C-A61A-8A246489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90800"/>
            <a:ext cx="2743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Times New Roman" panose="02020603050405020304" pitchFamily="18" charset="0"/>
              </a:rPr>
              <a:t>	   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Times New Roman" panose="02020603050405020304" pitchFamily="18" charset="0"/>
              </a:rPr>
              <a:t>-NH-CH-C-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Times New Roman" panose="02020603050405020304" pitchFamily="18" charset="0"/>
              </a:rPr>
              <a:t>         CH</a:t>
            </a:r>
            <a:r>
              <a:rPr lang="cs-CZ" altLang="sk-SK" sz="2400" baseline="-25000" dirty="0">
                <a:latin typeface="Times New Roman" panose="02020603050405020304" pitchFamily="18" charset="0"/>
              </a:rPr>
              <a:t>2</a:t>
            </a:r>
            <a:endParaRPr lang="cs-CZ" altLang="sk-SK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Times New Roman" panose="02020603050405020304" pitchFamily="18" charset="0"/>
              </a:rPr>
              <a:t>         CH–</a:t>
            </a:r>
            <a:r>
              <a:rPr lang="cs-CZ" altLang="sk-SK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COO</a:t>
            </a:r>
            <a:r>
              <a:rPr lang="cs-CZ" altLang="sk-SK" sz="28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-</a:t>
            </a:r>
            <a:endParaRPr lang="cs-CZ" altLang="sk-SK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Times New Roman" panose="02020603050405020304" pitchFamily="18" charset="0"/>
              </a:rPr>
              <a:t>          COO</a:t>
            </a:r>
            <a:r>
              <a:rPr lang="cs-CZ" altLang="sk-SK" sz="2800" b="1" baseline="30000" dirty="0">
                <a:latin typeface="Times New Roman" panose="02020603050405020304" pitchFamily="18" charset="0"/>
              </a:rPr>
              <a:t>-</a:t>
            </a:r>
            <a:endParaRPr lang="cs-CZ" altLang="sk-SK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cs-CZ" altLang="sk-SK" sz="2400" dirty="0">
              <a:latin typeface="Times New Roman" panose="02020603050405020304" pitchFamily="18" charset="0"/>
            </a:endParaRPr>
          </a:p>
        </p:txBody>
      </p:sp>
      <p:sp>
        <p:nvSpPr>
          <p:cNvPr id="16397" name="Line 10">
            <a:extLst>
              <a:ext uri="{FF2B5EF4-FFF2-40B4-BE49-F238E27FC236}">
                <a16:creationId xmlns:a16="http://schemas.microsoft.com/office/drawing/2014/main" id="{5D8D6330-A90C-4E15-994F-196C126FD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8" name="Line 11">
            <a:extLst>
              <a:ext uri="{FF2B5EF4-FFF2-40B4-BE49-F238E27FC236}">
                <a16:creationId xmlns:a16="http://schemas.microsoft.com/office/drawing/2014/main" id="{51BC3297-147A-49B2-9A99-2A77C7500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11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9" name="Line 12">
            <a:extLst>
              <a:ext uri="{FF2B5EF4-FFF2-40B4-BE49-F238E27FC236}">
                <a16:creationId xmlns:a16="http://schemas.microsoft.com/office/drawing/2014/main" id="{BAB34A0D-82F8-413A-A4AC-F3A5279FC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00" name="Line 13">
            <a:extLst>
              <a:ext uri="{FF2B5EF4-FFF2-40B4-BE49-F238E27FC236}">
                <a16:creationId xmlns:a16="http://schemas.microsoft.com/office/drawing/2014/main" id="{6619984C-71EF-4B53-8349-C0AC661A9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01" name="Line 14">
            <a:extLst>
              <a:ext uri="{FF2B5EF4-FFF2-40B4-BE49-F238E27FC236}">
                <a16:creationId xmlns:a16="http://schemas.microsoft.com/office/drawing/2014/main" id="{715E0A42-199D-426D-8F98-83460237C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02" name="Oval 15">
            <a:extLst>
              <a:ext uri="{FF2B5EF4-FFF2-40B4-BE49-F238E27FC236}">
                <a16:creationId xmlns:a16="http://schemas.microsoft.com/office/drawing/2014/main" id="{619726AA-8EF4-4DE0-B97D-B02271781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67000"/>
            <a:ext cx="3657600" cy="1066800"/>
          </a:xfrm>
          <a:prstGeom prst="ellipse">
            <a:avLst/>
          </a:prstGeom>
          <a:solidFill>
            <a:schemeClr val="accent1">
              <a:alpha val="38039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6403" name="Oval 16">
            <a:extLst>
              <a:ext uri="{FF2B5EF4-FFF2-40B4-BE49-F238E27FC236}">
                <a16:creationId xmlns:a16="http://schemas.microsoft.com/office/drawing/2014/main" id="{ABCEFD73-E405-4B3A-A628-769CB1074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90800"/>
            <a:ext cx="3657600" cy="990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31FBD-23CC-4027-ACE1-B340E3C4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0E053-6734-432D-B5A0-EA6B525F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9E5B2-7D26-4BA7-8309-F1DFA29D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F0E20E4-0FDC-41B1-9F8F-95FB467E27E4}"/>
              </a:ext>
            </a:extLst>
          </p:cNvPr>
          <p:cNvSpPr/>
          <p:nvPr/>
        </p:nvSpPr>
        <p:spPr>
          <a:xfrm>
            <a:off x="8786948" y="4425790"/>
            <a:ext cx="566057" cy="289025"/>
          </a:xfrm>
          <a:prstGeom prst="leftArrow">
            <a:avLst>
              <a:gd name="adj1" fmla="val 620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945D60C7-7CEA-4ED3-A2F7-22E489BD4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430" y="404038"/>
            <a:ext cx="11225348" cy="974092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k-SK" altLang="sk-SK" sz="3100" dirty="0"/>
            </a:br>
            <a:br>
              <a:rPr lang="sk-SK" altLang="sk-SK" sz="3100" dirty="0"/>
            </a:br>
            <a:r>
              <a:rPr lang="en-US" altLang="sk-SK" sz="3100" dirty="0"/>
              <a:t>V</a:t>
            </a:r>
            <a:r>
              <a:rPr lang="cs-CZ" altLang="sk-SK" sz="3100" dirty="0"/>
              <a:t>itamín K </a:t>
            </a:r>
            <a:r>
              <a:rPr lang="en-US" altLang="sk-SK" sz="3100" dirty="0"/>
              <a:t>je ko</a:t>
            </a:r>
            <a:r>
              <a:rPr lang="sk-SK" altLang="sk-SK" sz="3100" dirty="0"/>
              <a:t>enzýmom</a:t>
            </a:r>
            <a:br>
              <a:rPr lang="sk-SK" altLang="sk-SK" sz="3600" dirty="0"/>
            </a:br>
            <a:r>
              <a:rPr lang="sk-SK" altLang="sk-SK" sz="3100" b="0" dirty="0"/>
              <a:t>Glutamátkarboxyláza robí postsyntetickú modifikáciu niektorých koagulačných (aj antikoagulačných</a:t>
            </a:r>
            <a:r>
              <a:rPr lang="en-US" altLang="sk-SK" sz="3100" b="0" dirty="0"/>
              <a:t>)</a:t>
            </a:r>
            <a:r>
              <a:rPr lang="sk-SK" altLang="sk-SK" sz="3100" b="0" dirty="0"/>
              <a:t> faktorov</a:t>
            </a:r>
            <a:br>
              <a:rPr lang="sk-SK" altLang="sk-SK" sz="3600" dirty="0"/>
            </a:br>
            <a:endParaRPr lang="cs-CZ" altLang="sk-SK" dirty="0"/>
          </a:p>
        </p:txBody>
      </p:sp>
      <p:sp>
        <p:nvSpPr>
          <p:cNvPr id="17414" name="AutoShape 3">
            <a:extLst>
              <a:ext uri="{FF2B5EF4-FFF2-40B4-BE49-F238E27FC236}">
                <a16:creationId xmlns:a16="http://schemas.microsoft.com/office/drawing/2014/main" id="{8C19D103-AA82-4D83-9801-5D923F240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36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15" name="AutoShape 4">
            <a:extLst>
              <a:ext uri="{FF2B5EF4-FFF2-40B4-BE49-F238E27FC236}">
                <a16:creationId xmlns:a16="http://schemas.microsoft.com/office/drawing/2014/main" id="{AAC0CF60-BCB7-47A5-BED6-3EB89DEBB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16" name="Text Box 5">
            <a:extLst>
              <a:ext uri="{FF2B5EF4-FFF2-40B4-BE49-F238E27FC236}">
                <a16:creationId xmlns:a16="http://schemas.microsoft.com/office/drawing/2014/main" id="{A9B42568-7365-4CD4-889B-D1600D9B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S-S      </a:t>
            </a:r>
          </a:p>
        </p:txBody>
      </p:sp>
      <p:sp>
        <p:nvSpPr>
          <p:cNvPr id="17417" name="Line 6">
            <a:extLst>
              <a:ext uri="{FF2B5EF4-FFF2-40B4-BE49-F238E27FC236}">
                <a16:creationId xmlns:a16="http://schemas.microsoft.com/office/drawing/2014/main" id="{9C74B4E5-8A25-47F6-8933-D374E1365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18" name="Line 7">
            <a:extLst>
              <a:ext uri="{FF2B5EF4-FFF2-40B4-BE49-F238E27FC236}">
                <a16:creationId xmlns:a16="http://schemas.microsoft.com/office/drawing/2014/main" id="{EB704CD2-1268-4D96-AB1F-BB1E6C318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19" name="Line 8">
            <a:extLst>
              <a:ext uri="{FF2B5EF4-FFF2-40B4-BE49-F238E27FC236}">
                <a16:creationId xmlns:a16="http://schemas.microsoft.com/office/drawing/2014/main" id="{326D9B84-7ED8-4193-8CDB-EA316A88CA7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959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0" name="Line 9">
            <a:extLst>
              <a:ext uri="{FF2B5EF4-FFF2-40B4-BE49-F238E27FC236}">
                <a16:creationId xmlns:a16="http://schemas.microsoft.com/office/drawing/2014/main" id="{E20B915E-8716-4643-9F24-CCDA0618B00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005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1" name="AutoShape 10">
            <a:extLst>
              <a:ext uri="{FF2B5EF4-FFF2-40B4-BE49-F238E27FC236}">
                <a16:creationId xmlns:a16="http://schemas.microsoft.com/office/drawing/2014/main" id="{12BCB2DD-E02E-4B56-94EA-C82871CE9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1" y="25908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22" name="AutoShape 11">
            <a:extLst>
              <a:ext uri="{FF2B5EF4-FFF2-40B4-BE49-F238E27FC236}">
                <a16:creationId xmlns:a16="http://schemas.microsoft.com/office/drawing/2014/main" id="{84741230-B42C-4D6D-8809-4131F69567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9801" y="2590801"/>
            <a:ext cx="2530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23" name="Line 12">
            <a:extLst>
              <a:ext uri="{FF2B5EF4-FFF2-40B4-BE49-F238E27FC236}">
                <a16:creationId xmlns:a16="http://schemas.microsoft.com/office/drawing/2014/main" id="{60DE342A-9A40-42FD-B050-DF212437A79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924300" y="3238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4" name="Line 13">
            <a:extLst>
              <a:ext uri="{FF2B5EF4-FFF2-40B4-BE49-F238E27FC236}">
                <a16:creationId xmlns:a16="http://schemas.microsoft.com/office/drawing/2014/main" id="{B09BD888-68CB-48B1-8277-E89B6032166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372100" y="3238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5" name="Line 14">
            <a:extLst>
              <a:ext uri="{FF2B5EF4-FFF2-40B4-BE49-F238E27FC236}">
                <a16:creationId xmlns:a16="http://schemas.microsoft.com/office/drawing/2014/main" id="{B4A97D1B-61D0-4E21-B1F1-BD7384DE2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6" name="Line 15">
            <a:extLst>
              <a:ext uri="{FF2B5EF4-FFF2-40B4-BE49-F238E27FC236}">
                <a16:creationId xmlns:a16="http://schemas.microsoft.com/office/drawing/2014/main" id="{1C4C03A2-2039-472E-BB58-919905F04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7" name="Text Box 16">
            <a:extLst>
              <a:ext uri="{FF2B5EF4-FFF2-40B4-BE49-F238E27FC236}">
                <a16:creationId xmlns:a16="http://schemas.microsoft.com/office/drawing/2014/main" id="{30E23B03-329C-4BC1-826A-26032DA9D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00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S-S</a:t>
            </a:r>
          </a:p>
        </p:txBody>
      </p:sp>
      <p:sp>
        <p:nvSpPr>
          <p:cNvPr id="17428" name="AutoShape 17">
            <a:extLst>
              <a:ext uri="{FF2B5EF4-FFF2-40B4-BE49-F238E27FC236}">
                <a16:creationId xmlns:a16="http://schemas.microsoft.com/office/drawing/2014/main" id="{4E4AE5B7-E7D0-4AD0-80D5-0271932D35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1" y="2438401"/>
            <a:ext cx="258763" cy="195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9" name="AutoShape 18">
            <a:extLst>
              <a:ext uri="{FF2B5EF4-FFF2-40B4-BE49-F238E27FC236}">
                <a16:creationId xmlns:a16="http://schemas.microsoft.com/office/drawing/2014/main" id="{F956D1DE-5F52-452A-8A6C-F237E4A2C9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1" y="2895601"/>
            <a:ext cx="258763" cy="195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0" name="AutoShape 19">
            <a:extLst>
              <a:ext uri="{FF2B5EF4-FFF2-40B4-BE49-F238E27FC236}">
                <a16:creationId xmlns:a16="http://schemas.microsoft.com/office/drawing/2014/main" id="{E75E6306-A144-489D-9A40-4830E91F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1" y="2438401"/>
            <a:ext cx="258763" cy="195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1" name="AutoShape 20">
            <a:extLst>
              <a:ext uri="{FF2B5EF4-FFF2-40B4-BE49-F238E27FC236}">
                <a16:creationId xmlns:a16="http://schemas.microsoft.com/office/drawing/2014/main" id="{729A56FF-A59E-4D3C-B003-1ED6C1169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1" y="2438401"/>
            <a:ext cx="258763" cy="195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2" name="AutoShape 21">
            <a:extLst>
              <a:ext uri="{FF2B5EF4-FFF2-40B4-BE49-F238E27FC236}">
                <a16:creationId xmlns:a16="http://schemas.microsoft.com/office/drawing/2014/main" id="{0961DAD1-E44A-47DC-BCBF-6793585F5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1" y="2928938"/>
            <a:ext cx="258763" cy="1952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3" name="AutoShape 22">
            <a:extLst>
              <a:ext uri="{FF2B5EF4-FFF2-40B4-BE49-F238E27FC236}">
                <a16:creationId xmlns:a16="http://schemas.microsoft.com/office/drawing/2014/main" id="{FBAC4294-A04A-4338-9197-F725F68805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114800"/>
            <a:ext cx="230188" cy="230188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34" name="AutoShape 23">
            <a:extLst>
              <a:ext uri="{FF2B5EF4-FFF2-40B4-BE49-F238E27FC236}">
                <a16:creationId xmlns:a16="http://schemas.microsoft.com/office/drawing/2014/main" id="{68C8628C-9427-4626-B269-5D89F5BC5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114800"/>
            <a:ext cx="230188" cy="230188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35" name="AutoShape 24">
            <a:extLst>
              <a:ext uri="{FF2B5EF4-FFF2-40B4-BE49-F238E27FC236}">
                <a16:creationId xmlns:a16="http://schemas.microsoft.com/office/drawing/2014/main" id="{638D2D6B-16A6-4976-A24A-B5A30F6319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4114800"/>
            <a:ext cx="230188" cy="230188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36" name="AutoShape 25">
            <a:extLst>
              <a:ext uri="{FF2B5EF4-FFF2-40B4-BE49-F238E27FC236}">
                <a16:creationId xmlns:a16="http://schemas.microsoft.com/office/drawing/2014/main" id="{D95DCBBD-7DD5-427C-83C4-2E3D2551C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570414"/>
            <a:ext cx="230188" cy="230187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37" name="AutoShape 26">
            <a:extLst>
              <a:ext uri="{FF2B5EF4-FFF2-40B4-BE49-F238E27FC236}">
                <a16:creationId xmlns:a16="http://schemas.microsoft.com/office/drawing/2014/main" id="{4A056EFC-0C1D-462F-83E5-553323144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570414"/>
            <a:ext cx="230188" cy="230187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38" name="AutoShape 27">
            <a:extLst>
              <a:ext uri="{FF2B5EF4-FFF2-40B4-BE49-F238E27FC236}">
                <a16:creationId xmlns:a16="http://schemas.microsoft.com/office/drawing/2014/main" id="{3E958009-911F-4783-90FE-5CAB3CDE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048000"/>
            <a:ext cx="914400" cy="9144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39" name="AutoShape 28">
            <a:extLst>
              <a:ext uri="{FF2B5EF4-FFF2-40B4-BE49-F238E27FC236}">
                <a16:creationId xmlns:a16="http://schemas.microsoft.com/office/drawing/2014/main" id="{B9723D2B-BB80-481C-901F-DFB6BCC78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600" y="3352800"/>
            <a:ext cx="374650" cy="3746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7440" name="Text Box 29">
            <a:extLst>
              <a:ext uri="{FF2B5EF4-FFF2-40B4-BE49-F238E27FC236}">
                <a16:creationId xmlns:a16="http://schemas.microsoft.com/office/drawing/2014/main" id="{BFA45225-742A-4A5B-8E25-F7E78BDB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62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+mn-lt"/>
              </a:rPr>
              <a:t>Enzyme with vit K</a:t>
            </a:r>
          </a:p>
        </p:txBody>
      </p:sp>
      <p:sp>
        <p:nvSpPr>
          <p:cNvPr id="17441" name="Text Box 30">
            <a:extLst>
              <a:ext uri="{FF2B5EF4-FFF2-40B4-BE49-F238E27FC236}">
                <a16:creationId xmlns:a16="http://schemas.microsoft.com/office/drawing/2014/main" id="{78A63F1B-FBCF-4EAC-9156-FF4A76DC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080" y="1809214"/>
            <a:ext cx="2682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Sagona Book" panose="02020503050505020204" pitchFamily="18" charset="0"/>
              </a:rPr>
              <a:t>Glutamic acids</a:t>
            </a:r>
          </a:p>
        </p:txBody>
      </p:sp>
      <p:sp>
        <p:nvSpPr>
          <p:cNvPr id="17442" name="Text Box 31">
            <a:extLst>
              <a:ext uri="{FF2B5EF4-FFF2-40B4-BE49-F238E27FC236}">
                <a16:creationId xmlns:a16="http://schemas.microsoft.com/office/drawing/2014/main" id="{E3CEAB51-3386-48F2-BF1E-AA6820EB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034" y="5410200"/>
            <a:ext cx="51725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cs-CZ" altLang="sk-SK" sz="2400" dirty="0">
                <a:latin typeface="Sagona Book" panose="02020503050505020204" pitchFamily="18" charset="0"/>
              </a:rPr>
              <a:t>-carboxyglutamic acids</a:t>
            </a:r>
          </a:p>
        </p:txBody>
      </p:sp>
      <p:sp>
        <p:nvSpPr>
          <p:cNvPr id="17443" name="Text Box 32">
            <a:extLst>
              <a:ext uri="{FF2B5EF4-FFF2-40B4-BE49-F238E27FC236}">
                <a16:creationId xmlns:a16="http://schemas.microsoft.com/office/drawing/2014/main" id="{D63D1943-706F-48F9-BEF4-7F9FE4E8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693" y="2246588"/>
            <a:ext cx="9917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600" dirty="0">
                <a:latin typeface="Sagona Book" panose="02020503050505020204" pitchFamily="18" charset="0"/>
              </a:rPr>
              <a:t>„PIVKA“</a:t>
            </a:r>
            <a:endParaRPr lang="en-US" altLang="sk-SK" sz="1600" dirty="0">
              <a:latin typeface="Sagona Book" panose="020205030505050202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8C914-9BA7-4B31-A677-F9D7A8A7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425BA-7A9D-4E7E-8571-3ACDDDE2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F85FE-BFBC-4D94-8A1B-39991AED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676262D-BCA0-4C84-802F-3385916DC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r="17062" b="2"/>
          <a:stretch/>
        </p:blipFill>
        <p:spPr bwMode="auto">
          <a:xfrm>
            <a:off x="424928" y="393168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BF71295-F658-463D-A09B-90DE7673A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8121" y="701747"/>
            <a:ext cx="4420168" cy="914763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dirty="0"/>
              <a:t>Nová koncepcia</a:t>
            </a:r>
            <a:endParaRPr lang="en-US" altLang="sk-SK" dirty="0"/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E0098DFB-550F-4EB4-B2F5-DDE83EE99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6137" y="2017920"/>
            <a:ext cx="4602152" cy="355780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altLang="sk-SK" sz="2800" dirty="0"/>
              <a:t>Iniciácia – minimálna premena protrombínu na trombín (bez zrazeniny)</a:t>
            </a:r>
          </a:p>
          <a:p>
            <a:pPr marL="0" indent="0" eaLnBrk="1" hangingPunct="1">
              <a:buNone/>
            </a:pPr>
            <a:r>
              <a:rPr lang="sk-SK" altLang="sk-SK" sz="2800" dirty="0"/>
              <a:t>Amplifikácia</a:t>
            </a:r>
          </a:p>
          <a:p>
            <a:pPr marL="0" indent="0" eaLnBrk="1" hangingPunct="1">
              <a:buNone/>
            </a:pPr>
            <a:r>
              <a:rPr lang="sk-SK" altLang="sk-SK" sz="2800" dirty="0"/>
              <a:t>Terminácia</a:t>
            </a:r>
          </a:p>
          <a:p>
            <a:pPr marL="0" indent="0" eaLnBrk="1" hangingPunct="1">
              <a:buNone/>
            </a:pPr>
            <a:r>
              <a:rPr lang="sk-SK" altLang="sk-SK" sz="2800" i="1" dirty="0"/>
              <a:t>Pochybnosti o in vivo úlohe „kontaktného“ systému (XII)</a:t>
            </a:r>
            <a:endParaRPr lang="en-US" altLang="sk-SK" sz="28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184BF-B281-43A6-819A-16C4994A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847" y="6177235"/>
            <a:ext cx="480007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koag21s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A48DB-4439-4A63-BD25-92B8E9DC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35671" y="6126435"/>
            <a:ext cx="2662767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2/27/2021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C5B9-7D22-47D6-B2F0-9F68EA94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8AA444C5-17AA-4CD8-B173-6DD51E1F2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Iniciácia zrážania krvi</a:t>
            </a:r>
            <a:endParaRPr lang="en-US" altLang="sk-SK"/>
          </a:p>
        </p:txBody>
      </p:sp>
      <p:sp>
        <p:nvSpPr>
          <p:cNvPr id="19462" name="Oval 3">
            <a:extLst>
              <a:ext uri="{FF2B5EF4-FFF2-40B4-BE49-F238E27FC236}">
                <a16:creationId xmlns:a16="http://schemas.microsoft.com/office/drawing/2014/main" id="{B051F0AB-B571-47BC-812F-94DB55C5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3276600" cy="213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+mj-lt"/>
              </a:rPr>
              <a:t>Monocyt</a:t>
            </a:r>
            <a:endParaRPr lang="en-US" altLang="sk-SK" sz="1800" dirty="0">
              <a:latin typeface="+mj-lt"/>
            </a:endParaRP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2ECDAB62-E2A9-49F0-B1F2-98A141BB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TF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19464" name="Oval 5">
            <a:extLst>
              <a:ext uri="{FF2B5EF4-FFF2-40B4-BE49-F238E27FC236}">
                <a16:creationId xmlns:a16="http://schemas.microsoft.com/office/drawing/2014/main" id="{2398A20E-CA51-4381-A164-DF500FD5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670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19465" name="Oval 6">
            <a:extLst>
              <a:ext uri="{FF2B5EF4-FFF2-40B4-BE49-F238E27FC236}">
                <a16:creationId xmlns:a16="http://schemas.microsoft.com/office/drawing/2014/main" id="{06AEE316-6FCB-4121-93C2-57F0D915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19466" name="Oval 7">
            <a:extLst>
              <a:ext uri="{FF2B5EF4-FFF2-40B4-BE49-F238E27FC236}">
                <a16:creationId xmlns:a16="http://schemas.microsoft.com/office/drawing/2014/main" id="{05F6243B-82D7-4B77-A00C-ADDF3ABB0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3080" name="AutoShape 8">
            <a:extLst>
              <a:ext uri="{FF2B5EF4-FFF2-40B4-BE49-F238E27FC236}">
                <a16:creationId xmlns:a16="http://schemas.microsoft.com/office/drawing/2014/main" id="{CC8137DC-C9B3-48B4-8B65-4032EFBF3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438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081" name="AutoShape 9">
            <a:extLst>
              <a:ext uri="{FF2B5EF4-FFF2-40B4-BE49-F238E27FC236}">
                <a16:creationId xmlns:a16="http://schemas.microsoft.com/office/drawing/2014/main" id="{C73424F5-A507-4307-8397-19014D867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C250BFF8-C793-4318-8AC4-2F1D08149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4682799D-7756-42D7-BAAA-B8C88220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141913"/>
            <a:ext cx="33377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+mj-lt"/>
              </a:rPr>
              <a:t>TF = FIII, (tromboplastín) CD142</a:t>
            </a:r>
            <a:r>
              <a:rPr lang="sk-SK" altLang="sk-SK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800" dirty="0">
              <a:latin typeface="Arial" panose="020B0604020202020204" pitchFamily="34" charset="0"/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CC3A2B0D-8F08-4FC1-960D-C632222A311E}"/>
              </a:ext>
            </a:extLst>
          </p:cNvPr>
          <p:cNvSpPr>
            <a:spLocks noChangeArrowheads="1"/>
          </p:cNvSpPr>
          <p:nvPr/>
        </p:nvSpPr>
        <p:spPr bwMode="auto">
          <a:xfrm rot="20607421">
            <a:off x="6248400" y="2590801"/>
            <a:ext cx="533400" cy="3333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088" name="AutoShape 16">
            <a:extLst>
              <a:ext uri="{FF2B5EF4-FFF2-40B4-BE49-F238E27FC236}">
                <a16:creationId xmlns:a16="http://schemas.microsoft.com/office/drawing/2014/main" id="{C6D474B7-E933-4BE4-A691-1C6F4685CE0F}"/>
              </a:ext>
            </a:extLst>
          </p:cNvPr>
          <p:cNvSpPr>
            <a:spLocks noChangeArrowheads="1"/>
          </p:cNvSpPr>
          <p:nvPr/>
        </p:nvSpPr>
        <p:spPr bwMode="auto">
          <a:xfrm rot="323334">
            <a:off x="7772400" y="2362201"/>
            <a:ext cx="533400" cy="3333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23382-285D-4F64-A414-03A10A35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701D-1214-40E8-91CA-DCE49ED5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6A3D3-8DC3-4F97-99EA-7280F31D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016575A7-84B1-4088-9196-78A98685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Tkanivový faktor</a:t>
            </a:r>
            <a:endParaRPr lang="en-US" altLang="sk-SK" dirty="0"/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16F65516-4034-4204-B3D7-0A77F403F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TF = III, tromboplastín, CD142.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47 kD transmembránový proteín, z rodiny cytokínových receptorov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Exprimovaný predovšetkým na monocytoch, na hladkej svalovine a fibroblastoch v subendotelovej oblasti ciev, perivaskulárne, ale málo na endotelových bunkách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Aj v mozgu na astrocytoch, pľúcach, adipocytoch, placente a inde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Široká škála aktivátorov a inhibítorov expresie</a:t>
            </a:r>
            <a:endParaRPr lang="en-US" altLang="sk-S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7BC03-F244-4785-A069-484D4CBA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1DB1B-DC6D-498C-A36A-0C1B3A15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DF05-FE80-4032-A82F-97B10AB4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>
            <a:extLst>
              <a:ext uri="{FF2B5EF4-FFF2-40B4-BE49-F238E27FC236}">
                <a16:creationId xmlns:a16="http://schemas.microsoft.com/office/drawing/2014/main" id="{52083CB1-8F89-41D4-B4F6-8D35D3584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sz="4000"/>
              <a:t>Amplifik</a:t>
            </a:r>
            <a:r>
              <a:rPr lang="sk-SK" altLang="sk-SK" sz="4000"/>
              <a:t>ácia zrážania krvi I</a:t>
            </a:r>
            <a:br>
              <a:rPr lang="sk-SK" altLang="sk-SK" sz="4000"/>
            </a:br>
            <a:r>
              <a:rPr lang="sk-SK" altLang="sk-SK" sz="4000"/>
              <a:t>Aktivácia trombocytov</a:t>
            </a:r>
            <a:endParaRPr lang="en-US" altLang="sk-SK" sz="4000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CAEA2698-DC03-4149-8945-B3CCBB2B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86" lon="20099986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A51EC4FF-E67E-46BF-9618-AE5B68D52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E38A1F19-DBF0-48C2-8CB4-93559C316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3A2C06B1-91B5-4BE7-8D20-0F9F8904F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1514" name="Oval 15">
            <a:extLst>
              <a:ext uri="{FF2B5EF4-FFF2-40B4-BE49-F238E27FC236}">
                <a16:creationId xmlns:a16="http://schemas.microsoft.com/office/drawing/2014/main" id="{BF6AB21D-3D27-4B6D-82CA-BFA5A1640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15" name="AutoShape 16">
            <a:extLst>
              <a:ext uri="{FF2B5EF4-FFF2-40B4-BE49-F238E27FC236}">
                <a16:creationId xmlns:a16="http://schemas.microsoft.com/office/drawing/2014/main" id="{DE91DC60-1AD8-4706-9C09-02B47E287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1516" name="AutoShape 24">
            <a:extLst>
              <a:ext uri="{FF2B5EF4-FFF2-40B4-BE49-F238E27FC236}">
                <a16:creationId xmlns:a16="http://schemas.microsoft.com/office/drawing/2014/main" id="{3D4AC2B1-8464-4F9D-9739-8413FC3195B4}"/>
              </a:ext>
            </a:extLst>
          </p:cNvPr>
          <p:cNvSpPr>
            <a:spLocks noChangeArrowheads="1"/>
          </p:cNvSpPr>
          <p:nvPr/>
        </p:nvSpPr>
        <p:spPr bwMode="auto">
          <a:xfrm rot="3572823" flipV="1">
            <a:off x="2931319" y="2037557"/>
            <a:ext cx="814388" cy="3076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17" name="Oval 26">
            <a:extLst>
              <a:ext uri="{FF2B5EF4-FFF2-40B4-BE49-F238E27FC236}">
                <a16:creationId xmlns:a16="http://schemas.microsoft.com/office/drawing/2014/main" id="{5285B056-826E-4EEF-A642-EC528C67E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981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1518" name="Oval 30">
            <a:extLst>
              <a:ext uri="{FF2B5EF4-FFF2-40B4-BE49-F238E27FC236}">
                <a16:creationId xmlns:a16="http://schemas.microsoft.com/office/drawing/2014/main" id="{D1778853-1874-4EB0-84D7-7D58E742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8382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19" name="Oval 31">
            <a:extLst>
              <a:ext uri="{FF2B5EF4-FFF2-40B4-BE49-F238E27FC236}">
                <a16:creationId xmlns:a16="http://schemas.microsoft.com/office/drawing/2014/main" id="{FF7B35CD-3230-494F-AC80-6720A588C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276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20" name="Oval 32">
            <a:extLst>
              <a:ext uri="{FF2B5EF4-FFF2-40B4-BE49-F238E27FC236}">
                <a16:creationId xmlns:a16="http://schemas.microsoft.com/office/drawing/2014/main" id="{2CAF47AE-352B-407E-9CE4-D8CCE598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495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21" name="Oval 33">
            <a:extLst>
              <a:ext uri="{FF2B5EF4-FFF2-40B4-BE49-F238E27FC236}">
                <a16:creationId xmlns:a16="http://schemas.microsoft.com/office/drawing/2014/main" id="{C3AC0298-DBD6-4327-B445-CC11522CA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22" name="Oval 34">
            <a:extLst>
              <a:ext uri="{FF2B5EF4-FFF2-40B4-BE49-F238E27FC236}">
                <a16:creationId xmlns:a16="http://schemas.microsoft.com/office/drawing/2014/main" id="{11E74F34-0701-4FB4-AA6C-618E69CEA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657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23" name="Text Box 35">
            <a:extLst>
              <a:ext uri="{FF2B5EF4-FFF2-40B4-BE49-F238E27FC236}">
                <a16:creationId xmlns:a16="http://schemas.microsoft.com/office/drawing/2014/main" id="{FF5829F9-D84A-4921-B909-B529FCDD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Trombocyt</a:t>
            </a:r>
            <a:endParaRPr lang="en-US" altLang="sk-SK" sz="2400" dirty="0">
              <a:latin typeface="+mj-lt"/>
            </a:endParaRPr>
          </a:p>
        </p:txBody>
      </p:sp>
      <p:sp>
        <p:nvSpPr>
          <p:cNvPr id="7204" name="Text Box 36">
            <a:extLst>
              <a:ext uri="{FF2B5EF4-FFF2-40B4-BE49-F238E27FC236}">
                <a16:creationId xmlns:a16="http://schemas.microsoft.com/office/drawing/2014/main" id="{2115B10E-E9A5-4BA8-B0F3-4095FA936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23" y="4965110"/>
            <a:ext cx="190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flip-flop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fosfolipidov</a:t>
            </a:r>
            <a:endParaRPr lang="en-US" altLang="sk-SK" sz="2400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75AC1-4899-41AC-91E8-9C3403EE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49658-B74F-4F53-9F62-500BF628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F182E-80C1-41C5-A138-1A66BD7B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C51791B9-917F-4481-94E3-0DBA4E8DF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sz="3600"/>
              <a:t>Amplifik</a:t>
            </a:r>
            <a:r>
              <a:rPr lang="sk-SK" altLang="sk-SK" sz="3600"/>
              <a:t>ácia zrážania krvi II</a:t>
            </a:r>
            <a:br>
              <a:rPr lang="sk-SK" altLang="sk-SK" sz="3600"/>
            </a:br>
            <a:r>
              <a:rPr lang="sk-SK" altLang="sk-SK" sz="3600"/>
              <a:t>Vnútorná amplifikačná slučka</a:t>
            </a:r>
            <a:endParaRPr lang="en-US" altLang="sk-SK" sz="3600"/>
          </a:p>
        </p:txBody>
      </p:sp>
      <p:sp>
        <p:nvSpPr>
          <p:cNvPr id="22534" name="Oval 4">
            <a:extLst>
              <a:ext uri="{FF2B5EF4-FFF2-40B4-BE49-F238E27FC236}">
                <a16:creationId xmlns:a16="http://schemas.microsoft.com/office/drawing/2014/main" id="{26C0D15A-51F8-4BFE-851E-A86AE5689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86" lon="20099986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2535" name="AutoShape 5">
            <a:extLst>
              <a:ext uri="{FF2B5EF4-FFF2-40B4-BE49-F238E27FC236}">
                <a16:creationId xmlns:a16="http://schemas.microsoft.com/office/drawing/2014/main" id="{E50EA76B-CA0A-4FFC-9C37-19792ADCD8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2536" name="AutoShape 6">
            <a:extLst>
              <a:ext uri="{FF2B5EF4-FFF2-40B4-BE49-F238E27FC236}">
                <a16:creationId xmlns:a16="http://schemas.microsoft.com/office/drawing/2014/main" id="{EAEA684A-1EF8-466C-86A5-1463146E7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2537" name="AutoShape 7">
            <a:extLst>
              <a:ext uri="{FF2B5EF4-FFF2-40B4-BE49-F238E27FC236}">
                <a16:creationId xmlns:a16="http://schemas.microsoft.com/office/drawing/2014/main" id="{D202FB5B-EBF0-44FB-9964-12BEF1C66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2538" name="Oval 8">
            <a:extLst>
              <a:ext uri="{FF2B5EF4-FFF2-40B4-BE49-F238E27FC236}">
                <a16:creationId xmlns:a16="http://schemas.microsoft.com/office/drawing/2014/main" id="{8373541E-E83B-4A65-81BC-75419B122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38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39" name="Oval 11">
            <a:extLst>
              <a:ext uri="{FF2B5EF4-FFF2-40B4-BE49-F238E27FC236}">
                <a16:creationId xmlns:a16="http://schemas.microsoft.com/office/drawing/2014/main" id="{BBFD4265-9195-4E83-9894-38872C6F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DC8C31E3-9AA2-473B-8534-0372D1EAF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DB29144C-251C-4EA0-9AAE-CFB175F56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962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2542" name="AutoShape 16">
            <a:extLst>
              <a:ext uri="{FF2B5EF4-FFF2-40B4-BE49-F238E27FC236}">
                <a16:creationId xmlns:a16="http://schemas.microsoft.com/office/drawing/2014/main" id="{B2903C83-EDE9-4E2A-984F-1476F09DF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6" y="2895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2543" name="AutoShape 17">
            <a:extLst>
              <a:ext uri="{FF2B5EF4-FFF2-40B4-BE49-F238E27FC236}">
                <a16:creationId xmlns:a16="http://schemas.microsoft.com/office/drawing/2014/main" id="{86D4A1FE-1336-4D64-B33F-DC542785FF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48201" y="2743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2544" name="Oval 23">
            <a:extLst>
              <a:ext uri="{FF2B5EF4-FFF2-40B4-BE49-F238E27FC236}">
                <a16:creationId xmlns:a16="http://schemas.microsoft.com/office/drawing/2014/main" id="{DDA2081D-CAB8-4187-867F-BFD0F6A9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8382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45" name="Oval 24">
            <a:extLst>
              <a:ext uri="{FF2B5EF4-FFF2-40B4-BE49-F238E27FC236}">
                <a16:creationId xmlns:a16="http://schemas.microsoft.com/office/drawing/2014/main" id="{11F4D3B0-A9AA-4978-AF85-7E5956CA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981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2546" name="Oval 25">
            <a:extLst>
              <a:ext uri="{FF2B5EF4-FFF2-40B4-BE49-F238E27FC236}">
                <a16:creationId xmlns:a16="http://schemas.microsoft.com/office/drawing/2014/main" id="{F8AC53CE-652A-4901-BC2B-D5C443A8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657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47" name="Oval 26">
            <a:extLst>
              <a:ext uri="{FF2B5EF4-FFF2-40B4-BE49-F238E27FC236}">
                <a16:creationId xmlns:a16="http://schemas.microsoft.com/office/drawing/2014/main" id="{A53FB713-9DBC-4223-BF81-FBB51B957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276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48" name="Oval 27">
            <a:extLst>
              <a:ext uri="{FF2B5EF4-FFF2-40B4-BE49-F238E27FC236}">
                <a16:creationId xmlns:a16="http://schemas.microsoft.com/office/drawing/2014/main" id="{C0A23074-5490-459C-A845-6EC227F1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23E41-27EE-4B84-B7DC-9496F2D2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A9463-6A4F-4D73-B274-5A8B950F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1047A-1679-41DA-B254-447450E7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019638D5-D589-43D7-89D6-AB6638A26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" r="8524" b="13543"/>
          <a:stretch/>
        </p:blipFill>
        <p:spPr bwMode="auto">
          <a:xfrm>
            <a:off x="4842002" y="2440458"/>
            <a:ext cx="7167134" cy="40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7182C-9020-44AB-94ED-A8556DD1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315" y="517148"/>
            <a:ext cx="270083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2/27/2021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7A71-56D4-4A11-B13D-2818A559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0261" y="517148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DEFB-F158-4DE1-A918-DAC611C11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14" y="791468"/>
            <a:ext cx="5138901" cy="5638998"/>
          </a:xfrm>
        </p:spPr>
        <p:txBody>
          <a:bodyPr>
            <a:normAutofit/>
          </a:bodyPr>
          <a:lstStyle/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1800" dirty="0" err="1"/>
              <a:t>Opakov</a:t>
            </a:r>
            <a:r>
              <a:rPr lang="sk-SK" sz="1800" dirty="0"/>
              <a:t>anie fyziológie I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sz="1800" dirty="0"/>
              <a:t>	Všeobecný prehľad systému zrážania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sz="1800" dirty="0"/>
              <a:t>	Faktory zrážania a ich aktivácia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sz="1800" dirty="0"/>
              <a:t>	Úloha vitamínu K pri zrážaní krvi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sz="1800" dirty="0"/>
              <a:t>	Nový koncept koagulácie – iniciácia, amplifikácia a terminácia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sz="1800" dirty="0"/>
              <a:t>	Premena fibrinogénu na fibrín</a:t>
            </a:r>
            <a:endParaRPr lang="en-US" sz="1800" dirty="0"/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sk-SK" sz="1800" dirty="0"/>
              <a:t>Opakovanie fyziológie II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sz="1800" dirty="0"/>
              <a:t>	Antikoagulačné faktory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sz="1800" dirty="0"/>
              <a:t>	Fibrinolýza</a:t>
            </a:r>
            <a:endParaRPr lang="en-US" sz="1800" dirty="0"/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en-US" sz="1800" dirty="0" err="1"/>
              <a:t>Metódy</a:t>
            </a:r>
            <a:r>
              <a:rPr lang="en-US" sz="1800" dirty="0"/>
              <a:t> </a:t>
            </a:r>
            <a:r>
              <a:rPr lang="en-US" sz="1800" dirty="0" err="1"/>
              <a:t>diagnostiky</a:t>
            </a:r>
            <a:r>
              <a:rPr lang="en-US" sz="1800" dirty="0"/>
              <a:t> </a:t>
            </a:r>
            <a:r>
              <a:rPr lang="en-US" sz="1800" dirty="0" err="1"/>
              <a:t>porúch</a:t>
            </a:r>
            <a:r>
              <a:rPr lang="en-US" sz="1800" dirty="0"/>
              <a:t> </a:t>
            </a:r>
            <a:r>
              <a:rPr lang="en-US" sz="1800" dirty="0" err="1"/>
              <a:t>zrážania</a:t>
            </a:r>
            <a:endParaRPr lang="en-US" sz="1800" dirty="0"/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sk-SK" sz="1800" dirty="0"/>
              <a:t>Hemoragické diatézy – koagulopatie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sk-SK" sz="1800" dirty="0"/>
              <a:t>Hemoragické diatézy – poruchy doštičiek a cievnej steny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sk-SK" sz="1800" dirty="0"/>
              <a:t>Diseminovaná intravaskulárna koagulácia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sk-SK" sz="1800" dirty="0"/>
              <a:t>Trombofília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endParaRPr lang="en-US" sz="1600" dirty="0"/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endParaRPr lang="sk-SK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A320-A1B5-40D1-9EBB-6477C9E9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15" y="6018987"/>
            <a:ext cx="479988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koag21s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868AF-ED49-4086-8FDC-84CD6F708B73}"/>
              </a:ext>
            </a:extLst>
          </p:cNvPr>
          <p:cNvSpPr txBox="1"/>
          <p:nvPr/>
        </p:nvSpPr>
        <p:spPr>
          <a:xfrm>
            <a:off x="6313714" y="722811"/>
            <a:ext cx="513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Osnova</a:t>
            </a:r>
          </a:p>
        </p:txBody>
      </p:sp>
    </p:spTree>
    <p:extLst>
      <p:ext uri="{BB962C8B-B14F-4D97-AF65-F5344CB8AC3E}">
        <p14:creationId xmlns:p14="http://schemas.microsoft.com/office/powerpoint/2010/main" val="123593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>
            <a:extLst>
              <a:ext uri="{FF2B5EF4-FFF2-40B4-BE49-F238E27FC236}">
                <a16:creationId xmlns:a16="http://schemas.microsoft.com/office/drawing/2014/main" id="{2A511674-0B51-4A0C-9EF6-0E5B6DC05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794500" cy="1143000"/>
          </a:xfrm>
        </p:spPr>
        <p:txBody>
          <a:bodyPr/>
          <a:lstStyle/>
          <a:p>
            <a:pPr eaLnBrk="1" hangingPunct="1"/>
            <a:r>
              <a:rPr lang="en-US" altLang="sk-SK" sz="3200"/>
              <a:t>Amplifik</a:t>
            </a:r>
            <a:r>
              <a:rPr lang="sk-SK" altLang="sk-SK" sz="3200"/>
              <a:t>ácia zrážania krvi III</a:t>
            </a:r>
            <a:br>
              <a:rPr lang="sk-SK" altLang="sk-SK" sz="3200"/>
            </a:br>
            <a:r>
              <a:rPr lang="sk-SK" altLang="sk-SK" sz="3200"/>
              <a:t>Aktivácia IX/VIII, tvorba tenázy</a:t>
            </a:r>
            <a:endParaRPr lang="en-US" altLang="sk-SK" sz="3200"/>
          </a:p>
        </p:txBody>
      </p:sp>
      <p:sp>
        <p:nvSpPr>
          <p:cNvPr id="23558" name="Oval 4">
            <a:extLst>
              <a:ext uri="{FF2B5EF4-FFF2-40B4-BE49-F238E27FC236}">
                <a16:creationId xmlns:a16="http://schemas.microsoft.com/office/drawing/2014/main" id="{D79C4459-53A1-4E15-8007-9B6D88C9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86" lon="20099986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59" name="AutoShape 5">
            <a:extLst>
              <a:ext uri="{FF2B5EF4-FFF2-40B4-BE49-F238E27FC236}">
                <a16:creationId xmlns:a16="http://schemas.microsoft.com/office/drawing/2014/main" id="{72BFA1B7-3534-4208-A984-E6925E679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60" name="AutoShape 6">
            <a:extLst>
              <a:ext uri="{FF2B5EF4-FFF2-40B4-BE49-F238E27FC236}">
                <a16:creationId xmlns:a16="http://schemas.microsoft.com/office/drawing/2014/main" id="{BCB15F52-E42B-4E55-B4EB-5DDC54187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61" name="AutoShape 7">
            <a:extLst>
              <a:ext uri="{FF2B5EF4-FFF2-40B4-BE49-F238E27FC236}">
                <a16:creationId xmlns:a16="http://schemas.microsoft.com/office/drawing/2014/main" id="{C9D905C5-D542-469F-9893-E017C8B778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62" name="Oval 8">
            <a:extLst>
              <a:ext uri="{FF2B5EF4-FFF2-40B4-BE49-F238E27FC236}">
                <a16:creationId xmlns:a16="http://schemas.microsoft.com/office/drawing/2014/main" id="{7EF9F1F8-E7BC-41EF-9236-7DCE2DE26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38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63" name="Oval 10">
            <a:extLst>
              <a:ext uri="{FF2B5EF4-FFF2-40B4-BE49-F238E27FC236}">
                <a16:creationId xmlns:a16="http://schemas.microsoft.com/office/drawing/2014/main" id="{EEC2BC40-C232-47C3-AA44-7471A2A80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19600"/>
            <a:ext cx="1447800" cy="6096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IX/VIII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64" name="Oval 11">
            <a:extLst>
              <a:ext uri="{FF2B5EF4-FFF2-40B4-BE49-F238E27FC236}">
                <a16:creationId xmlns:a16="http://schemas.microsoft.com/office/drawing/2014/main" id="{AF83996D-828D-403D-ADF4-D4042F39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65" name="AutoShape 12">
            <a:extLst>
              <a:ext uri="{FF2B5EF4-FFF2-40B4-BE49-F238E27FC236}">
                <a16:creationId xmlns:a16="http://schemas.microsoft.com/office/drawing/2014/main" id="{CF0AB5F1-275C-4EC5-84E4-3D3E9E05CB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66" name="AutoShape 13">
            <a:extLst>
              <a:ext uri="{FF2B5EF4-FFF2-40B4-BE49-F238E27FC236}">
                <a16:creationId xmlns:a16="http://schemas.microsoft.com/office/drawing/2014/main" id="{32CBD187-67D3-4556-BBBC-39ED863CC3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962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D5BF8D34-0EC4-4C58-A811-12447875C4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1910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68" name="AutoShape 16">
            <a:extLst>
              <a:ext uri="{FF2B5EF4-FFF2-40B4-BE49-F238E27FC236}">
                <a16:creationId xmlns:a16="http://schemas.microsoft.com/office/drawing/2014/main" id="{B9190F74-D5C9-4EA6-8B7D-91BE35AE3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6" y="2895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69" name="AutoShape 17">
            <a:extLst>
              <a:ext uri="{FF2B5EF4-FFF2-40B4-BE49-F238E27FC236}">
                <a16:creationId xmlns:a16="http://schemas.microsoft.com/office/drawing/2014/main" id="{DE444D7E-8F5C-4A8D-8146-6F50B2B89A3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48201" y="2743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70" name="AutoShape 18">
            <a:extLst>
              <a:ext uri="{FF2B5EF4-FFF2-40B4-BE49-F238E27FC236}">
                <a16:creationId xmlns:a16="http://schemas.microsoft.com/office/drawing/2014/main" id="{074D4C8D-42FD-4B00-8289-DA8DA56C93A9}"/>
              </a:ext>
            </a:extLst>
          </p:cNvPr>
          <p:cNvSpPr>
            <a:spLocks noChangeArrowheads="1"/>
          </p:cNvSpPr>
          <p:nvPr/>
        </p:nvSpPr>
        <p:spPr bwMode="auto">
          <a:xfrm rot="19107440">
            <a:off x="6069014" y="2444750"/>
            <a:ext cx="485775" cy="2133600"/>
          </a:xfrm>
          <a:prstGeom prst="downArrow">
            <a:avLst>
              <a:gd name="adj1" fmla="val 50000"/>
              <a:gd name="adj2" fmla="val 109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3571" name="Oval 22">
            <a:extLst>
              <a:ext uri="{FF2B5EF4-FFF2-40B4-BE49-F238E27FC236}">
                <a16:creationId xmlns:a16="http://schemas.microsoft.com/office/drawing/2014/main" id="{FE9C588C-EF3B-4AC3-97E0-0B1A23BC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981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3572" name="Oval 23">
            <a:extLst>
              <a:ext uri="{FF2B5EF4-FFF2-40B4-BE49-F238E27FC236}">
                <a16:creationId xmlns:a16="http://schemas.microsoft.com/office/drawing/2014/main" id="{41A11EEA-AFE5-4AC4-A190-C467DCF8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657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73" name="Oval 24">
            <a:extLst>
              <a:ext uri="{FF2B5EF4-FFF2-40B4-BE49-F238E27FC236}">
                <a16:creationId xmlns:a16="http://schemas.microsoft.com/office/drawing/2014/main" id="{2D6ABA02-120F-4DB1-8D48-368B17959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276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30D25-7C13-4480-A26D-28FF067B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FE653-3917-4029-87A6-FBEBF430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C0317-DAC3-4CE9-ACC4-26AB89EE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77B140D2-C7C1-4750-BE03-00303FEB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sk-SK" sz="3200" dirty="0" err="1"/>
              <a:t>Amplifik</a:t>
            </a:r>
            <a:r>
              <a:rPr lang="sk-SK" altLang="sk-SK" sz="3200" dirty="0"/>
              <a:t>ácia zrážania krvi IV</a:t>
            </a:r>
            <a:br>
              <a:rPr lang="sk-SK" altLang="sk-SK" sz="3200" dirty="0"/>
            </a:br>
            <a:r>
              <a:rPr lang="sk-SK" altLang="sk-SK" sz="3200" dirty="0"/>
              <a:t>tvorba protrombinázy a trombínu</a:t>
            </a:r>
            <a:endParaRPr lang="en-US" altLang="sk-SK" sz="3200" dirty="0"/>
          </a:p>
        </p:txBody>
      </p:sp>
      <p:sp>
        <p:nvSpPr>
          <p:cNvPr id="24582" name="Oval 4">
            <a:extLst>
              <a:ext uri="{FF2B5EF4-FFF2-40B4-BE49-F238E27FC236}">
                <a16:creationId xmlns:a16="http://schemas.microsoft.com/office/drawing/2014/main" id="{33637CC0-581C-407E-AC2A-4B216A7F0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86" lon="20099986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83" name="AutoShape 5">
            <a:extLst>
              <a:ext uri="{FF2B5EF4-FFF2-40B4-BE49-F238E27FC236}">
                <a16:creationId xmlns:a16="http://schemas.microsoft.com/office/drawing/2014/main" id="{903427FB-ACD6-4A29-9872-C6473B153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84" name="AutoShape 6">
            <a:extLst>
              <a:ext uri="{FF2B5EF4-FFF2-40B4-BE49-F238E27FC236}">
                <a16:creationId xmlns:a16="http://schemas.microsoft.com/office/drawing/2014/main" id="{A79A81CA-F463-4538-9E04-0B69438A1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85" name="AutoShape 7">
            <a:extLst>
              <a:ext uri="{FF2B5EF4-FFF2-40B4-BE49-F238E27FC236}">
                <a16:creationId xmlns:a16="http://schemas.microsoft.com/office/drawing/2014/main" id="{D7EC4F27-0915-407F-87BA-B9A1AAC17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86" name="Oval 8">
            <a:extLst>
              <a:ext uri="{FF2B5EF4-FFF2-40B4-BE49-F238E27FC236}">
                <a16:creationId xmlns:a16="http://schemas.microsoft.com/office/drawing/2014/main" id="{5CDCDC7F-2113-4BA7-ADEB-3718F4AF7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38600"/>
            <a:ext cx="838200" cy="609600"/>
          </a:xfrm>
          <a:prstGeom prst="ellipse">
            <a:avLst/>
          </a:prstGeom>
          <a:solidFill>
            <a:srgbClr val="FFCC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4587" name="Oval 9">
            <a:extLst>
              <a:ext uri="{FF2B5EF4-FFF2-40B4-BE49-F238E27FC236}">
                <a16:creationId xmlns:a16="http://schemas.microsoft.com/office/drawing/2014/main" id="{84A21AFB-D25F-41ED-AFB3-F754EF1E1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181600"/>
            <a:ext cx="1447800" cy="6096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X/V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4588" name="Oval 10">
            <a:extLst>
              <a:ext uri="{FF2B5EF4-FFF2-40B4-BE49-F238E27FC236}">
                <a16:creationId xmlns:a16="http://schemas.microsoft.com/office/drawing/2014/main" id="{C3C5C859-2313-442F-8754-2F9A7A278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19600"/>
            <a:ext cx="1447800" cy="6096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IX/VIII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4589" name="Oval 11">
            <a:extLst>
              <a:ext uri="{FF2B5EF4-FFF2-40B4-BE49-F238E27FC236}">
                <a16:creationId xmlns:a16="http://schemas.microsoft.com/office/drawing/2014/main" id="{098F7B86-0027-4C33-A187-3789BDA7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4590" name="AutoShape 12">
            <a:extLst>
              <a:ext uri="{FF2B5EF4-FFF2-40B4-BE49-F238E27FC236}">
                <a16:creationId xmlns:a16="http://schemas.microsoft.com/office/drawing/2014/main" id="{A1287511-6B2D-4164-A2FA-3BEE5C659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91" name="AutoShape 13">
            <a:extLst>
              <a:ext uri="{FF2B5EF4-FFF2-40B4-BE49-F238E27FC236}">
                <a16:creationId xmlns:a16="http://schemas.microsoft.com/office/drawing/2014/main" id="{E0DD2A9A-C86E-4F3E-9693-F17AF8128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962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92" name="AutoShape 14">
            <a:extLst>
              <a:ext uri="{FF2B5EF4-FFF2-40B4-BE49-F238E27FC236}">
                <a16:creationId xmlns:a16="http://schemas.microsoft.com/office/drawing/2014/main" id="{D1B96157-E050-41E8-BF4C-95D50055F7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1910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3327" name="AutoShape 15">
            <a:extLst>
              <a:ext uri="{FF2B5EF4-FFF2-40B4-BE49-F238E27FC236}">
                <a16:creationId xmlns:a16="http://schemas.microsoft.com/office/drawing/2014/main" id="{D396D1B2-A294-4851-988D-01704D4E36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4800" y="5105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94" name="AutoShape 16">
            <a:extLst>
              <a:ext uri="{FF2B5EF4-FFF2-40B4-BE49-F238E27FC236}">
                <a16:creationId xmlns:a16="http://schemas.microsoft.com/office/drawing/2014/main" id="{24D9C59D-4C81-4FBA-B6C0-66FBD29B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6" y="2895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95" name="AutoShape 17">
            <a:extLst>
              <a:ext uri="{FF2B5EF4-FFF2-40B4-BE49-F238E27FC236}">
                <a16:creationId xmlns:a16="http://schemas.microsoft.com/office/drawing/2014/main" id="{58BD03B9-C2A7-4B6E-A9A5-F12BCF7901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48201" y="2743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96" name="AutoShape 18">
            <a:extLst>
              <a:ext uri="{FF2B5EF4-FFF2-40B4-BE49-F238E27FC236}">
                <a16:creationId xmlns:a16="http://schemas.microsoft.com/office/drawing/2014/main" id="{D1B8631D-69B8-45D8-BACD-C4B7EFF18442}"/>
              </a:ext>
            </a:extLst>
          </p:cNvPr>
          <p:cNvSpPr>
            <a:spLocks noChangeArrowheads="1"/>
          </p:cNvSpPr>
          <p:nvPr/>
        </p:nvSpPr>
        <p:spPr bwMode="auto">
          <a:xfrm rot="19107440">
            <a:off x="6069014" y="2444750"/>
            <a:ext cx="485775" cy="2133600"/>
          </a:xfrm>
          <a:prstGeom prst="downArrow">
            <a:avLst>
              <a:gd name="adj1" fmla="val 50000"/>
              <a:gd name="adj2" fmla="val 109804"/>
            </a:avLst>
          </a:prstGeom>
          <a:solidFill>
            <a:schemeClr val="accent1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597" name="AutoShape 19">
            <a:extLst>
              <a:ext uri="{FF2B5EF4-FFF2-40B4-BE49-F238E27FC236}">
                <a16:creationId xmlns:a16="http://schemas.microsoft.com/office/drawing/2014/main" id="{92DFA7CC-3D19-4B72-A65F-865FCEA42209}"/>
              </a:ext>
            </a:extLst>
          </p:cNvPr>
          <p:cNvSpPr>
            <a:spLocks noChangeArrowheads="1"/>
          </p:cNvSpPr>
          <p:nvPr/>
        </p:nvSpPr>
        <p:spPr bwMode="auto">
          <a:xfrm rot="3572823" flipV="1">
            <a:off x="2931319" y="2037557"/>
            <a:ext cx="814388" cy="3076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33" name="AutoShape 21">
            <a:extLst>
              <a:ext uri="{FF2B5EF4-FFF2-40B4-BE49-F238E27FC236}">
                <a16:creationId xmlns:a16="http://schemas.microsoft.com/office/drawing/2014/main" id="{9F592BC3-4D25-4CAB-9C6C-18BBE3782498}"/>
              </a:ext>
            </a:extLst>
          </p:cNvPr>
          <p:cNvSpPr>
            <a:spLocks noChangeArrowheads="1"/>
          </p:cNvSpPr>
          <p:nvPr/>
        </p:nvSpPr>
        <p:spPr bwMode="auto">
          <a:xfrm rot="20259965" flipV="1">
            <a:off x="7467600" y="1676400"/>
            <a:ext cx="762000" cy="3429000"/>
          </a:xfrm>
          <a:prstGeom prst="curvedLeftArrow">
            <a:avLst>
              <a:gd name="adj1" fmla="val 90000"/>
              <a:gd name="adj2" fmla="val 180000"/>
              <a:gd name="adj3" fmla="val 2958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13334" name="AutoShape 22">
            <a:extLst>
              <a:ext uri="{FF2B5EF4-FFF2-40B4-BE49-F238E27FC236}">
                <a16:creationId xmlns:a16="http://schemas.microsoft.com/office/drawing/2014/main" id="{EE0A5FFE-B45E-4522-8E72-BB248C4EDB82}"/>
              </a:ext>
            </a:extLst>
          </p:cNvPr>
          <p:cNvSpPr>
            <a:spLocks noChangeArrowheads="1"/>
          </p:cNvSpPr>
          <p:nvPr/>
        </p:nvSpPr>
        <p:spPr bwMode="auto">
          <a:xfrm rot="2068738">
            <a:off x="7010401" y="477202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4600" name="Oval 23">
            <a:extLst>
              <a:ext uri="{FF2B5EF4-FFF2-40B4-BE49-F238E27FC236}">
                <a16:creationId xmlns:a16="http://schemas.microsoft.com/office/drawing/2014/main" id="{3DD4267A-B206-4C5E-8FB1-756ABF568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14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5ED96-65FD-4085-84C6-D0AC102D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9B49-EEE6-4C32-8170-CC0095E2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39AF9-4045-4E22-B0FB-C6B03220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7C472-1B5A-4C37-B439-F2A35C8F81BE}"/>
              </a:ext>
            </a:extLst>
          </p:cNvPr>
          <p:cNvSpPr txBox="1"/>
          <p:nvPr/>
        </p:nvSpPr>
        <p:spPr>
          <a:xfrm>
            <a:off x="8791186" y="2530495"/>
            <a:ext cx="26868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ZÁVER AMPLIFIKÁCIE</a:t>
            </a:r>
          </a:p>
          <a:p>
            <a:r>
              <a:rPr lang="sk-SK" dirty="0"/>
              <a:t>Premena fibrinogénu</a:t>
            </a:r>
          </a:p>
          <a:p>
            <a:r>
              <a:rPr lang="sk-SK" dirty="0"/>
              <a:t>Na fibrín, </a:t>
            </a:r>
          </a:p>
          <a:p>
            <a:r>
              <a:rPr lang="sk-SK" dirty="0"/>
              <a:t>polymerizácia fibrínu,</a:t>
            </a:r>
          </a:p>
          <a:p>
            <a:r>
              <a:rPr lang="sk-SK" sz="2000" dirty="0"/>
              <a:t>ZRAZENINA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>
            <a:extLst>
              <a:ext uri="{FF2B5EF4-FFF2-40B4-BE49-F238E27FC236}">
                <a16:creationId xmlns:a16="http://schemas.microsoft.com/office/drawing/2014/main" id="{A5774ED1-F940-42B4-B55B-A12353422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46909"/>
            <a:ext cx="6781800" cy="762000"/>
          </a:xfrm>
        </p:spPr>
        <p:txBody>
          <a:bodyPr/>
          <a:lstStyle/>
          <a:p>
            <a:pPr eaLnBrk="1" hangingPunct="1"/>
            <a:r>
              <a:rPr lang="sk-SK" altLang="sk-SK" sz="3600" dirty="0"/>
              <a:t>Amplifikácia a terminácia</a:t>
            </a:r>
            <a:endParaRPr lang="en-US" altLang="sk-SK" sz="3600" dirty="0"/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8E20A4AB-425B-4364-B2B1-646063235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Aktivácia trombocytov – cez receptor PAR-1 presun fosfolipidov na vonkajší povrch membrány (flip-flop)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Aktivácia XI – vnútorná amplifikačná slučka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Aktivácia IX a VIII – tvorba komplexu, TENÁZA (aktivuje faktor 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Tenáza aktivuje X a V – PROTROMBINÁZA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Tvorba veľkého množstva trombínu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Premena fibrinogénu na fibrín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Tvorba krížových väzieb vo fibríne (XIII)</a:t>
            </a: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E9ADC-543C-4DBF-9650-0A571E62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24D8C-04E4-4DE6-B1E4-E8F23F64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DF84-6616-4698-8F75-672D0B5A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>
            <a:extLst>
              <a:ext uri="{FF2B5EF4-FFF2-40B4-BE49-F238E27FC236}">
                <a16:creationId xmlns:a16="http://schemas.microsoft.com/office/drawing/2014/main" id="{E477E3BC-1A6D-45A8-AD2F-4FF6B4FAD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73543"/>
            <a:ext cx="6781800" cy="762000"/>
          </a:xfrm>
        </p:spPr>
        <p:txBody>
          <a:bodyPr/>
          <a:lstStyle/>
          <a:p>
            <a:pPr algn="ctr" eaLnBrk="1" hangingPunct="1"/>
            <a:r>
              <a:rPr lang="sk-SK" altLang="sk-SK" sz="3600" dirty="0"/>
              <a:t>Amplifikácia a terminácia</a:t>
            </a:r>
            <a:endParaRPr lang="en-US" altLang="sk-SK" sz="3600" dirty="0"/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C8EA1907-3301-49D7-AF56-672B0C164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>
                <a:solidFill>
                  <a:schemeClr val="bg1">
                    <a:lumMod val="50000"/>
                  </a:schemeClr>
                </a:solidFill>
              </a:rPr>
              <a:t>Aktivácia trombocytov – cez receptor PAR-1 presun fosfolipidov na vonkajší povrch membrány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>
                <a:solidFill>
                  <a:schemeClr val="bg1">
                    <a:lumMod val="50000"/>
                  </a:schemeClr>
                </a:solidFill>
              </a:rPr>
              <a:t>Aktivácia XI – vnútorná amplifikačná slučka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>
                <a:solidFill>
                  <a:schemeClr val="bg1">
                    <a:lumMod val="50000"/>
                  </a:schemeClr>
                </a:solidFill>
              </a:rPr>
              <a:t>Aktivácia IX a VIII – tvorba komplexu, TENÁZA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>
                <a:solidFill>
                  <a:schemeClr val="bg1">
                    <a:lumMod val="50000"/>
                  </a:schemeClr>
                </a:solidFill>
              </a:rPr>
              <a:t>Tenáza aktivuje X a V – PROTROMBINÁZA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>
                <a:solidFill>
                  <a:schemeClr val="bg1">
                    <a:lumMod val="50000"/>
                  </a:schemeClr>
                </a:solidFill>
              </a:rPr>
              <a:t>Tvorba veľkého množstva trombínu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>
                <a:solidFill>
                  <a:schemeClr val="bg1">
                    <a:lumMod val="50000"/>
                  </a:schemeClr>
                </a:solidFill>
              </a:rPr>
              <a:t>Premena fibrinogénu na fibrín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>
                <a:solidFill>
                  <a:schemeClr val="bg1">
                    <a:lumMod val="50000"/>
                  </a:schemeClr>
                </a:solidFill>
              </a:rPr>
              <a:t>Tvorba krížových väzieb vo fibríne (XIII)</a:t>
            </a:r>
            <a:endParaRPr lang="en-US" altLang="sk-SK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01226-F0CE-4193-8DB1-87F25880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3D580-00AC-4B6B-BEDA-674326D7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A8ED9-D448-487F-8A1D-47AB3FAA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B1854-FF63-4C14-B3E5-2048F003A903}"/>
              </a:ext>
            </a:extLst>
          </p:cNvPr>
          <p:cNvSpPr/>
          <p:nvPr/>
        </p:nvSpPr>
        <p:spPr>
          <a:xfrm>
            <a:off x="2876216" y="1681017"/>
            <a:ext cx="74107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to komplikovaná</a:t>
            </a:r>
          </a:p>
          <a:p>
            <a:pPr algn="ctr"/>
            <a:r>
              <a:rPr lang="sk-SK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nie lineárna kaskáda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>
            <a:extLst>
              <a:ext uri="{FF2B5EF4-FFF2-40B4-BE49-F238E27FC236}">
                <a16:creationId xmlns:a16="http://schemas.microsoft.com/office/drawing/2014/main" id="{4F4BBA34-B22A-4BF0-96E4-B9731BA00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9935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sk-SK" sz="3600" dirty="0"/>
              <a:t>Rev</a:t>
            </a:r>
            <a:r>
              <a:rPr lang="sk-SK" altLang="sk-SK" sz="3600" dirty="0"/>
              <a:t>ízia kontaktného systému</a:t>
            </a:r>
            <a:endParaRPr lang="en-US" altLang="sk-SK" sz="3600" dirty="0"/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5961BA9B-8107-4DE4-BDCF-F2ECCA6B6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6183" y="1524000"/>
            <a:ext cx="7789817" cy="451104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John Hageman (deficit XII) zomrel v roku 1968 na trombembóliu po úraze panvy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i="1" dirty="0"/>
              <a:t>Asi nečítal učebnice fyziológie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A s ním celá koncepcia kontaktného systému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Dnešný názor na kinínový a kalikreínový systém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Modulácia zápalovej reakcie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Regulácia mikrocirkulácie a permeability kapilár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Fibrinolytický účinok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Antiagregačný účinok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Metabolický účinok - glukóza a lipidy</a:t>
            </a: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B9DA8-0A4D-41EA-9E69-AD75AB6D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18DFD-F78D-4043-8B0E-8AA5046D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70A06-D590-45D2-A2ED-7AC293F5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A07591FB-62AF-4245-AE90-A51ABC9B9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Štruktúra fibrinogénu</a:t>
            </a:r>
          </a:p>
        </p:txBody>
      </p:sp>
      <p:pic>
        <p:nvPicPr>
          <p:cNvPr id="28678" name="Picture 3" descr="prvy_obr">
            <a:extLst>
              <a:ext uri="{FF2B5EF4-FFF2-40B4-BE49-F238E27FC236}">
                <a16:creationId xmlns:a16="http://schemas.microsoft.com/office/drawing/2014/main" id="{8B0D27E1-11E9-4E52-80AE-2F6ADEA1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1"/>
            <a:ext cx="775493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>
            <a:extLst>
              <a:ext uri="{FF2B5EF4-FFF2-40B4-BE49-F238E27FC236}">
                <a16:creationId xmlns:a16="http://schemas.microsoft.com/office/drawing/2014/main" id="{56C05EC0-9C5F-4FB8-91EA-229B8ADE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00600"/>
            <a:ext cx="71628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cs-CZ" altLang="sk-SK" sz="2400" dirty="0">
                <a:latin typeface="+mj-lt"/>
              </a:rPr>
              <a:t>Dvakrát tri reťazce – </a:t>
            </a:r>
            <a:r>
              <a:rPr lang="el-GR" alt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hu-HU" alt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hu-HU" alt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cs-CZ" altLang="sk-SK" sz="2400" dirty="0">
                <a:latin typeface="+mj-lt"/>
              </a:rPr>
              <a:t> 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sk-SK" sz="2400" dirty="0">
                <a:latin typeface="+mj-lt"/>
              </a:rPr>
              <a:t>Proteolytické odstránenie fibrinopeptidov A a B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sk-SK" sz="2400" dirty="0">
                <a:latin typeface="+mj-lt"/>
              </a:rPr>
              <a:t>Polymerizácia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1DE3E-C731-4D27-B784-69F7C72D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CC67C-93A3-4D0D-8E7D-2D7631A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B70A-FACF-4617-831A-3F3E2372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>
            <a:extLst>
              <a:ext uri="{FF2B5EF4-FFF2-40B4-BE49-F238E27FC236}">
                <a16:creationId xmlns:a16="http://schemas.microsoft.com/office/drawing/2014/main" id="{A81CD90A-1AE8-474B-8692-956D89282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/>
              <a:t>Vznik fibrínu - polymerizácia</a:t>
            </a:r>
          </a:p>
        </p:txBody>
      </p:sp>
      <p:pic>
        <p:nvPicPr>
          <p:cNvPr id="29702" name="Picture 3" descr="druhy_obr">
            <a:extLst>
              <a:ext uri="{FF2B5EF4-FFF2-40B4-BE49-F238E27FC236}">
                <a16:creationId xmlns:a16="http://schemas.microsoft.com/office/drawing/2014/main" id="{E8C8D598-787A-4023-92CF-5DD57BC4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81" y="2446338"/>
            <a:ext cx="62611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FE4B5-6EC5-4548-BD6C-3A029B87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20CC0-38A6-49D2-B2C4-CDC4F0E7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F13CB-BEDD-4551-A80B-6AA981DD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6C1C0-456B-4A51-AA62-5068F95D308B}"/>
              </a:ext>
            </a:extLst>
          </p:cNvPr>
          <p:cNvSpPr txBox="1"/>
          <p:nvPr/>
        </p:nvSpPr>
        <p:spPr>
          <a:xfrm>
            <a:off x="8393295" y="1802674"/>
            <a:ext cx="31365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ZÁTKY NA KONCOCH</a:t>
            </a:r>
          </a:p>
          <a:p>
            <a:pPr algn="ctr"/>
            <a:r>
              <a:rPr lang="en-US" dirty="0"/>
              <a:t>+</a:t>
            </a:r>
            <a:endParaRPr lang="sk-SK" dirty="0"/>
          </a:p>
          <a:p>
            <a:pPr algn="ctr"/>
            <a:r>
              <a:rPr lang="sk-SK" dirty="0"/>
              <a:t>DIERY V STREDE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dirty="0"/>
              <a:t>V </a:t>
            </a:r>
            <a:r>
              <a:rPr lang="en-US" i="1" dirty="0" err="1"/>
              <a:t>skuto</a:t>
            </a:r>
            <a:r>
              <a:rPr lang="sk-SK" i="1" dirty="0"/>
              <a:t>čnosti sú to elektrostatické</a:t>
            </a:r>
          </a:p>
          <a:p>
            <a:pPr algn="ctr"/>
            <a:r>
              <a:rPr lang="sk-SK" i="1" dirty="0"/>
              <a:t>interakcie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>
            <a:extLst>
              <a:ext uri="{FF2B5EF4-FFF2-40B4-BE49-F238E27FC236}">
                <a16:creationId xmlns:a16="http://schemas.microsoft.com/office/drawing/2014/main" id="{352E672A-D24A-4830-98EC-7C4EFC3A2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781800" cy="914400"/>
          </a:xfrm>
        </p:spPr>
        <p:txBody>
          <a:bodyPr/>
          <a:lstStyle/>
          <a:p>
            <a:pPr eaLnBrk="1" hangingPunct="1"/>
            <a:r>
              <a:rPr lang="sk-SK" altLang="sk-SK" sz="3200"/>
              <a:t>Stabilizácia fibrínu a fibrinolýza</a:t>
            </a:r>
            <a:endParaRPr lang="en-US" altLang="sk-SK" sz="3200"/>
          </a:p>
        </p:txBody>
      </p:sp>
      <p:pic>
        <p:nvPicPr>
          <p:cNvPr id="30726" name="Picture 3" descr="trombophilia">
            <a:extLst>
              <a:ext uri="{FF2B5EF4-FFF2-40B4-BE49-F238E27FC236}">
                <a16:creationId xmlns:a16="http://schemas.microsoft.com/office/drawing/2014/main" id="{87659022-3512-451C-A138-7B367641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>
            <a:fillRect/>
          </a:stretch>
        </p:blipFill>
        <p:spPr bwMode="auto">
          <a:xfrm>
            <a:off x="3840164" y="1309688"/>
            <a:ext cx="4618037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FC82E-D0F9-4982-9176-10C26BDA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96F29-559F-4F7A-8262-958953FC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B23BD-E612-432E-A72C-369F7FFC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E17D6-6D1E-4295-A221-760FB04B0DE9}"/>
              </a:ext>
            </a:extLst>
          </p:cNvPr>
          <p:cNvSpPr txBox="1"/>
          <p:nvPr/>
        </p:nvSpPr>
        <p:spPr>
          <a:xfrm>
            <a:off x="9091749" y="1846217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Faktor XIII robí silné</a:t>
            </a:r>
          </a:p>
          <a:p>
            <a:r>
              <a:rPr lang="sk-SK" dirty="0"/>
              <a:t>Kovalentné väzby</a:t>
            </a:r>
          </a:p>
          <a:p>
            <a:r>
              <a:rPr lang="sk-SK" dirty="0"/>
              <a:t>Medzi susednými „D“</a:t>
            </a:r>
          </a:p>
          <a:p>
            <a:r>
              <a:rPr lang="sk-SK" dirty="0"/>
              <a:t>Doménami fibrínu</a:t>
            </a:r>
          </a:p>
          <a:p>
            <a:endParaRPr lang="sk-SK" dirty="0"/>
          </a:p>
          <a:p>
            <a:r>
              <a:rPr lang="sk-SK" dirty="0"/>
              <a:t>Tie nerozštiepi ani plazmín, vznikajú </a:t>
            </a:r>
            <a:r>
              <a:rPr lang="en-US" dirty="0"/>
              <a:t>r</a:t>
            </a:r>
            <a:r>
              <a:rPr lang="sk-SK" dirty="0"/>
              <a:t>ôzne degradačné produkty a stabilné D-DIMÉRY</a:t>
            </a:r>
          </a:p>
          <a:p>
            <a:r>
              <a:rPr lang="sk-SK" dirty="0"/>
              <a:t>Dôležitý marker pre posúdenie intenzity fibrinolýzy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AF4E-DB72-434E-A2A7-751AF64A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041237"/>
            <a:ext cx="9011135" cy="2881746"/>
          </a:xfrm>
        </p:spPr>
        <p:txBody>
          <a:bodyPr>
            <a:normAutofit fontScale="90000"/>
          </a:bodyPr>
          <a:lstStyle/>
          <a:p>
            <a:r>
              <a:rPr lang="sk-SK" sz="4400" dirty="0"/>
              <a:t>PORUCHY ZRÁŽANIA KRVI  II</a:t>
            </a:r>
            <a:br>
              <a:rPr lang="sk-SK" sz="4400" dirty="0"/>
            </a:br>
            <a:br>
              <a:rPr lang="sk-SK" sz="4000" dirty="0"/>
            </a:br>
            <a:r>
              <a:rPr lang="sk-SK" sz="4000" dirty="0"/>
              <a:t>OPAKOVANIE FYZIOLÓGIE</a:t>
            </a:r>
            <a:br>
              <a:rPr lang="sk-SK" sz="4000" dirty="0"/>
            </a:br>
            <a:br>
              <a:rPr lang="sk-SK" sz="4000" dirty="0"/>
            </a:br>
            <a:r>
              <a:rPr lang="sk-SK" sz="3600" dirty="0"/>
              <a:t>antikoAgulAčný systém a fibrinolýza</a:t>
            </a:r>
            <a:endParaRPr lang="sk-SK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BBBE-4C93-46DF-BED1-2660CD2AE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4A81-ECB6-4C19-BAE9-A1510EB9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9D25-30F1-47CC-A5AE-10A11CEC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C167-9DD9-4BB8-9C50-A820DFD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00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>
            <a:extLst>
              <a:ext uri="{FF2B5EF4-FFF2-40B4-BE49-F238E27FC236}">
                <a16:creationId xmlns:a16="http://schemas.microsoft.com/office/drawing/2014/main" id="{AF98270B-FBDB-44F4-AE10-F41E71734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07869"/>
            <a:ext cx="6934200" cy="685800"/>
          </a:xfrm>
        </p:spPr>
        <p:txBody>
          <a:bodyPr/>
          <a:lstStyle/>
          <a:p>
            <a:pPr algn="ctr" eaLnBrk="1" hangingPunct="1"/>
            <a:r>
              <a:rPr lang="sk-SK" altLang="sk-SK" sz="3600" dirty="0"/>
              <a:t>Antikoagulačný systém</a:t>
            </a:r>
            <a:endParaRPr lang="en-US" altLang="sk-SK" sz="3600" dirty="0"/>
          </a:p>
        </p:txBody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F7D8858D-834C-44EC-A27B-117EEB646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sk-SK" altLang="sk-SK" sz="2800" dirty="0"/>
              <a:t>TRI </a:t>
            </a:r>
            <a:r>
              <a:rPr lang="pl-PL" altLang="sk-SK" sz="2800" dirty="0"/>
              <a:t>MO</a:t>
            </a:r>
            <a:r>
              <a:rPr lang="sk-SK" altLang="sk-SK" sz="2800" dirty="0"/>
              <a:t>ŽMNOSTI NEGATÍVNEJ REGULÁCIE ZRÁŽANIA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sk-SK" altLang="sk-SK" sz="2800" dirty="0"/>
              <a:t>Za normálnych okolností </a:t>
            </a:r>
            <a:r>
              <a:rPr lang="en-US" altLang="sk-SK" sz="2800" dirty="0"/>
              <a:t>r</a:t>
            </a:r>
            <a:r>
              <a:rPr lang="sk-SK" altLang="sk-SK" sz="2800" dirty="0"/>
              <a:t>ovnováha „pro“ a „anti“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dirty="0"/>
              <a:t>I. </a:t>
            </a:r>
            <a:r>
              <a:rPr lang="sk-SK" altLang="sk-SK" sz="2800" dirty="0"/>
              <a:t>Serpíny – inhibítory proteáz (inhibujú faktory, ktoré sú proteolytické enzýmy)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Inhibítor systému iniciácie TFPI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Antitrombín (AT III)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II. Proteín C spolu s proteínom S a trombomodulínom inhibujú amplifikáciu – proteolytická degradácia V a VIII (inhibícia tým istým spôsobom ako amplifikácia).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III. Blokáda fosfolipidov na povrchu buniek – anexín V</a:t>
            </a:r>
          </a:p>
          <a:p>
            <a:pPr eaLnBrk="1" hangingPunct="1">
              <a:lnSpc>
                <a:spcPct val="90000"/>
              </a:lnSpc>
            </a:pPr>
            <a:endParaRPr lang="en-US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E2C46-628E-4215-A605-AEFD8917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3BCBA-EAB1-47C1-9ACD-6ADB63A2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F43B8-3827-4116-A6FA-9E5BF06A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D8B7068-E3B3-4949-9432-08EEA0998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" b="-2"/>
          <a:stretch/>
        </p:blipFill>
        <p:spPr bwMode="auto">
          <a:xfrm>
            <a:off x="479247" y="489094"/>
            <a:ext cx="2281023" cy="36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5C788-8E8B-4113-96D5-5CD405D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27015"/>
            <a:ext cx="6280826" cy="1283108"/>
          </a:xfrm>
        </p:spPr>
        <p:txBody>
          <a:bodyPr>
            <a:normAutofit/>
          </a:bodyPr>
          <a:lstStyle/>
          <a:p>
            <a:r>
              <a:rPr lang="sk-SK" sz="4000" dirty="0"/>
              <a:t>Všeobecný prehľad porúch zrážania krvi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1C0C-1CA7-498A-8543-3C6DA91A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910123"/>
            <a:ext cx="6280826" cy="4124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HEMORAGICKÉ DIATÉZY  </a:t>
            </a:r>
          </a:p>
          <a:p>
            <a:pPr marL="0" indent="0">
              <a:buNone/>
            </a:pPr>
            <a:r>
              <a:rPr lang="sk-SK" dirty="0"/>
              <a:t>(vrodené a získané)</a:t>
            </a:r>
          </a:p>
          <a:p>
            <a:pPr marL="274320" lvl="1" indent="0">
              <a:buNone/>
            </a:pPr>
            <a:r>
              <a:rPr lang="sk-SK" dirty="0"/>
              <a:t>Poruchy koagulácie – hemofília, von Willebrandova choroba a iné</a:t>
            </a:r>
          </a:p>
          <a:p>
            <a:pPr marL="274320" lvl="1" indent="0">
              <a:buNone/>
            </a:pPr>
            <a:r>
              <a:rPr lang="sk-SK" dirty="0"/>
              <a:t>Poruchy doštičiek, trombocytopénia a trombocytopátie</a:t>
            </a:r>
          </a:p>
          <a:p>
            <a:pPr marL="274320" lvl="1" indent="0">
              <a:buNone/>
            </a:pPr>
            <a:r>
              <a:rPr lang="sk-SK" dirty="0"/>
              <a:t>Poruchy cievnej steny</a:t>
            </a:r>
            <a:r>
              <a:rPr lang="en-US" dirty="0"/>
              <a:t> – </a:t>
            </a:r>
            <a:r>
              <a:rPr lang="en-US" dirty="0" err="1"/>
              <a:t>vaskul</a:t>
            </a:r>
            <a:r>
              <a:rPr lang="sk-SK" dirty="0"/>
              <a:t>árne purpury</a:t>
            </a:r>
          </a:p>
          <a:p>
            <a:pPr marL="0" indent="0">
              <a:buNone/>
            </a:pPr>
            <a:r>
              <a:rPr lang="sk-SK" dirty="0"/>
              <a:t>DISEMINOVANÁ INTRAVASKULÁRNA KOAGULÁCIA</a:t>
            </a:r>
          </a:p>
          <a:p>
            <a:pPr marL="0" indent="0">
              <a:buNone/>
            </a:pPr>
            <a:r>
              <a:rPr lang="sk-SK" dirty="0"/>
              <a:t>TROMBOFILNÉ STAVY  </a:t>
            </a:r>
          </a:p>
          <a:p>
            <a:pPr marL="0" indent="0">
              <a:buNone/>
            </a:pPr>
            <a:r>
              <a:rPr lang="sk-SK" dirty="0"/>
              <a:t>(vrodené, získané a komplexné)</a:t>
            </a:r>
          </a:p>
          <a:p>
            <a:pPr marL="274320" lvl="1" indent="0">
              <a:buNone/>
            </a:pPr>
            <a:r>
              <a:rPr lang="sk-SK" dirty="0"/>
              <a:t>Faktor V Leiden, deficit antitrombínu</a:t>
            </a:r>
          </a:p>
          <a:p>
            <a:pPr marL="274320" lvl="1" indent="0">
              <a:buNone/>
            </a:pPr>
            <a:r>
              <a:rPr lang="sk-SK" dirty="0"/>
              <a:t>Venózna trombembólia</a:t>
            </a:r>
          </a:p>
          <a:p>
            <a:pPr marL="274320" lvl="1" indent="0">
              <a:buNone/>
            </a:pPr>
            <a:r>
              <a:rPr lang="sk-SK" dirty="0"/>
              <a:t>Iné formy trombózy</a:t>
            </a:r>
          </a:p>
          <a:p>
            <a:pPr marL="274320" lvl="1" indent="0">
              <a:buNone/>
            </a:pPr>
            <a:r>
              <a:rPr lang="sk-SK" dirty="0"/>
              <a:t>Embolizácia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6EE2-1ABB-4B02-894D-155807E1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07A4A-AE40-4B82-8745-ABF1F2A9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361" y="6121994"/>
            <a:ext cx="4394773" cy="2816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koag21s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455A-D507-4151-A7B0-90B18A4A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3720" y="6121994"/>
            <a:ext cx="2664880" cy="2816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2/27/2021</a:t>
            </a:r>
          </a:p>
        </p:txBody>
      </p:sp>
    </p:spTree>
    <p:extLst>
      <p:ext uri="{BB962C8B-B14F-4D97-AF65-F5344CB8AC3E}">
        <p14:creationId xmlns:p14="http://schemas.microsoft.com/office/powerpoint/2010/main" val="138800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>
            <a:extLst>
              <a:ext uri="{FF2B5EF4-FFF2-40B4-BE49-F238E27FC236}">
                <a16:creationId xmlns:a16="http://schemas.microsoft.com/office/drawing/2014/main" id="{39D420B7-1397-4B8B-B8C7-DEAF97769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96392"/>
            <a:ext cx="6781800" cy="1066800"/>
          </a:xfrm>
        </p:spPr>
        <p:txBody>
          <a:bodyPr/>
          <a:lstStyle/>
          <a:p>
            <a:pPr algn="ctr" eaLnBrk="1" hangingPunct="1"/>
            <a:r>
              <a:rPr lang="sk-SK" altLang="sk-SK" sz="3200" dirty="0"/>
              <a:t>Fibrinolytický – plazminogénový systém – 1</a:t>
            </a:r>
            <a:endParaRPr lang="en-US" altLang="sk-SK" sz="3200" dirty="0"/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698E912C-0B5E-4391-AAC9-356340325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7772400" cy="4114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sk-SK" sz="2800" dirty="0" err="1"/>
              <a:t>Plazminog</a:t>
            </a:r>
            <a:r>
              <a:rPr lang="sk-SK" altLang="sk-SK" sz="2800" dirty="0"/>
              <a:t>én – 92 kDa glykoproteín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5 domén špecifické na väzbu na fibrín a povrch buniek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Katalytická doména, dvojstupňová aktivácia autokatalytickou proteolýzou a aktivátormi na aktívny plazmín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altLang="sk-SK" sz="2800" dirty="0"/>
              <a:t>Plazmín degraduje fibrínové koagulum a...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moduluje funkciu doštičiek (inhibuje)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moduluje funkciu monocytov, reguluje zápal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moduluje funkciu endotelu a reguluje angiogenézu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zasahuje do reparačných pochodov a do hojenia rán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zasahuje do metabolizmu tukového tkaniva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vplyv na fertilitu a na metastázovanie nádorov </a:t>
            </a: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534B3-BBBA-4FCD-AED2-4F64C077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BABCD-9F77-45E2-8F5E-3A8A2B78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B776-48AA-41A7-9A85-C30A8828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>
            <a:extLst>
              <a:ext uri="{FF2B5EF4-FFF2-40B4-BE49-F238E27FC236}">
                <a16:creationId xmlns:a16="http://schemas.microsoft.com/office/drawing/2014/main" id="{548C056F-D169-41C9-89FB-1D9E85D95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27019"/>
            <a:ext cx="67818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k-SK" altLang="sk-SK" sz="3200" dirty="0"/>
              <a:t>Fibrinolytický – plazminogénový systém – 2</a:t>
            </a:r>
            <a:br>
              <a:rPr lang="sk-SK" altLang="sk-SK" sz="3200" dirty="0"/>
            </a:br>
            <a:r>
              <a:rPr lang="sk-SK" altLang="sk-SK" sz="3200" dirty="0"/>
              <a:t>aktivácia</a:t>
            </a:r>
            <a:endParaRPr lang="en-US" altLang="sk-SK" sz="3200" dirty="0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2703F7EB-13E2-484F-8F67-6F0D5DFDD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069" y="1759138"/>
            <a:ext cx="10467702" cy="4119147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sk-SK" altLang="sk-SK" sz="2800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sk-SK" altLang="sk-SK" sz="4500" dirty="0"/>
              <a:t>Tkanivový aktivátor plazminogénu – tPA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Proteáza, mení plazminogén na plazmín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Tvorí sa predovšetkým v endotelových bunkách (tkanivová/orgánová špecificita)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Má krátky polčas, inaktivácia tvorbou komplexu s PAI-1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Stres, telesná aktivita, adrenalín, vazopresín – zvyšujú tPA. 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Diurnálny rytmus – maximum večer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(PAI opačne)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Gén na 8. chromozóme. polymorfný s dopadom na aktivitu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4C2CB-854B-49DD-BBDD-FDABB96B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DDA68-C8E8-493B-A81B-01B8BDE3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DCD3-6B5E-4578-84ED-695A1D76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>
            <a:extLst>
              <a:ext uri="{FF2B5EF4-FFF2-40B4-BE49-F238E27FC236}">
                <a16:creationId xmlns:a16="http://schemas.microsoft.com/office/drawing/2014/main" id="{AE195F1B-4127-47F4-A2BA-35E9AB871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6995160" cy="13672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k-SK" altLang="sk-SK" sz="3200" dirty="0"/>
              <a:t>Fibrinolytický – plazminogénový systém – 3</a:t>
            </a:r>
            <a:br>
              <a:rPr lang="sk-SK" altLang="sk-SK" sz="3200" dirty="0"/>
            </a:br>
            <a:r>
              <a:rPr lang="sk-SK" altLang="sk-SK" sz="3200" dirty="0"/>
              <a:t>regulácia, iné faktory</a:t>
            </a:r>
            <a:endParaRPr lang="en-US" altLang="sk-SK" sz="3200" dirty="0"/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1992FEDA-901A-4F95-8D19-6018C858D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3040" y="1915886"/>
            <a:ext cx="8978537" cy="4027714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sk-SK" altLang="sk-SK" sz="4000" dirty="0"/>
              <a:t>Inhibítor tPA – PAI-1 (plazmín aktivátor inhibtor)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4000" dirty="0"/>
              <a:t>veľmi vysoká individuálna variabilita daná polymorfizmami a metabolickými faktormi (obezita)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sk-SK" altLang="sk-SK" sz="2900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Urokinázový aktivátor – uPA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podobná bielkovina ako tPA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vzniká v tubuloch obličiek, zodpovedá za priechodnosť močových ciest</a:t>
            </a:r>
          </a:p>
          <a:p>
            <a:pPr marL="274320" lvl="1" indent="0" eaLnBrk="1" hangingPunct="1">
              <a:lnSpc>
                <a:spcPct val="150000"/>
              </a:lnSpc>
              <a:buNone/>
            </a:pPr>
            <a:r>
              <a:rPr lang="sk-SK" altLang="sk-SK" sz="3200" dirty="0"/>
              <a:t>V cirkulácii funkcie ako tPA</a:t>
            </a:r>
          </a:p>
          <a:p>
            <a:pPr lvl="1" eaLnBrk="1" hangingPunct="1">
              <a:lnSpc>
                <a:spcPct val="80000"/>
              </a:lnSpc>
            </a:pP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058CE-4DB0-441A-A5BD-DAA047FA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763A4-F765-475A-92F3-605AF56B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84810-994D-49D4-9A34-9C5823CA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Oval 2">
            <a:extLst>
              <a:ext uri="{FF2B5EF4-FFF2-40B4-BE49-F238E27FC236}">
                <a16:creationId xmlns:a16="http://schemas.microsoft.com/office/drawing/2014/main" id="{EA39379B-9EAF-48EF-9BE8-53242B71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43000"/>
            <a:ext cx="25908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46" name="AutoShape 3">
            <a:extLst>
              <a:ext uri="{FF2B5EF4-FFF2-40B4-BE49-F238E27FC236}">
                <a16:creationId xmlns:a16="http://schemas.microsoft.com/office/drawing/2014/main" id="{10B7D7BA-D1AD-4C93-9986-BBF07FFD0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9906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47" name="AutoShape 4">
            <a:extLst>
              <a:ext uri="{FF2B5EF4-FFF2-40B4-BE49-F238E27FC236}">
                <a16:creationId xmlns:a16="http://schemas.microsoft.com/office/drawing/2014/main" id="{3BBBBC11-7AFE-4498-89BF-EA1FDB80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0574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48" name="AutoShape 5">
            <a:extLst>
              <a:ext uri="{FF2B5EF4-FFF2-40B4-BE49-F238E27FC236}">
                <a16:creationId xmlns:a16="http://schemas.microsoft.com/office/drawing/2014/main" id="{FDEC8850-6B19-409C-8599-291B7A76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146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49" name="AutoShape 6">
            <a:extLst>
              <a:ext uri="{FF2B5EF4-FFF2-40B4-BE49-F238E27FC236}">
                <a16:creationId xmlns:a16="http://schemas.microsoft.com/office/drawing/2014/main" id="{3FAC4067-D7D7-4433-8C77-19CC2BF9B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3716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0" name="AutoShape 7">
            <a:extLst>
              <a:ext uri="{FF2B5EF4-FFF2-40B4-BE49-F238E27FC236}">
                <a16:creationId xmlns:a16="http://schemas.microsoft.com/office/drawing/2014/main" id="{EF8AD6AB-8E5E-4093-8D05-232AF084F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6" y="289560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folHlink">
              <a:alpha val="74901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86" lon="2009998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1" name="AutoShape 8">
            <a:extLst>
              <a:ext uri="{FF2B5EF4-FFF2-40B4-BE49-F238E27FC236}">
                <a16:creationId xmlns:a16="http://schemas.microsoft.com/office/drawing/2014/main" id="{975950C5-7424-4E27-A2A4-426231968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601" y="3200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2" name="AutoShape 9">
            <a:extLst>
              <a:ext uri="{FF2B5EF4-FFF2-40B4-BE49-F238E27FC236}">
                <a16:creationId xmlns:a16="http://schemas.microsoft.com/office/drawing/2014/main" id="{069AB5ED-7FC1-4CA0-8B2B-7B5757FBD2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3076" y="3200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3" name="AutoShape 10">
            <a:extLst>
              <a:ext uri="{FF2B5EF4-FFF2-40B4-BE49-F238E27FC236}">
                <a16:creationId xmlns:a16="http://schemas.microsoft.com/office/drawing/2014/main" id="{9FB64168-FBDA-488F-B777-847277D8C7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601" y="41910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4" name="AutoShape 11">
            <a:extLst>
              <a:ext uri="{FF2B5EF4-FFF2-40B4-BE49-F238E27FC236}">
                <a16:creationId xmlns:a16="http://schemas.microsoft.com/office/drawing/2014/main" id="{3782D8BA-CFA3-4C0A-8430-8A96A65308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3076" y="41910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5" name="AutoShape 12">
            <a:extLst>
              <a:ext uri="{FF2B5EF4-FFF2-40B4-BE49-F238E27FC236}">
                <a16:creationId xmlns:a16="http://schemas.microsoft.com/office/drawing/2014/main" id="{A1785EBF-2DDA-4F67-AD58-2AEA92A16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9201" y="3581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6" name="AutoShape 13">
            <a:extLst>
              <a:ext uri="{FF2B5EF4-FFF2-40B4-BE49-F238E27FC236}">
                <a16:creationId xmlns:a16="http://schemas.microsoft.com/office/drawing/2014/main" id="{3B1B2509-E245-4A30-9278-3522B26A4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83676" y="3581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57" name="Text Box 14">
            <a:extLst>
              <a:ext uri="{FF2B5EF4-FFF2-40B4-BE49-F238E27FC236}">
                <a16:creationId xmlns:a16="http://schemas.microsoft.com/office/drawing/2014/main" id="{83A1FF44-2023-4EA8-9A38-D40019FA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478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FIBRIN CLOT</a:t>
            </a:r>
          </a:p>
        </p:txBody>
      </p:sp>
      <p:sp>
        <p:nvSpPr>
          <p:cNvPr id="35858" name="AutoShape 15">
            <a:extLst>
              <a:ext uri="{FF2B5EF4-FFF2-40B4-BE49-F238E27FC236}">
                <a16:creationId xmlns:a16="http://schemas.microsoft.com/office/drawing/2014/main" id="{465C8E85-715A-4D41-A7BF-EFFD0C9A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495300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folHlink">
              <a:alpha val="74901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86" lon="2009998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52240" name="AutoShape 16">
            <a:extLst>
              <a:ext uri="{FF2B5EF4-FFF2-40B4-BE49-F238E27FC236}">
                <a16:creationId xmlns:a16="http://schemas.microsoft.com/office/drawing/2014/main" id="{81BA09AD-A8CB-4413-9806-952EE19BF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star5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sk-SK"/>
          </a:p>
        </p:txBody>
      </p:sp>
      <p:sp>
        <p:nvSpPr>
          <p:cNvPr id="35860" name="Text Box 17">
            <a:extLst>
              <a:ext uri="{FF2B5EF4-FFF2-40B4-BE49-F238E27FC236}">
                <a16:creationId xmlns:a16="http://schemas.microsoft.com/office/drawing/2014/main" id="{E40BBEE4-A928-4596-A98E-9C376115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029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PLASMINOGEN</a:t>
            </a:r>
          </a:p>
        </p:txBody>
      </p:sp>
      <p:sp>
        <p:nvSpPr>
          <p:cNvPr id="35861" name="Text Box 18">
            <a:extLst>
              <a:ext uri="{FF2B5EF4-FFF2-40B4-BE49-F238E27FC236}">
                <a16:creationId xmlns:a16="http://schemas.microsoft.com/office/drawing/2014/main" id="{F4E54043-1CD3-4C43-B312-37DDA943A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PLASMIN</a:t>
            </a:r>
          </a:p>
        </p:txBody>
      </p:sp>
      <p:sp>
        <p:nvSpPr>
          <p:cNvPr id="35862" name="Text Box 19">
            <a:extLst>
              <a:ext uri="{FF2B5EF4-FFF2-40B4-BE49-F238E27FC236}">
                <a16:creationId xmlns:a16="http://schemas.microsoft.com/office/drawing/2014/main" id="{4193DE1F-2C18-4711-8FF1-C1E33896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9812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FDP</a:t>
            </a:r>
          </a:p>
        </p:txBody>
      </p:sp>
      <p:sp>
        <p:nvSpPr>
          <p:cNvPr id="35863" name="Text Box 20">
            <a:extLst>
              <a:ext uri="{FF2B5EF4-FFF2-40B4-BE49-F238E27FC236}">
                <a16:creationId xmlns:a16="http://schemas.microsoft.com/office/drawing/2014/main" id="{73D71861-E144-4FDF-8EA3-1F22DF499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1242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D-DIMERS</a:t>
            </a:r>
          </a:p>
        </p:txBody>
      </p:sp>
      <p:sp>
        <p:nvSpPr>
          <p:cNvPr id="35864" name="AutoShape 21">
            <a:extLst>
              <a:ext uri="{FF2B5EF4-FFF2-40B4-BE49-F238E27FC236}">
                <a16:creationId xmlns:a16="http://schemas.microsoft.com/office/drawing/2014/main" id="{D19568D5-B972-4260-AA6F-3F5FCCDE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600201"/>
            <a:ext cx="1435100" cy="119063"/>
          </a:xfrm>
          <a:prstGeom prst="rightArrow">
            <a:avLst>
              <a:gd name="adj1" fmla="val 50000"/>
              <a:gd name="adj2" fmla="val 30133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65" name="AutoShape 22">
            <a:extLst>
              <a:ext uri="{FF2B5EF4-FFF2-40B4-BE49-F238E27FC236}">
                <a16:creationId xmlns:a16="http://schemas.microsoft.com/office/drawing/2014/main" id="{FB71A166-A979-47F7-82BE-21C5CB7CE9A0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5638801" y="4405313"/>
            <a:ext cx="852487" cy="90488"/>
          </a:xfrm>
          <a:prstGeom prst="rightArrow">
            <a:avLst>
              <a:gd name="adj1" fmla="val 50000"/>
              <a:gd name="adj2" fmla="val 2355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66" name="AutoShape 23">
            <a:extLst>
              <a:ext uri="{FF2B5EF4-FFF2-40B4-BE49-F238E27FC236}">
                <a16:creationId xmlns:a16="http://schemas.microsoft.com/office/drawing/2014/main" id="{70954BC1-1437-4BF2-82C8-DD1FDE809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50" y="4114800"/>
            <a:ext cx="768350" cy="730250"/>
          </a:xfrm>
          <a:prstGeom prst="pentagon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86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67" name="AutoShape 24">
            <a:extLst>
              <a:ext uri="{FF2B5EF4-FFF2-40B4-BE49-F238E27FC236}">
                <a16:creationId xmlns:a16="http://schemas.microsoft.com/office/drawing/2014/main" id="{1DAE8B65-0DB5-4ADC-867F-2D24273AA336}"/>
              </a:ext>
            </a:extLst>
          </p:cNvPr>
          <p:cNvSpPr>
            <a:spLocks/>
          </p:cNvSpPr>
          <p:nvPr/>
        </p:nvSpPr>
        <p:spPr bwMode="auto">
          <a:xfrm>
            <a:off x="2138364" y="4038601"/>
            <a:ext cx="1214437" cy="6397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86" lon="2009998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35868" name="Text Box 25">
            <a:extLst>
              <a:ext uri="{FF2B5EF4-FFF2-40B4-BE49-F238E27FC236}">
                <a16:creationId xmlns:a16="http://schemas.microsoft.com/office/drawing/2014/main" id="{D4F23419-5361-4351-BBB7-ADF2D91A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052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1800">
                <a:latin typeface="Times New Roman" panose="02020603050405020304" pitchFamily="18" charset="0"/>
              </a:rPr>
              <a:t>PAI-1</a:t>
            </a:r>
          </a:p>
        </p:txBody>
      </p:sp>
      <p:sp>
        <p:nvSpPr>
          <p:cNvPr id="35869" name="Text Box 26">
            <a:extLst>
              <a:ext uri="{FF2B5EF4-FFF2-40B4-BE49-F238E27FC236}">
                <a16:creationId xmlns:a16="http://schemas.microsoft.com/office/drawing/2014/main" id="{BC53D4CA-EB76-4851-97E0-77743F12A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1800">
                <a:latin typeface="Times New Roman" panose="02020603050405020304" pitchFamily="18" charset="0"/>
              </a:rPr>
              <a:t>tPA</a:t>
            </a:r>
          </a:p>
        </p:txBody>
      </p:sp>
      <p:sp>
        <p:nvSpPr>
          <p:cNvPr id="35870" name="AutoShape 27">
            <a:extLst>
              <a:ext uri="{FF2B5EF4-FFF2-40B4-BE49-F238E27FC236}">
                <a16:creationId xmlns:a16="http://schemas.microsoft.com/office/drawing/2014/main" id="{83A4A5AD-CE33-43BB-A522-D21F7519E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267201"/>
            <a:ext cx="976313" cy="301625"/>
          </a:xfrm>
          <a:prstGeom prst="rightArrow">
            <a:avLst>
              <a:gd name="adj1" fmla="val 50000"/>
              <a:gd name="adj2" fmla="val 80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71" name="AutoShape 28">
            <a:extLst>
              <a:ext uri="{FF2B5EF4-FFF2-40B4-BE49-F238E27FC236}">
                <a16:creationId xmlns:a16="http://schemas.microsoft.com/office/drawing/2014/main" id="{98484D5A-1AAA-4818-9D28-46AC1E6A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267201"/>
            <a:ext cx="703262" cy="301625"/>
          </a:xfrm>
          <a:prstGeom prst="rightArrow">
            <a:avLst>
              <a:gd name="adj1" fmla="val 50000"/>
              <a:gd name="adj2" fmla="val 582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35872" name="Text Box 29">
            <a:extLst>
              <a:ext uri="{FF2B5EF4-FFF2-40B4-BE49-F238E27FC236}">
                <a16:creationId xmlns:a16="http://schemas.microsoft.com/office/drawing/2014/main" id="{C319ED73-CF5A-48D3-AD4E-533C070E9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6876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873" name="Text Box 30">
            <a:extLst>
              <a:ext uri="{FF2B5EF4-FFF2-40B4-BE49-F238E27FC236}">
                <a16:creationId xmlns:a16="http://schemas.microsoft.com/office/drawing/2014/main" id="{90062F45-4544-4FD7-9DCA-77B0C2145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9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5874" name="AutoShape 31">
            <a:extLst>
              <a:ext uri="{FF2B5EF4-FFF2-40B4-BE49-F238E27FC236}">
                <a16:creationId xmlns:a16="http://schemas.microsoft.com/office/drawing/2014/main" id="{F0DD91DC-B5AA-415F-821A-DBD790C155AB}"/>
              </a:ext>
            </a:extLst>
          </p:cNvPr>
          <p:cNvSpPr>
            <a:spLocks noChangeArrowheads="1"/>
          </p:cNvSpPr>
          <p:nvPr/>
        </p:nvSpPr>
        <p:spPr bwMode="auto">
          <a:xfrm rot="18112625">
            <a:off x="4930775" y="2003425"/>
            <a:ext cx="381000" cy="1250950"/>
          </a:xfrm>
          <a:prstGeom prst="upArrow">
            <a:avLst>
              <a:gd name="adj1" fmla="val 50000"/>
              <a:gd name="adj2" fmla="val 82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8312C-1B60-46EF-AEEA-F0B2FA0B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E4BE4-C7E7-4E35-B20B-E406F9EC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079F8-29C5-43DD-A484-51B677A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AF4E-DB72-434E-A2A7-751AF64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PORUCHY ZRÁŽANIA KRVI  Iii</a:t>
            </a:r>
            <a:br>
              <a:rPr lang="sk-SK" sz="4400" dirty="0"/>
            </a:br>
            <a:br>
              <a:rPr lang="sk-SK" sz="4000" dirty="0"/>
            </a:br>
            <a:r>
              <a:rPr lang="sk-SK" sz="4000" dirty="0"/>
              <a:t>METÓDY DIAGNOSTIKY PORÚCH ZRÁŽANIA</a:t>
            </a:r>
            <a:endParaRPr lang="sk-SK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BBBE-4C93-46DF-BED1-2660CD2AE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4A81-ECB6-4C19-BAE9-A1510EB9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9D25-30F1-47CC-A5AE-10A11CEC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C167-9DD9-4BB8-9C50-A820DFD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81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>
            <a:extLst>
              <a:ext uri="{FF2B5EF4-FFF2-40B4-BE49-F238E27FC236}">
                <a16:creationId xmlns:a16="http://schemas.microsoft.com/office/drawing/2014/main" id="{7592C9B0-D897-4367-8E8F-2BB02A9EC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543800" cy="762000"/>
          </a:xfrm>
        </p:spPr>
        <p:txBody>
          <a:bodyPr/>
          <a:lstStyle/>
          <a:p>
            <a:pPr eaLnBrk="1" hangingPunct="1"/>
            <a:r>
              <a:rPr lang="cs-CZ" altLang="sk-SK" sz="4000"/>
              <a:t>Základné princípy diagnostiky I</a:t>
            </a:r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7A1540AB-5761-4197-8238-4696F66AF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1852" y="1295400"/>
            <a:ext cx="8351520" cy="48006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cs-CZ" altLang="sk-SK" sz="2400" strike="sngStrike" dirty="0"/>
              <a:t>Rumpel-Leede, test fragility kapilár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sk-SK" sz="2400" strike="sngStrike" dirty="0"/>
              <a:t>Čas krvácania (</a:t>
            </a:r>
            <a:r>
              <a:rPr lang="sk-SK" altLang="sk-SK" sz="2400" strike="sngStrike" dirty="0"/>
              <a:t>š</a:t>
            </a:r>
            <a:r>
              <a:rPr lang="cs-CZ" altLang="sk-SK" sz="2400" strike="sngStrike" dirty="0"/>
              <a:t>tandardizované metódy!)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sk-SK" sz="2400" strike="sngStrike" dirty="0"/>
              <a:t>	norma: 4 – 6 min.; patol.: &gt; 10 min.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sk-SK" sz="2400" strike="sngStrike" dirty="0"/>
              <a:t>Zrážací čas celej krvi (Lee-White)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sk-SK" sz="2400" strike="sngStrike" dirty="0"/>
              <a:t> 	norma: 4 – 8 min.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sk-SK" sz="2400" i="1" dirty="0"/>
              <a:t>Dnes sa už nepoužívajú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sk-SK" sz="2600" b="1" dirty="0"/>
              <a:t>Počet doštičiek (automatické analyzátory)</a:t>
            </a:r>
            <a:endParaRPr lang="cs-CZ" altLang="sk-SK" sz="2600" b="1" u="sng" dirty="0"/>
          </a:p>
          <a:p>
            <a:pPr lvl="2" eaLnBrk="1" hangingPunct="1">
              <a:buFont typeface="Symbol" panose="05050102010706020507" pitchFamily="18" charset="2"/>
              <a:buChar char="·"/>
            </a:pPr>
            <a:r>
              <a:rPr lang="cs-CZ" altLang="sk-SK" sz="2200" b="1" dirty="0"/>
              <a:t>norma: 140 – 440*10</a:t>
            </a:r>
            <a:r>
              <a:rPr lang="cs-CZ" altLang="sk-SK" sz="2200" b="1" baseline="30000" dirty="0"/>
              <a:t>9</a:t>
            </a:r>
            <a:r>
              <a:rPr lang="cs-CZ" altLang="sk-SK" sz="2200" b="1" dirty="0"/>
              <a:t>/l</a:t>
            </a:r>
          </a:p>
          <a:p>
            <a:pPr lvl="2" eaLnBrk="1" hangingPunct="1">
              <a:buFont typeface="Symbol" panose="05050102010706020507" pitchFamily="18" charset="2"/>
              <a:buChar char="·"/>
            </a:pPr>
            <a:r>
              <a:rPr lang="cs-CZ" altLang="sk-SK" sz="2200" b="1" dirty="0"/>
              <a:t>100*10</a:t>
            </a:r>
            <a:r>
              <a:rPr lang="cs-CZ" altLang="sk-SK" sz="2200" b="1" baseline="30000" dirty="0"/>
              <a:t>9</a:t>
            </a:r>
            <a:r>
              <a:rPr lang="cs-CZ" altLang="sk-SK" sz="2200" b="1" dirty="0"/>
              <a:t>/l – trombocytopénia (žiadne krvácanie)</a:t>
            </a:r>
          </a:p>
          <a:p>
            <a:pPr lvl="2" eaLnBrk="1" hangingPunct="1">
              <a:buFont typeface="Symbol" panose="05050102010706020507" pitchFamily="18" charset="2"/>
              <a:buChar char="·"/>
            </a:pPr>
            <a:r>
              <a:rPr lang="cs-CZ" altLang="sk-SK" sz="2200" b="1" dirty="0"/>
              <a:t>50*10</a:t>
            </a:r>
            <a:r>
              <a:rPr lang="cs-CZ" altLang="sk-SK" sz="2200" b="1" baseline="30000" dirty="0"/>
              <a:t>9</a:t>
            </a:r>
            <a:r>
              <a:rPr lang="cs-CZ" altLang="sk-SK" sz="2200" b="1" dirty="0"/>
              <a:t>/l – riziko dlhšieho krvácania po úrazoch</a:t>
            </a:r>
          </a:p>
          <a:p>
            <a:pPr lvl="2" eaLnBrk="1" hangingPunct="1">
              <a:buFont typeface="Symbol" panose="05050102010706020507" pitchFamily="18" charset="2"/>
              <a:buChar char="·"/>
            </a:pPr>
            <a:r>
              <a:rPr lang="cs-CZ" altLang="sk-SK" sz="2200" b="1" dirty="0"/>
              <a:t>40*10</a:t>
            </a:r>
            <a:r>
              <a:rPr lang="cs-CZ" altLang="sk-SK" sz="2200" b="1" baseline="30000" dirty="0"/>
              <a:t>9</a:t>
            </a:r>
            <a:r>
              <a:rPr lang="cs-CZ" altLang="sk-SK" sz="2200" b="1" dirty="0"/>
              <a:t>/l – spontánne krvácanie (alebo ani nie)</a:t>
            </a:r>
          </a:p>
          <a:p>
            <a:pPr lvl="2" eaLnBrk="1" hangingPunct="1">
              <a:buFont typeface="Symbol" panose="05050102010706020507" pitchFamily="18" charset="2"/>
              <a:buChar char="·"/>
            </a:pPr>
            <a:r>
              <a:rPr lang="cs-CZ" altLang="sk-SK" sz="2200" b="1" dirty="0"/>
              <a:t>10*10</a:t>
            </a:r>
            <a:r>
              <a:rPr lang="cs-CZ" altLang="sk-SK" sz="2200" b="1" baseline="30000" dirty="0"/>
              <a:t>9</a:t>
            </a:r>
            <a:r>
              <a:rPr lang="cs-CZ" altLang="sk-SK" sz="2200" b="1" dirty="0"/>
              <a:t>/l – nebezpečie fatálneho krvácania (GIT, NS)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B848B-8607-49A6-9CD7-9B78CE8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C1FD5-E06A-45C5-B213-5B02C954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293C4-D6BD-4E7F-B3A6-69DD0720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C32C3-A1DE-460B-94D6-093044E42B0D}"/>
              </a:ext>
            </a:extLst>
          </p:cNvPr>
          <p:cNvSpPr txBox="1"/>
          <p:nvPr/>
        </p:nvSpPr>
        <p:spPr>
          <a:xfrm>
            <a:off x="8460509" y="3260432"/>
            <a:ext cx="3306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Široké rozmedzie</a:t>
            </a:r>
          </a:p>
          <a:p>
            <a:r>
              <a:rPr lang="sk-SK" sz="2000" dirty="0"/>
              <a:t>normálnych hodnôt</a:t>
            </a:r>
          </a:p>
          <a:p>
            <a:endParaRPr lang="sk-SK" sz="2000" dirty="0"/>
          </a:p>
          <a:p>
            <a:r>
              <a:rPr lang="sk-SK" sz="2000" dirty="0"/>
              <a:t>Pri poklese dlho nič</a:t>
            </a:r>
          </a:p>
          <a:p>
            <a:r>
              <a:rPr lang="sk-SK" sz="2000" dirty="0"/>
              <a:t>Po dosiahnuntí kritickej</a:t>
            </a:r>
          </a:p>
          <a:p>
            <a:r>
              <a:rPr lang="sk-SK" sz="2000" dirty="0"/>
              <a:t>hodnoty nebezpečné krvácanie</a:t>
            </a:r>
          </a:p>
          <a:p>
            <a:endParaRPr lang="sk-SK" sz="2000" dirty="0"/>
          </a:p>
          <a:p>
            <a:r>
              <a:rPr lang="sk-SK" sz="2000" dirty="0"/>
              <a:t>Sledovať dynamiku!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>
            <a:extLst>
              <a:ext uri="{FF2B5EF4-FFF2-40B4-BE49-F238E27FC236}">
                <a16:creationId xmlns:a16="http://schemas.microsoft.com/office/drawing/2014/main" id="{CECFBF70-FBA2-4612-9880-0BDDEB3E6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63883"/>
            <a:ext cx="75438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sk-SK" sz="3200" dirty="0"/>
              <a:t>Základné princípy diagnostiky II</a:t>
            </a:r>
            <a:br>
              <a:rPr lang="cs-CZ" altLang="sk-SK" sz="3200" dirty="0"/>
            </a:br>
            <a:r>
              <a:rPr lang="cs-CZ" altLang="sk-SK" sz="3200" dirty="0"/>
              <a:t>testy koagulácie – </a:t>
            </a:r>
            <a:r>
              <a:rPr lang="sk-SK" altLang="sk-SK" sz="3200" dirty="0"/>
              <a:t>princíp</a:t>
            </a:r>
            <a:endParaRPr lang="cs-CZ" altLang="sk-SK" sz="4000" dirty="0"/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6F7D33E3-2BB8-40F3-BC48-106ACAFA8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8610600" cy="3962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10000"/>
              </a:spcBef>
            </a:pPr>
            <a:endParaRPr lang="cs-CZ" altLang="sk-SK" sz="2400" dirty="0"/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cs-CZ" altLang="sk-SK" sz="2400" dirty="0"/>
              <a:t>1. krok: Antikoagulovaná krv (väzba Ca</a:t>
            </a:r>
            <a:r>
              <a:rPr lang="cs-CZ" altLang="sk-SK" sz="2400" baseline="30000" dirty="0"/>
              <a:t>2+</a:t>
            </a:r>
            <a:r>
              <a:rPr lang="cs-CZ" altLang="sk-SK" sz="2400" dirty="0"/>
              <a:t> citrátom);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cs-CZ" altLang="sk-SK" sz="2400" dirty="0"/>
              <a:t>2. krok: Odstránenie buniek a doštičiek (centrifugácia)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cs-CZ" altLang="sk-SK" sz="2400" dirty="0"/>
              <a:t>3. krok: Pridanie nadbytku Ca</a:t>
            </a:r>
            <a:r>
              <a:rPr lang="cs-CZ" altLang="sk-SK" sz="2400" baseline="30000" dirty="0"/>
              <a:t>2+</a:t>
            </a:r>
            <a:r>
              <a:rPr lang="cs-CZ" altLang="sk-SK" sz="2400" dirty="0"/>
              <a:t> a aktivátorov k plazme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cs-CZ" altLang="sk-SK" sz="2400" dirty="0"/>
              <a:t>4. krok: </a:t>
            </a:r>
            <a:r>
              <a:rPr lang="cs-CZ" altLang="sk-SK" sz="2400" u="sng" dirty="0"/>
              <a:t>Meranie času </a:t>
            </a:r>
            <a:r>
              <a:rPr lang="cs-CZ" altLang="sk-SK" sz="2400" dirty="0"/>
              <a:t>do vytvorenia fibrínových vlákien</a:t>
            </a:r>
          </a:p>
          <a:p>
            <a:pPr eaLnBrk="1" hangingPunct="1">
              <a:spcBef>
                <a:spcPct val="10000"/>
              </a:spcBef>
            </a:pPr>
            <a:endParaRPr lang="cs-CZ" altLang="sk-SK" sz="2400" dirty="0"/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cs-CZ" altLang="sk-SK" sz="2600" dirty="0"/>
              <a:t>Vyjadrenie výsledkov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cs-CZ" altLang="sk-SK" sz="2600" dirty="0"/>
              <a:t>A. v sekundách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cs-CZ" altLang="sk-SK" sz="2600" dirty="0"/>
              <a:t>B. v </a:t>
            </a:r>
            <a:r>
              <a:rPr lang="en-US" altLang="sk-SK" sz="2600" dirty="0" err="1"/>
              <a:t>relat</a:t>
            </a:r>
            <a:r>
              <a:rPr lang="sk-SK" altLang="sk-SK" sz="2600" dirty="0"/>
              <a:t>ívnych jednotkách oproti norme</a:t>
            </a:r>
            <a:r>
              <a:rPr lang="en-US" altLang="sk-SK" sz="2600" dirty="0"/>
              <a:t> (</a:t>
            </a:r>
            <a:r>
              <a:rPr lang="sk-SK" altLang="sk-SK" sz="2600" dirty="0"/>
              <a:t>čas pacienta/čas kontroly</a:t>
            </a:r>
            <a:r>
              <a:rPr lang="en-US" altLang="sk-SK" sz="2600" dirty="0"/>
              <a:t>)</a:t>
            </a:r>
            <a:r>
              <a:rPr lang="sk-SK" altLang="sk-SK" sz="2600" dirty="0"/>
              <a:t>. </a:t>
            </a:r>
            <a:r>
              <a:rPr lang="sk-SK" altLang="sk-SK" sz="2600" u="sng" dirty="0"/>
              <a:t>INR = International Normalized Ratio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sk-SK" altLang="sk-SK" sz="2600" i="1" dirty="0"/>
              <a:t>INR vysoký – pomalé zrážanie, INR krátky – nebezpečie trombózy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cs-CZ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46055-3262-4E8F-A35B-5A15200A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3319C-96D0-474E-BDD3-D80821AA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A4D82-B36D-44ED-9304-C25F1165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8130E-5241-40DF-851A-D1EB33AC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96302-ADD8-4522-AF67-CE26D98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FA0CD-9315-49B5-A8B0-F371CA0B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8F059-21BF-4582-ACD2-D9478BA4E24D}"/>
              </a:ext>
            </a:extLst>
          </p:cNvPr>
          <p:cNvSpPr txBox="1"/>
          <p:nvPr/>
        </p:nvSpPr>
        <p:spPr>
          <a:xfrm>
            <a:off x="679269" y="1560946"/>
            <a:ext cx="75872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NAJČASTEJŠIE POUŽÍVANÉ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latin typeface="+mj-lt"/>
                <a:ea typeface="Times New Roman" panose="02020603050405020304" pitchFamily="18" charset="0"/>
              </a:rPr>
              <a:t>Protrombínový čas</a:t>
            </a:r>
            <a:endParaRPr lang="en-GB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latin typeface="+mj-lt"/>
                <a:ea typeface="Times New Roman" panose="02020603050405020304" pitchFamily="18" charset="0"/>
              </a:rPr>
              <a:t>Plazma + Ca</a:t>
            </a:r>
            <a:r>
              <a:rPr lang="sk-SK" sz="2400" baseline="30000" dirty="0">
                <a:effectLst/>
                <a:latin typeface="+mj-lt"/>
                <a:ea typeface="Times New Roman" panose="02020603050405020304" pitchFamily="18" charset="0"/>
              </a:rPr>
              <a:t>2+</a:t>
            </a:r>
            <a:r>
              <a:rPr lang="sk-SK" sz="2400" dirty="0">
                <a:effectLst/>
                <a:latin typeface="+mj-lt"/>
                <a:ea typeface="Times New Roman" panose="02020603050405020304" pitchFamily="18" charset="0"/>
              </a:rPr>
              <a:t>+ tkanivový tromboplastin</a:t>
            </a:r>
            <a:endParaRPr lang="en-GB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latin typeface="+mj-lt"/>
                <a:ea typeface="Times New Roman" panose="02020603050405020304" pitchFamily="18" charset="0"/>
              </a:rPr>
              <a:t>Norma: 11 - 15 sec</a:t>
            </a:r>
            <a:endParaRPr lang="en-GB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latin typeface="+mj-lt"/>
                <a:ea typeface="Times New Roman" panose="02020603050405020304" pitchFamily="18" charset="0"/>
              </a:rPr>
              <a:t>Faktory potrebné: VII, X,V,II</a:t>
            </a:r>
            <a:endParaRPr lang="en-GB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latin typeface="+mj-lt"/>
                <a:ea typeface="Times New Roman" panose="02020603050405020304" pitchFamily="18" charset="0"/>
              </a:rPr>
              <a:t>Kontrola orálnej antikoagulačnej liečby (OAC - Quick)</a:t>
            </a:r>
            <a:endParaRPr lang="en-GB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APTT = activated partial tromboplastin time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Test vnútornej cesty koagulácie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plazma + Ca</a:t>
            </a:r>
            <a:r>
              <a:rPr lang="sk-SK" sz="2000" baseline="30000" dirty="0">
                <a:effectLst/>
                <a:latin typeface="+mj-lt"/>
                <a:ea typeface="Times New Roman" panose="02020603050405020304" pitchFamily="18" charset="0"/>
              </a:rPr>
              <a:t>2+</a:t>
            </a:r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 + kaolin (negat. náboj) + fosfolipid (aktivátor)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Norma: 35 - 45 sec.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Faktory potrebné:XI,IX ,VII, X,V,II</a:t>
            </a:r>
            <a:endParaRPr lang="sk-SK" sz="2000" dirty="0">
              <a:latin typeface="+mj-lt"/>
              <a:ea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+mj-lt"/>
                <a:ea typeface="Times New Roman" panose="02020603050405020304" pitchFamily="18" charset="0"/>
              </a:rPr>
              <a:t>Predoperačné vyšetrenie 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A6AD6-13ED-424C-AEBC-7C2647FC4518}"/>
              </a:ext>
            </a:extLst>
          </p:cNvPr>
          <p:cNvSpPr txBox="1"/>
          <p:nvPr/>
        </p:nvSpPr>
        <p:spPr>
          <a:xfrm>
            <a:off x="679269" y="441602"/>
            <a:ext cx="8464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sk-SK" sz="2800" b="1" dirty="0"/>
              <a:t>Základné princípy diagnostiky II</a:t>
            </a:r>
            <a:r>
              <a:rPr lang="en-US" altLang="sk-SK" sz="2800" b="1" dirty="0"/>
              <a:t>I</a:t>
            </a:r>
            <a:br>
              <a:rPr lang="cs-CZ" altLang="sk-SK" sz="2800" b="1" dirty="0"/>
            </a:br>
            <a:r>
              <a:rPr lang="cs-CZ" altLang="sk-SK" sz="2800" b="1" dirty="0"/>
              <a:t>testy koagulácie</a:t>
            </a:r>
            <a:r>
              <a:rPr lang="en-US" altLang="sk-SK" sz="2800" b="1" dirty="0"/>
              <a:t> – be</a:t>
            </a:r>
            <a:r>
              <a:rPr lang="sk-SK" altLang="sk-SK" sz="2800" b="1" dirty="0"/>
              <a:t>žná diagnostika</a:t>
            </a:r>
            <a:endParaRPr lang="sk-SK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45627-AC12-42EA-BC13-FFD8CFFF7B53}"/>
              </a:ext>
            </a:extLst>
          </p:cNvPr>
          <p:cNvSpPr txBox="1"/>
          <p:nvPr/>
        </p:nvSpPr>
        <p:spPr>
          <a:xfrm>
            <a:off x="8987246" y="2159726"/>
            <a:ext cx="2307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POSKYTUJÚ INFORMÁCIU O ZRÁŽANÍ,  ALE NIE O JEDNOTLIVÝCH KOMPONENTOCH</a:t>
            </a:r>
          </a:p>
        </p:txBody>
      </p:sp>
    </p:spTree>
    <p:extLst>
      <p:ext uri="{BB962C8B-B14F-4D97-AF65-F5344CB8AC3E}">
        <p14:creationId xmlns:p14="http://schemas.microsoft.com/office/powerpoint/2010/main" val="1159265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>
            <a:extLst>
              <a:ext uri="{FF2B5EF4-FFF2-40B4-BE49-F238E27FC236}">
                <a16:creationId xmlns:a16="http://schemas.microsoft.com/office/drawing/2014/main" id="{4B4E358C-3B84-4460-B449-D212D77C4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7164" y="566739"/>
            <a:ext cx="7672387" cy="587375"/>
          </a:xfrm>
        </p:spPr>
        <p:txBody>
          <a:bodyPr/>
          <a:lstStyle/>
          <a:p>
            <a:pPr eaLnBrk="1" hangingPunct="1"/>
            <a:r>
              <a:rPr lang="en-US" altLang="sk-SK" sz="3600" dirty="0"/>
              <a:t>Prothrombin and APTT assay</a:t>
            </a:r>
          </a:p>
        </p:txBody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84BE2A05-7CC9-42DE-9B2C-771C74CB1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1218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graphicFrame>
        <p:nvGraphicFramePr>
          <p:cNvPr id="41991" name="Object 4">
            <a:extLst>
              <a:ext uri="{FF2B5EF4-FFF2-40B4-BE49-F238E27FC236}">
                <a16:creationId xmlns:a16="http://schemas.microsoft.com/office/drawing/2014/main" id="{917CC305-F0ED-43C5-8D49-40FB32A633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352675"/>
          <a:ext cx="48768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41991" name="Object 4">
                        <a:extLst>
                          <a:ext uri="{FF2B5EF4-FFF2-40B4-BE49-F238E27FC236}">
                            <a16:creationId xmlns:a16="http://schemas.microsoft.com/office/drawing/2014/main" id="{917CC305-F0ED-43C5-8D49-40FB32A63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666" r="20000" b="10667"/>
                      <a:stretch>
                        <a:fillRect/>
                      </a:stretch>
                    </p:blipFill>
                    <p:spPr bwMode="auto">
                      <a:xfrm>
                        <a:off x="2667000" y="2352675"/>
                        <a:ext cx="48768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Text Box 6">
            <a:extLst>
              <a:ext uri="{FF2B5EF4-FFF2-40B4-BE49-F238E27FC236}">
                <a16:creationId xmlns:a16="http://schemas.microsoft.com/office/drawing/2014/main" id="{55F710FF-2237-4454-B2D0-F6D39C7B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05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 dirty="0">
                <a:latin typeface="+mj-lt"/>
              </a:rPr>
              <a:t>Prothrombin (Quick)</a:t>
            </a:r>
          </a:p>
        </p:txBody>
      </p:sp>
      <p:sp>
        <p:nvSpPr>
          <p:cNvPr id="41994" name="Text Box 7">
            <a:extLst>
              <a:ext uri="{FF2B5EF4-FFF2-40B4-BE49-F238E27FC236}">
                <a16:creationId xmlns:a16="http://schemas.microsoft.com/office/drawing/2014/main" id="{7B68F6A4-B7D9-4927-8EF6-055A86FF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600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 dirty="0">
                <a:latin typeface="+mj-lt"/>
              </a:rPr>
              <a:t>APTT</a:t>
            </a:r>
          </a:p>
        </p:txBody>
      </p:sp>
      <p:sp>
        <p:nvSpPr>
          <p:cNvPr id="41995" name="Line 8">
            <a:extLst>
              <a:ext uri="{FF2B5EF4-FFF2-40B4-BE49-F238E27FC236}">
                <a16:creationId xmlns:a16="http://schemas.microsoft.com/office/drawing/2014/main" id="{C41FA17E-ABC9-4A47-8C08-2A2023BE65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50292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996" name="Line 9">
            <a:extLst>
              <a:ext uri="{FF2B5EF4-FFF2-40B4-BE49-F238E27FC236}">
                <a16:creationId xmlns:a16="http://schemas.microsoft.com/office/drawing/2014/main" id="{362E6184-A61A-44B2-9922-EFC166E626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2209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997" name="Line 10">
            <a:extLst>
              <a:ext uri="{FF2B5EF4-FFF2-40B4-BE49-F238E27FC236}">
                <a16:creationId xmlns:a16="http://schemas.microsoft.com/office/drawing/2014/main" id="{51D896C9-7834-4060-A23C-0B797327D4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209800"/>
            <a:ext cx="609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99073-6EF9-4758-83DC-FBE52D1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F7497-45E8-461A-968E-E6F26C91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372FC-B5C8-4434-A39F-0EBCC7D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A9F84-09E4-4722-A433-9F3C313A68D3}"/>
              </a:ext>
            </a:extLst>
          </p:cNvPr>
          <p:cNvSpPr txBox="1"/>
          <p:nvPr/>
        </p:nvSpPr>
        <p:spPr>
          <a:xfrm>
            <a:off x="8299269" y="1600200"/>
            <a:ext cx="25424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APTT = activated partial </a:t>
            </a:r>
          </a:p>
          <a:p>
            <a:r>
              <a:rPr lang="sk-SK" dirty="0"/>
              <a:t>Tromboplastin time</a:t>
            </a:r>
          </a:p>
          <a:p>
            <a:r>
              <a:rPr lang="sk-SK" dirty="0"/>
              <a:t>30 – 45 sec.</a:t>
            </a:r>
          </a:p>
          <a:p>
            <a:r>
              <a:rPr lang="sk-SK" dirty="0"/>
              <a:t>Prothrombin time</a:t>
            </a:r>
          </a:p>
          <a:p>
            <a:r>
              <a:rPr lang="sk-SK" dirty="0"/>
              <a:t>11 – 15 sec.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>
            <a:extLst>
              <a:ext uri="{FF2B5EF4-FFF2-40B4-BE49-F238E27FC236}">
                <a16:creationId xmlns:a16="http://schemas.microsoft.com/office/drawing/2014/main" id="{23951572-6DED-4639-91DF-33D4C1AA9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81299"/>
            <a:ext cx="75438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sk-SK" sz="3200" dirty="0"/>
              <a:t>Základné princípy diagnostiky IV</a:t>
            </a:r>
            <a:br>
              <a:rPr lang="cs-CZ" altLang="sk-SK" sz="3200" dirty="0"/>
            </a:br>
            <a:r>
              <a:rPr lang="cs-CZ" altLang="sk-SK" sz="3200" dirty="0"/>
              <a:t>iné vyšetrenia</a:t>
            </a:r>
            <a:endParaRPr lang="cs-CZ" altLang="sk-SK" sz="4000" dirty="0"/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32C9A424-9F00-4E06-851C-39BD5B34A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639392"/>
            <a:ext cx="75438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sk-SK" sz="2400" dirty="0"/>
              <a:t>Koncentrácia fibrinogénu (2 – 4 g/l)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Fibrín a fibrinogén degradačné produkty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D-dimér, degradačný produkt fibrínovej siete plazmínom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pri diagnostike DIC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pri vylúčení diagnózy hlbokej žilovej trombózy a pľúcnej embolizácie (hranica 500 </a:t>
            </a:r>
            <a:r>
              <a:rPr lang="cs-CZ" altLang="sk-SK" sz="2000" dirty="0">
                <a:latin typeface="Symbol" panose="05050102010706020507" pitchFamily="18" charset="2"/>
              </a:rPr>
              <a:t>m</a:t>
            </a:r>
            <a:r>
              <a:rPr lang="cs-CZ" altLang="sk-SK" sz="2000" dirty="0"/>
              <a:t>g/l)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Špeciálne vyšetrenia - agregometria, adhezivita trombocytov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Priame meranie faktorov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Stanovenie polymorfizmov, mutácií </a:t>
            </a:r>
            <a:endParaRPr lang="cs-CZ" altLang="sk-SK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CC3D7-9226-46C4-B7E1-7E27FDCD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76385-9814-4BA3-89CD-7E7C661D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505E8-D9F1-4093-A0E8-2F3410B4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AF4E-DB72-434E-A2A7-751AF64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PORUCHY ZRÁŽANIA KRVI  I</a:t>
            </a:r>
            <a:br>
              <a:rPr lang="sk-SK" sz="4400" dirty="0"/>
            </a:br>
            <a:br>
              <a:rPr lang="sk-SK" sz="4000" dirty="0"/>
            </a:br>
            <a:r>
              <a:rPr lang="sk-SK" sz="4000" dirty="0"/>
              <a:t>OPAKOVANIE FYZIOLÓGIE</a:t>
            </a:r>
            <a:br>
              <a:rPr lang="sk-SK" sz="4000" dirty="0"/>
            </a:br>
            <a:r>
              <a:rPr lang="sk-SK" sz="4000" dirty="0"/>
              <a:t>tvorba krvnej zrazeniny</a:t>
            </a:r>
            <a:endParaRPr lang="sk-SK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BBBE-4C93-46DF-BED1-2660CD2AE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4A81-ECB6-4C19-BAE9-A1510EB9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9D25-30F1-47CC-A5AE-10A11CEC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C167-9DD9-4BB8-9C50-A820DFD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0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541A302C-C0FD-434A-B233-93F14A18C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8276" y="409575"/>
            <a:ext cx="7313613" cy="13096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/>
              <a:t> CoaguChek XS</a:t>
            </a:r>
            <a:br>
              <a:rPr lang="sk-SK" altLang="en-US"/>
            </a:br>
            <a:r>
              <a:rPr lang="sk-SK" altLang="en-US"/>
              <a:t> </a:t>
            </a:r>
            <a:r>
              <a:rPr lang="sk-SK" altLang="en-US" b="0" i="1"/>
              <a:t>Nová forma monitoringu PT</a:t>
            </a:r>
            <a:r>
              <a:rPr lang="sk-SK" altLang="en-US"/>
              <a:t> </a:t>
            </a:r>
            <a:endParaRPr lang="en-GB" altLang="en-GB"/>
          </a:p>
        </p:txBody>
      </p:sp>
      <p:pic>
        <p:nvPicPr>
          <p:cNvPr id="440323" name="Picture 3">
            <a:extLst>
              <a:ext uri="{FF2B5EF4-FFF2-40B4-BE49-F238E27FC236}">
                <a16:creationId xmlns:a16="http://schemas.microsoft.com/office/drawing/2014/main" id="{5E507D5C-3CDB-4BD3-AA96-C3028E6F0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700213"/>
            <a:ext cx="56705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4" name="Picture 4">
            <a:extLst>
              <a:ext uri="{FF2B5EF4-FFF2-40B4-BE49-F238E27FC236}">
                <a16:creationId xmlns:a16="http://schemas.microsoft.com/office/drawing/2014/main" id="{8565BDAF-1FFB-44BD-A3C6-FD41BDF1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700214"/>
            <a:ext cx="373856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6" name="Text Box 6">
            <a:extLst>
              <a:ext uri="{FF2B5EF4-FFF2-40B4-BE49-F238E27FC236}">
                <a16:creationId xmlns:a16="http://schemas.microsoft.com/office/drawing/2014/main" id="{408F0BE7-1C6F-4FE3-8CA7-A0A54EE0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5589588"/>
            <a:ext cx="9328150" cy="584775"/>
          </a:xfrm>
          <a:prstGeom prst="rect">
            <a:avLst/>
          </a:prstGeom>
          <a:solidFill>
            <a:srgbClr val="91B4D8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sk-SK" altLang="en-US" dirty="0">
                <a:cs typeface="Arial" panose="020B0604020202020204" pitchFamily="34" charset="0"/>
              </a:rPr>
              <a:t>VYUŽITIE: ambulantný monitoring, selfmonitoring </a:t>
            </a:r>
            <a:r>
              <a:rPr lang="en-US" altLang="en-US" dirty="0">
                <a:cs typeface="Arial" panose="020B0604020202020204" pitchFamily="34" charset="0"/>
              </a:rPr>
              <a:t>u</a:t>
            </a:r>
            <a:r>
              <a:rPr lang="sk-SK" altLang="en-US" dirty="0">
                <a:cs typeface="Arial" panose="020B0604020202020204" pitchFamily="34" charset="0"/>
              </a:rPr>
              <a:t> pacientov, lôžkové oddelenia kardiochirurgie...</a:t>
            </a:r>
            <a:r>
              <a:rPr lang="en-US" altLang="en-US" dirty="0">
                <a:cs typeface="Arial" panose="020B0604020202020204" pitchFamily="34" charset="0"/>
              </a:rPr>
              <a:t>           </a:t>
            </a:r>
          </a:p>
          <a:p>
            <a:pPr algn="l"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3" name="Picture 9">
            <a:extLst>
              <a:ext uri="{FF2B5EF4-FFF2-40B4-BE49-F238E27FC236}">
                <a16:creationId xmlns:a16="http://schemas.microsoft.com/office/drawing/2014/main" id="{36005B81-1F13-4775-810E-FAE4128A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121865"/>
            <a:ext cx="6337300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AF4E-DB72-434E-A2A7-751AF64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PORUCHY ZRÁŽANIA KRVI  IV</a:t>
            </a:r>
            <a:br>
              <a:rPr lang="sk-SK" sz="4400" dirty="0"/>
            </a:br>
            <a:br>
              <a:rPr lang="sk-SK" sz="4000" dirty="0"/>
            </a:br>
            <a:r>
              <a:rPr lang="sk-SK" sz="4000" dirty="0"/>
              <a:t>HEMORAGICKÉ DIATÉZY, KOAGULOPATIE</a:t>
            </a:r>
            <a:endParaRPr lang="sk-SK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BBBE-4C93-46DF-BED1-2660CD2AE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4A81-ECB6-4C19-BAE9-A1510EB9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9D25-30F1-47CC-A5AE-10A11CEC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C167-9DD9-4BB8-9C50-A820DFD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15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>
            <a:extLst>
              <a:ext uri="{FF2B5EF4-FFF2-40B4-BE49-F238E27FC236}">
                <a16:creationId xmlns:a16="http://schemas.microsoft.com/office/drawing/2014/main" id="{46140009-B080-45A0-B013-578EB0367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315200" cy="838200"/>
          </a:xfrm>
        </p:spPr>
        <p:txBody>
          <a:bodyPr/>
          <a:lstStyle/>
          <a:p>
            <a:pPr eaLnBrk="1" hangingPunct="1"/>
            <a:r>
              <a:rPr lang="cs-CZ" altLang="sk-SK"/>
              <a:t>Vrodené koagulopátie</a:t>
            </a:r>
          </a:p>
        </p:txBody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FA1665E0-E6E6-435D-AB89-D4312E7BE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7848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sk-SK" sz="2800" dirty="0"/>
              <a:t>Hemofília A (1/10 000 mužov)</a:t>
            </a:r>
          </a:p>
          <a:p>
            <a:pPr marL="274320" lvl="1" indent="0" eaLnBrk="1" hangingPunct="1">
              <a:spcBef>
                <a:spcPct val="5000"/>
              </a:spcBef>
              <a:buNone/>
            </a:pPr>
            <a:r>
              <a:rPr lang="cs-CZ" altLang="sk-SK" sz="2400" dirty="0"/>
              <a:t>Nepredvídateľné fluktuácie klinického priebehu</a:t>
            </a:r>
          </a:p>
          <a:p>
            <a:pPr marL="274320" lvl="1" indent="0" eaLnBrk="1" hangingPunct="1">
              <a:spcBef>
                <a:spcPct val="5000"/>
              </a:spcBef>
              <a:buNone/>
            </a:pPr>
            <a:r>
              <a:rPr lang="cs-CZ" altLang="sk-SK" sz="2400" dirty="0"/>
              <a:t>Pomalé </a:t>
            </a:r>
            <a:r>
              <a:rPr lang="sk-SK" altLang="sk-SK" sz="2400"/>
              <a:t>zrážanie</a:t>
            </a:r>
            <a:r>
              <a:rPr lang="cs-CZ" altLang="sk-SK" sz="2400"/>
              <a:t>, </a:t>
            </a:r>
            <a:r>
              <a:rPr lang="cs-CZ" altLang="sk-SK" sz="2400" dirty="0"/>
              <a:t>dlhotrvajúce a opakované krvácania</a:t>
            </a:r>
          </a:p>
          <a:p>
            <a:pPr marL="274320" lvl="1" indent="0" eaLnBrk="1" hangingPunct="1">
              <a:spcBef>
                <a:spcPct val="5000"/>
              </a:spcBef>
              <a:buNone/>
            </a:pPr>
            <a:r>
              <a:rPr lang="cs-CZ" altLang="sk-SK" sz="2400" dirty="0"/>
              <a:t>Krvácanie do vnútorných orgánov</a:t>
            </a:r>
          </a:p>
          <a:p>
            <a:pPr marL="274320" lvl="1" indent="0" eaLnBrk="1" hangingPunct="1">
              <a:spcBef>
                <a:spcPct val="5000"/>
              </a:spcBef>
              <a:buNone/>
            </a:pPr>
            <a:r>
              <a:rPr lang="cs-CZ" altLang="sk-SK" sz="2400" dirty="0"/>
              <a:t>Intrakraniálne krvácanie (môže byť fatálne)</a:t>
            </a:r>
          </a:p>
          <a:p>
            <a:pPr marL="274320" lvl="1" indent="0" eaLnBrk="1" hangingPunct="1">
              <a:spcBef>
                <a:spcPct val="5000"/>
              </a:spcBef>
              <a:buNone/>
            </a:pPr>
            <a:r>
              <a:rPr lang="cs-CZ" altLang="sk-SK" sz="2400" dirty="0"/>
              <a:t>Chronická anémia, ikterus</a:t>
            </a:r>
          </a:p>
          <a:p>
            <a:pPr marL="274320" lvl="1" indent="0" eaLnBrk="1" hangingPunct="1">
              <a:spcBef>
                <a:spcPct val="5000"/>
              </a:spcBef>
              <a:buNone/>
            </a:pPr>
            <a:r>
              <a:rPr lang="cs-CZ" altLang="sk-SK" sz="2400" dirty="0"/>
              <a:t>Ťažké poškodenie kĺbov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Hemofília B (IX- XR) C (XI - AR), miernejšie</a:t>
            </a:r>
          </a:p>
          <a:p>
            <a:pPr marL="0" indent="0" eaLnBrk="1" hangingPunct="1">
              <a:buNone/>
            </a:pPr>
            <a:r>
              <a:rPr lang="cs-CZ" altLang="sk-SK" sz="2800" u="sng" dirty="0"/>
              <a:t>Opakovať genetiku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1519-0055-4A02-8878-C15FC37D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58C2F-5D81-490D-A945-071CC3D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DCCE-B2AF-4A93-9E72-0F0F5A5E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>
            <a:extLst>
              <a:ext uri="{FF2B5EF4-FFF2-40B4-BE49-F238E27FC236}">
                <a16:creationId xmlns:a16="http://schemas.microsoft.com/office/drawing/2014/main" id="{444E8130-63CB-4EA8-8E6A-626BD9413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sz="3600"/>
              <a:t>Koncentrácia f. VIII a príznaky</a:t>
            </a:r>
            <a:endParaRPr lang="cs-CZ" altLang="sk-SK"/>
          </a:p>
        </p:txBody>
      </p:sp>
      <p:graphicFrame>
        <p:nvGraphicFramePr>
          <p:cNvPr id="60422" name="Object 3">
            <a:extLst>
              <a:ext uri="{FF2B5EF4-FFF2-40B4-BE49-F238E27FC236}">
                <a16:creationId xmlns:a16="http://schemas.microsoft.com/office/drawing/2014/main" id="{E97C0EF8-B6C6-4E0A-A965-D34853DC3024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2838450" y="1776414"/>
          <a:ext cx="729615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kument" r:id="rId3" imgW="7877175" imgH="5314950" progId="Word.Document.8">
                  <p:embed/>
                </p:oleObj>
              </mc:Choice>
              <mc:Fallback>
                <p:oleObj name="dokument" r:id="rId3" imgW="7877175" imgH="5314950" progId="Word.Document.8">
                  <p:embed/>
                  <p:pic>
                    <p:nvPicPr>
                      <p:cNvPr id="60422" name="Object 3">
                        <a:extLst>
                          <a:ext uri="{FF2B5EF4-FFF2-40B4-BE49-F238E27FC236}">
                            <a16:creationId xmlns:a16="http://schemas.microsoft.com/office/drawing/2014/main" id="{E97C0EF8-B6C6-4E0A-A965-D34853DC3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1776414"/>
                        <a:ext cx="7296150" cy="492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AF459-548F-4F2F-9364-D0156689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  <a:endParaRPr lang="en-CA" alt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BFDAC-1B11-4B43-B5AE-23929F3A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sk-SK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2B9D1-FF4F-4214-8413-2905F8F0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7287-E034-4DBD-A196-DCA8AA69C4BB}" type="slidenum">
              <a:rPr lang="en-CA" altLang="sk-SK" smtClean="0"/>
              <a:pPr>
                <a:defRPr/>
              </a:pPr>
              <a:t>44</a:t>
            </a:fld>
            <a:endParaRPr lang="en-CA" alt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5037-8775-4EE4-9D2C-2118934F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4400" dirty="0"/>
              <a:t>T</a:t>
            </a:r>
            <a:r>
              <a:rPr lang="en-US" altLang="sk-SK" sz="4400" dirty="0"/>
              <a:t>he Queen</a:t>
            </a:r>
            <a:r>
              <a:rPr lang="sk-SK" altLang="sk-SK" sz="4400" dirty="0"/>
              <a:t> and epidemiology today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2169-BD09-4A7F-B9B9-5B984B47DB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  <a:defRPr/>
            </a:pPr>
            <a:r>
              <a:rPr lang="en-US" dirty="0"/>
              <a:t>Queen Victoria 1819 – 1901, 9 children</a:t>
            </a:r>
            <a:endParaRPr lang="sk-SK" dirty="0"/>
          </a:p>
          <a:p>
            <a:pPr marL="85725" indent="0">
              <a:buNone/>
              <a:defRPr/>
            </a:pPr>
            <a:r>
              <a:rPr lang="sk-SK" i="1" dirty="0"/>
              <a:t>First carrier?</a:t>
            </a:r>
            <a:endParaRPr lang="en-US" i="1" dirty="0"/>
          </a:p>
          <a:p>
            <a:pPr marL="85725" indent="0">
              <a:buNone/>
              <a:defRPr/>
            </a:pPr>
            <a:r>
              <a:rPr lang="en-US" dirty="0"/>
              <a:t>Carriers Alice and Beatrice (2/5</a:t>
            </a:r>
            <a:r>
              <a:rPr lang="sk-SK" dirty="0"/>
              <a:t> daughters</a:t>
            </a:r>
            <a:r>
              <a:rPr lang="en-US" dirty="0"/>
              <a:t>)</a:t>
            </a:r>
          </a:p>
          <a:p>
            <a:pPr marL="85725" indent="0">
              <a:buNone/>
              <a:defRPr/>
            </a:pPr>
            <a:r>
              <a:rPr lang="en-US" dirty="0"/>
              <a:t>Affected Leopold, 1853 – 1884 (1/4</a:t>
            </a:r>
            <a:r>
              <a:rPr lang="sk-SK" dirty="0"/>
              <a:t> sons</a:t>
            </a:r>
            <a:r>
              <a:rPr lang="en-US" dirty="0"/>
              <a:t>)</a:t>
            </a:r>
          </a:p>
          <a:p>
            <a:pPr marL="85725" indent="0">
              <a:buNone/>
              <a:defRPr/>
            </a:pPr>
            <a:r>
              <a:rPr lang="en-US" dirty="0"/>
              <a:t>Edward VII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sk-SK" dirty="0"/>
              <a:t>the next king, </a:t>
            </a:r>
            <a:r>
              <a:rPr lang="en-US" dirty="0"/>
              <a:t>healthy</a:t>
            </a:r>
          </a:p>
          <a:p>
            <a:pPr marL="85725" indent="0">
              <a:buNone/>
              <a:defRPr/>
            </a:pPr>
            <a:r>
              <a:rPr lang="en-US" dirty="0"/>
              <a:t>Alexandra</a:t>
            </a:r>
            <a:r>
              <a:rPr lang="sk-SK" dirty="0"/>
              <a:t>, granddaughter of </a:t>
            </a:r>
            <a:r>
              <a:rPr lang="en-US" dirty="0"/>
              <a:t>Alice </a:t>
            </a:r>
            <a:r>
              <a:rPr lang="sk-SK" dirty="0"/>
              <a:t>carrier</a:t>
            </a:r>
          </a:p>
          <a:p>
            <a:pPr marL="85725" indent="0">
              <a:buNone/>
              <a:defRPr/>
            </a:pPr>
            <a:r>
              <a:rPr lang="sk-SK" dirty="0"/>
              <a:t>Alexandra </a:t>
            </a:r>
            <a:r>
              <a:rPr lang="en-US" dirty="0"/>
              <a:t>and Alexei (1904 – 1918</a:t>
            </a:r>
            <a:r>
              <a:rPr lang="sk-SK" dirty="0"/>
              <a:t>, Russia</a:t>
            </a:r>
            <a:r>
              <a:rPr lang="en-US" dirty="0"/>
              <a:t>)</a:t>
            </a:r>
            <a:endParaRPr lang="sk-SK" dirty="0"/>
          </a:p>
          <a:p>
            <a:pPr marL="0" indent="0" eaLnBrk="1" hangingPunct="1">
              <a:buNone/>
              <a:defRPr/>
            </a:pPr>
            <a:r>
              <a:rPr lang="sk-SK" dirty="0"/>
              <a:t>  4 daughters and one affected son</a:t>
            </a:r>
          </a:p>
          <a:p>
            <a:pPr marL="0" indent="0">
              <a:buNone/>
              <a:defRPr/>
            </a:pPr>
            <a:r>
              <a:rPr lang="sk-SK" dirty="0"/>
              <a:t>Charles, Wiliam, Harry, George (descendants of Edward VII, healthy)</a:t>
            </a:r>
          </a:p>
          <a:p>
            <a:pPr marL="0" indent="0" eaLnBrk="1" hangingPunct="1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7409D-766A-4FE0-AD69-EE3D6F7EDF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sk-SK" sz="3200" dirty="0"/>
              <a:t>HEMOPHILIA (ALL)</a:t>
            </a:r>
          </a:p>
          <a:p>
            <a:pPr marL="0" indent="0" eaLnBrk="1" hangingPunct="1">
              <a:buNone/>
              <a:defRPr/>
            </a:pPr>
            <a:r>
              <a:rPr lang="sk-SK" sz="3200" dirty="0"/>
              <a:t>172 000 worldwide</a:t>
            </a:r>
          </a:p>
          <a:p>
            <a:pPr marL="548640" lvl="2" indent="0" eaLnBrk="1" hangingPunct="1">
              <a:buNone/>
              <a:defRPr/>
            </a:pPr>
            <a:r>
              <a:rPr lang="en-US" sz="2400" dirty="0"/>
              <a:t>60% severe, classic</a:t>
            </a:r>
            <a:r>
              <a:rPr lang="sk-SK" sz="2400" dirty="0"/>
              <a:t> mutation</a:t>
            </a:r>
            <a:r>
              <a:rPr lang="en-US" sz="2400" dirty="0"/>
              <a:t> (</a:t>
            </a:r>
            <a:r>
              <a:rPr lang="sk-SK" sz="2400" dirty="0"/>
              <a:t>f. VIII </a:t>
            </a:r>
            <a:r>
              <a:rPr lang="en-US" sz="2400" dirty="0"/>
              <a:t>gene inversion)</a:t>
            </a:r>
          </a:p>
          <a:p>
            <a:pPr marL="548640" lvl="2" indent="0" eaLnBrk="1" hangingPunct="1">
              <a:buNone/>
              <a:defRPr/>
            </a:pPr>
            <a:r>
              <a:rPr lang="en-US" sz="2400" dirty="0"/>
              <a:t>15% moderate (1-5 % activity)</a:t>
            </a:r>
          </a:p>
          <a:p>
            <a:pPr marL="548640" lvl="2" indent="0" eaLnBrk="1" hangingPunct="1">
              <a:buNone/>
              <a:defRPr/>
            </a:pPr>
            <a:r>
              <a:rPr lang="en-US" sz="2400" dirty="0"/>
              <a:t>25% mild (6-30%)</a:t>
            </a:r>
          </a:p>
          <a:p>
            <a:pPr marL="685800" lvl="2" indent="0">
              <a:buNone/>
              <a:defRPr/>
            </a:pPr>
            <a:r>
              <a:rPr lang="en-US" sz="2400" dirty="0"/>
              <a:t>Moderate and mild, more “B” and other</a:t>
            </a:r>
          </a:p>
          <a:p>
            <a:endParaRPr lang="sk-S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D7FB2-F38E-483E-BD88-3233754D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FBF5B-8F33-49EF-A95D-4BD61F93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4B3FB-1DA0-4A12-AB1A-39C158A0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45</a:t>
            </a:fld>
            <a:endParaRPr lang="en-US"/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F91219EE-2EA2-4550-86D4-7E70EC8A2668}"/>
              </a:ext>
            </a:extLst>
          </p:cNvPr>
          <p:cNvSpPr/>
          <p:nvPr/>
        </p:nvSpPr>
        <p:spPr>
          <a:xfrm>
            <a:off x="487677" y="3768639"/>
            <a:ext cx="609599" cy="1900643"/>
          </a:xfrm>
          <a:prstGeom prst="curvedRightArrow">
            <a:avLst>
              <a:gd name="adj1" fmla="val 25000"/>
              <a:gd name="adj2" fmla="val 5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9" name="Obrázok 6">
            <a:extLst>
              <a:ext uri="{FF2B5EF4-FFF2-40B4-BE49-F238E27FC236}">
                <a16:creationId xmlns:a16="http://schemas.microsoft.com/office/drawing/2014/main" id="{F6EEE2AC-8E86-438F-86AE-60B59EA65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85" y="3768639"/>
            <a:ext cx="1190170" cy="15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86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D706C8E9-DCCB-4FFC-95D8-7120B355D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6553200" cy="685800"/>
          </a:xfrm>
        </p:spPr>
        <p:txBody>
          <a:bodyPr/>
          <a:lstStyle/>
          <a:p>
            <a:pPr algn="ctr" eaLnBrk="1" hangingPunct="1"/>
            <a:r>
              <a:rPr lang="sk-SK" altLang="sk-SK" sz="3600" dirty="0"/>
              <a:t>Liečba hemofílie</a:t>
            </a:r>
          </a:p>
        </p:txBody>
      </p:sp>
      <p:sp>
        <p:nvSpPr>
          <p:cNvPr id="58371" name="Zástupný symbol obsahu 2">
            <a:extLst>
              <a:ext uri="{FF2B5EF4-FFF2-40B4-BE49-F238E27FC236}">
                <a16:creationId xmlns:a16="http://schemas.microsoft.com/office/drawing/2014/main" id="{6282C4E6-2677-4087-B52B-31B698904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03476"/>
            <a:ext cx="10824754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sz="2800" dirty="0"/>
              <a:t>1840 – prvé pokusy s tranzfúziou</a:t>
            </a:r>
          </a:p>
          <a:p>
            <a:pPr marL="0" indent="0" eaLnBrk="1" hangingPunct="1">
              <a:buNone/>
            </a:pPr>
            <a:r>
              <a:rPr lang="sk-SK" altLang="sk-SK" sz="2800" dirty="0"/>
              <a:t>1923 – Liečba krvnou plazmou</a:t>
            </a:r>
          </a:p>
          <a:p>
            <a:pPr marL="0" indent="0" eaLnBrk="1" hangingPunct="1">
              <a:buNone/>
            </a:pPr>
            <a:r>
              <a:rPr lang="sk-SK" altLang="sk-SK" sz="2800" dirty="0"/>
              <a:t>Okolo 1960 nedostatočná kontrola dárcov krvi ≈ 40 000 HIV INFEKCIÍ</a:t>
            </a:r>
          </a:p>
          <a:p>
            <a:pPr marL="0" indent="0" eaLnBrk="1" hangingPunct="1">
              <a:buNone/>
            </a:pPr>
            <a:r>
              <a:rPr lang="hu-HU" altLang="sk-SK" sz="2800" dirty="0"/>
              <a:t>1989 – Genetické inžinierstvo, výroba faktorov v kvasinkách a baktériách</a:t>
            </a:r>
          </a:p>
          <a:p>
            <a:pPr marL="0" indent="0" eaLnBrk="1" hangingPunct="1">
              <a:buNone/>
            </a:pPr>
            <a:r>
              <a:rPr lang="hu-HU" altLang="sk-SK" sz="2800" dirty="0"/>
              <a:t>2014 – Preparát s predlženým účinkom</a:t>
            </a:r>
            <a:endParaRPr lang="en-US" altLang="sk-SK" sz="2800" dirty="0"/>
          </a:p>
          <a:p>
            <a:pPr marL="0" indent="0" eaLnBrk="1" hangingPunct="1">
              <a:buNone/>
            </a:pPr>
            <a:r>
              <a:rPr lang="hu-HU" altLang="sk-SK" sz="2800" dirty="0"/>
              <a:t>Perspektíva: génová </a:t>
            </a:r>
            <a:r>
              <a:rPr lang="en-US" altLang="sk-SK" sz="2800" dirty="0" err="1"/>
              <a:t>ter</a:t>
            </a:r>
            <a:r>
              <a:rPr lang="hu-HU" altLang="sk-SK" sz="2800" dirty="0"/>
              <a:t>á</a:t>
            </a:r>
            <a:r>
              <a:rPr lang="en-US" altLang="sk-SK" sz="2800" dirty="0"/>
              <a:t>p</a:t>
            </a:r>
            <a:r>
              <a:rPr lang="hu-HU" altLang="sk-SK" sz="2800" dirty="0"/>
              <a:t>ia (gén do trombocytov)</a:t>
            </a:r>
            <a:endParaRPr lang="en-US" altLang="sk-SK" sz="2800" dirty="0"/>
          </a:p>
          <a:p>
            <a:pPr marL="0" indent="0" eaLnBrk="1" hangingPunct="1">
              <a:buNone/>
            </a:pPr>
            <a:r>
              <a:rPr lang="hu-HU" altLang="sk-SK" sz="2800" dirty="0"/>
              <a:t>Aj psy majú hemofíliu – pomoc vo výskume</a:t>
            </a:r>
            <a:endParaRPr lang="en-US" altLang="sk-SK" sz="2800" dirty="0"/>
          </a:p>
          <a:p>
            <a:pPr marL="0" indent="0" eaLnBrk="1" hangingPunct="1">
              <a:buNone/>
            </a:pPr>
            <a:r>
              <a:rPr lang="hu-HU" altLang="sk-SK" sz="2800" dirty="0"/>
              <a:t>Lepšia liečba poškodenia kĺbov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C7EB2-FD8A-4732-A853-A0C31F3A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36B7F-6649-45F2-9078-55309FB4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31F4-7557-4958-849E-FBB2D9F6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AE165B17-8E06-4581-8E90-715DA91E9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sk-SK" dirty="0"/>
              <a:t>Hemofília a imunita, perspektívy</a:t>
            </a:r>
          </a:p>
        </p:txBody>
      </p:sp>
      <p:sp>
        <p:nvSpPr>
          <p:cNvPr id="59395" name="Zástupný symbol obsahu 2">
            <a:extLst>
              <a:ext uri="{FF2B5EF4-FFF2-40B4-BE49-F238E27FC236}">
                <a16:creationId xmlns:a16="http://schemas.microsoft.com/office/drawing/2014/main" id="{94160995-8A1E-4FA5-A1F3-8358F1407E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altLang="sk-SK" sz="2800" dirty="0"/>
              <a:t>Nová forma porúch imunity – antidrug autoimmunity</a:t>
            </a:r>
          </a:p>
          <a:p>
            <a:pPr marL="0" indent="0">
              <a:buNone/>
            </a:pPr>
            <a:r>
              <a:rPr lang="sk-SK" altLang="sk-SK" sz="2800" dirty="0"/>
              <a:t>Protilátky proti faktoru VIII (a iným biologickým liečivám)</a:t>
            </a:r>
          </a:p>
          <a:p>
            <a:pPr marL="0" indent="0">
              <a:buNone/>
            </a:pPr>
            <a:r>
              <a:rPr lang="sk-SK" altLang="sk-SK" sz="2800" dirty="0"/>
              <a:t>Riešenie: bielkovina do nanočastíc spolu s </a:t>
            </a:r>
            <a:r>
              <a:rPr lang="sk-SK" altLang="sk-SK" sz="2800" u="sng" dirty="0"/>
              <a:t>rapamycínom </a:t>
            </a:r>
            <a:r>
              <a:rPr lang="sk-SK" altLang="sk-SK" sz="2800" dirty="0"/>
              <a:t>(blokuje humorálnu imunitnú odpoveď (SVP = synthetic vaccine particles)</a:t>
            </a:r>
          </a:p>
          <a:p>
            <a:pPr marL="0" indent="0">
              <a:buNone/>
            </a:pPr>
            <a:r>
              <a:rPr lang="sk-SK" altLang="sk-SK" sz="2800" dirty="0"/>
              <a:t>Alebo cez siRNA - fitusiran</a:t>
            </a:r>
          </a:p>
          <a:p>
            <a:pPr marL="0" indent="0">
              <a:buNone/>
            </a:pPr>
            <a:r>
              <a:rPr lang="sk-SK" altLang="sk-SK" sz="2800" dirty="0"/>
              <a:t>Alebo preskočiť účinok VIII – spojiť IX a X (emicizumab)</a:t>
            </a:r>
          </a:p>
          <a:p>
            <a:pPr marL="0" indent="0">
              <a:buNone/>
            </a:pPr>
            <a:r>
              <a:rPr lang="sk-SK" altLang="sk-SK" sz="2800" dirty="0"/>
              <a:t>(NATURE outlook, heamophila)</a:t>
            </a:r>
          </a:p>
          <a:p>
            <a:pPr marL="0" indent="0">
              <a:buNone/>
            </a:pPr>
            <a:r>
              <a:rPr lang="sk-SK" altLang="sk-SK" sz="2800" dirty="0"/>
              <a:t>(WALDHOLZ M, SCIENTIFIC AMERICAN 2018/1)</a:t>
            </a:r>
          </a:p>
          <a:p>
            <a:pPr marL="0" indent="0">
              <a:buNone/>
            </a:pPr>
            <a:endParaRPr lang="sk-SK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3A992-1E7E-4B1B-B27B-3B7DC6D7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C6816-A275-4A63-AE62-399627B2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E4170-1578-4E1B-AFDE-BF3B3169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>
            <a:extLst>
              <a:ext uri="{FF2B5EF4-FFF2-40B4-BE49-F238E27FC236}">
                <a16:creationId xmlns:a16="http://schemas.microsoft.com/office/drawing/2014/main" id="{F87CCEA1-9CBC-4F8C-920F-82D4F90A8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sk-SK" sz="4100" dirty="0"/>
              <a:t>von Willebrandova choroba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3B377F3-6254-487B-8076-BBBE2A61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721970"/>
            <a:ext cx="4414438" cy="343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Rectangle 3">
            <a:extLst>
              <a:ext uri="{FF2B5EF4-FFF2-40B4-BE49-F238E27FC236}">
                <a16:creationId xmlns:a16="http://schemas.microsoft.com/office/drawing/2014/main" id="{B8474039-705D-4E26-A2BA-D343D4303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sk-SK" sz="2000" dirty="0"/>
              <a:t>V minulosti považovaná za miernu formu hemofílie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000" dirty="0"/>
              <a:t>vWf = veľká bielkovina, podjednotky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000" dirty="0"/>
              <a:t>Tvorí sa v bunkách endotelu a v megakaryocytoch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000" dirty="0"/>
              <a:t>Funkcie – spojenie poškodeného endotelu s trombocytmi, vzájomná adhézia trombocytov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000" i="1" u="sng" dirty="0"/>
              <a:t>stabilizuje faktor VIII.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000" dirty="0"/>
              <a:t>Koncentrácia je najvyššia u ľudí s krvnou skupinou AB, najnižšia u 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A9DD4-A9C4-4FB3-BFBD-502FBD2E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koag21s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A3D71-1A10-44FC-BF17-764508E5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2/27/2021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729A0-FB15-4CDF-BFCF-B19ED71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>
            <a:extLst>
              <a:ext uri="{FF2B5EF4-FFF2-40B4-BE49-F238E27FC236}">
                <a16:creationId xmlns:a16="http://schemas.microsoft.com/office/drawing/2014/main" id="{AC3762E1-3C73-47D2-BB9B-F78AEFED3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5189" y="396875"/>
            <a:ext cx="7001374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4000" dirty="0"/>
              <a:t>von Willebrandova choroba</a:t>
            </a:r>
            <a:endParaRPr lang="cs-CZ" altLang="sk-SK" dirty="0"/>
          </a:p>
        </p:txBody>
      </p:sp>
      <p:sp>
        <p:nvSpPr>
          <p:cNvPr id="62470" name="Rectangle 3">
            <a:extLst>
              <a:ext uri="{FF2B5EF4-FFF2-40B4-BE49-F238E27FC236}">
                <a16:creationId xmlns:a16="http://schemas.microsoft.com/office/drawing/2014/main" id="{A410BB48-122D-4AB6-A0D6-DD65A6687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7848600" cy="3581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sk-SK" sz="2800" dirty="0"/>
              <a:t>Deficit až u 1-3 % populácie, väčšinou asymptomaticky. Podľa iných menej.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Pri kumulácii rôznych faktorov (napr. podávanie kys. acetylsalicylovej) sa môže prejaviť krvácaním zo slizníc, po extrakcii zubov, menorágiou. 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Viac typov I, IIa, IIb, III. 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Lieči sa podávaním analógov vazopresínu</a:t>
            </a:r>
          </a:p>
          <a:p>
            <a:pPr eaLnBrk="1" hangingPunct="1">
              <a:buFont typeface="Monotype Sorts" pitchFamily="2" charset="2"/>
              <a:buNone/>
            </a:pPr>
            <a:endParaRPr lang="cs-CZ" altLang="sk-SK" sz="2800" dirty="0"/>
          </a:p>
          <a:p>
            <a:pPr eaLnBrk="1" hangingPunct="1"/>
            <a:endParaRPr lang="cs-CZ" altLang="sk-SK" sz="3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8BE75-C576-4CE3-BF1A-904F8AD9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C8745-23E7-4DBD-9F9E-06049E57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CB6EF-98E2-4A2D-9BAC-B321C274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5F0BF1DB-CAAF-4611-9368-4591EEC57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sk-SK"/>
              <a:t>Syst</a:t>
            </a:r>
            <a:r>
              <a:rPr lang="sk-SK" altLang="sk-SK"/>
              <a:t>ém hemostázy</a:t>
            </a:r>
            <a:endParaRPr lang="cs-CZ" altLang="sk-SK"/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9AE7CBEC-E214-48E7-9B6F-C678A6E79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79248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sk-SK" sz="2800" dirty="0"/>
              <a:t>Udržuje krv v tekutom stave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sk-SK" sz="2800" dirty="0"/>
              <a:t>Zabezpečuje lokálnu tvorbu zrazeniny pri porušení cievnej steny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sk-SK" sz="2800" dirty="0"/>
              <a:t>Zabezpečuje integritu cievnej steny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sk-SK" sz="2800" u="sng" dirty="0"/>
              <a:t>Spolupráca buniek cievnej steny, trombocytov, iných krvných buniek</a:t>
            </a:r>
            <a:r>
              <a:rPr lang="en-US" altLang="sk-SK" sz="2800" u="sng" dirty="0"/>
              <a:t>,</a:t>
            </a:r>
            <a:r>
              <a:rPr lang="cs-CZ" altLang="sk-SK" sz="2800" u="sng" dirty="0"/>
              <a:t> koagulačných/antikoagulačných faktorov </a:t>
            </a:r>
            <a:r>
              <a:rPr lang="hu-HU" altLang="sk-SK" sz="2800" u="sng" dirty="0"/>
              <a:t>a </a:t>
            </a:r>
            <a:r>
              <a:rPr lang="sk-SK" altLang="sk-SK" sz="2800" u="sng" dirty="0"/>
              <a:t>fibrinolytického systému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altLang="sk-SK" sz="2800" dirty="0"/>
              <a:t>Nehemostatické funkcie systému</a:t>
            </a:r>
          </a:p>
          <a:p>
            <a:pPr lvl="1" indent="0">
              <a:lnSpc>
                <a:spcPct val="80000"/>
              </a:lnSpc>
              <a:buNone/>
            </a:pPr>
            <a:r>
              <a:rPr lang="sk-SK" altLang="sk-SK" sz="2400" dirty="0"/>
              <a:t>Zápal, imunita, metabolizmus glukózy a lipidov</a:t>
            </a:r>
            <a:r>
              <a:rPr lang="en-US" altLang="sk-SK" sz="2400" dirty="0"/>
              <a:t>, </a:t>
            </a:r>
            <a:r>
              <a:rPr lang="en-US" altLang="sk-SK" sz="2400" dirty="0" err="1"/>
              <a:t>angiogen</a:t>
            </a:r>
            <a:r>
              <a:rPr lang="sk-SK" altLang="sk-SK" sz="2400" dirty="0"/>
              <a:t>éza, atď</a:t>
            </a: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38D77-B16D-4FB2-81E8-7929CFF9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661FA-396A-4B5E-8E90-20123E8A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911A-C401-4566-9206-979C16D1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>
            <a:extLst>
              <a:ext uri="{FF2B5EF4-FFF2-40B4-BE49-F238E27FC236}">
                <a16:creationId xmlns:a16="http://schemas.microsoft.com/office/drawing/2014/main" id="{745B08E5-C260-41F7-A50A-F04131A0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5357"/>
            <a:ext cx="7543800" cy="762000"/>
          </a:xfrm>
        </p:spPr>
        <p:txBody>
          <a:bodyPr/>
          <a:lstStyle/>
          <a:p>
            <a:pPr algn="ctr" eaLnBrk="1" hangingPunct="1"/>
            <a:r>
              <a:rPr lang="cs-CZ" altLang="sk-SK" sz="4000" dirty="0"/>
              <a:t>Získané koagulopatie</a:t>
            </a:r>
          </a:p>
        </p:txBody>
      </p:sp>
      <p:sp>
        <p:nvSpPr>
          <p:cNvPr id="63494" name="Rectangle 3">
            <a:extLst>
              <a:ext uri="{FF2B5EF4-FFF2-40B4-BE49-F238E27FC236}">
                <a16:creationId xmlns:a16="http://schemas.microsoft.com/office/drawing/2014/main" id="{4574F67B-8237-4CF3-A9C7-3F6397C00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371600"/>
            <a:ext cx="7924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altLang="sk-SK" sz="2800" dirty="0"/>
              <a:t>Vitamin K deficit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Výskyt: novorodenci, malabsorbcia, obštrukčný ikterus, etc.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800" dirty="0"/>
              <a:t>Antikoagulačné lieky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Dikumarolové deriváty (antivitamín K);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Heparín (aktivátor antitrombínu, inaktivácia, X,IX &amp; XI)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Streptokináza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Choroby pečene  Najčastejšia príčina zvýšenej krvácavosti v praxi! Nízka hladina fibrinogénu a iných faktorov</a:t>
            </a:r>
            <a:endParaRPr lang="cs-CZ" altLang="sk-SK" dirty="0"/>
          </a:p>
          <a:p>
            <a:pPr eaLnBrk="1" hangingPunct="1"/>
            <a:endParaRPr lang="cs-CZ" altLang="sk-S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E0D81-C62F-49B4-9221-540E6280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C10B9-393F-4506-B82F-F3842837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3DA5D-8492-4564-B7A8-C3051E84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AF4E-DB72-434E-A2A7-751AF64A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17" y="1881429"/>
            <a:ext cx="9021425" cy="3029234"/>
          </a:xfrm>
        </p:spPr>
        <p:txBody>
          <a:bodyPr>
            <a:normAutofit fontScale="90000"/>
          </a:bodyPr>
          <a:lstStyle/>
          <a:p>
            <a:br>
              <a:rPr lang="sk-SK" sz="4400" dirty="0"/>
            </a:br>
            <a:r>
              <a:rPr lang="sk-SK" sz="4400" dirty="0"/>
              <a:t> ZRÁŽANIE KRVI  V</a:t>
            </a:r>
            <a:br>
              <a:rPr lang="sk-SK" sz="4400" dirty="0"/>
            </a:br>
            <a:br>
              <a:rPr lang="sk-SK" sz="4000" dirty="0"/>
            </a:br>
            <a:r>
              <a:rPr lang="sk-SK" sz="4000" dirty="0"/>
              <a:t>HEMORAGICKÉ DIATÉZY,</a:t>
            </a:r>
            <a:br>
              <a:rPr lang="sk-SK" sz="4000" dirty="0"/>
            </a:br>
            <a:r>
              <a:rPr lang="sk-SK" sz="3600" dirty="0"/>
              <a:t>TROMOBOCYTOPÉNIA. TROMBOCYTOPÁTIE A PORUCHY CIEVNEJ STENY</a:t>
            </a:r>
            <a:endParaRPr lang="sk-SK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4A81-ECB6-4C19-BAE9-A1510EB9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9D25-30F1-47CC-A5AE-10A11CEC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C167-9DD9-4BB8-9C50-A820DFD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999B-6CEA-4728-8797-67CEAE01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2204"/>
          </a:xfrm>
        </p:spPr>
        <p:txBody>
          <a:bodyPr/>
          <a:lstStyle/>
          <a:p>
            <a:r>
              <a:rPr lang="sk-SK" dirty="0"/>
              <a:t>Trombocytopénia a trombocytopátie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AF13-53C9-42E2-9C25-0C753997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3" y="1723292"/>
            <a:ext cx="10819602" cy="4492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/>
              <a:t>Didakticky odlišné stavy, ale v praxi často kombinované</a:t>
            </a:r>
          </a:p>
          <a:p>
            <a:pPr marL="0" indent="0">
              <a:buNone/>
            </a:pPr>
            <a:r>
              <a:rPr lang="sk-SK" sz="2000" dirty="0"/>
              <a:t>Nesmierne komplikovaná genéza doštičiek z megakaryocytov</a:t>
            </a:r>
          </a:p>
          <a:p>
            <a:pPr marL="0" indent="0">
              <a:buNone/>
            </a:pPr>
            <a:r>
              <a:rPr lang="sk-SK" sz="2000" dirty="0"/>
              <a:t>Zložité, rozmanité funkcie (možnosti poruchy na každej úrovni vývoja a funkcie)</a:t>
            </a:r>
          </a:p>
          <a:p>
            <a:pPr marL="0" indent="0">
              <a:buNone/>
            </a:pPr>
            <a:r>
              <a:rPr lang="sk-SK" sz="2000" dirty="0"/>
              <a:t>Regulátor vývoja: Trombopetín. Megakaryocyty sú polyploidné!</a:t>
            </a:r>
          </a:p>
          <a:p>
            <a:pPr marL="0" indent="0">
              <a:buNone/>
            </a:pPr>
            <a:r>
              <a:rPr lang="sk-SK" sz="2000" dirty="0"/>
              <a:t>Z jedného megakaryocytu cca 20 pro-platelets, do krvi sa dostanú ako pre-platelets a nakoniec dozrievajú. Trombocyty kolujú v krvi 8 – 10 dní</a:t>
            </a:r>
          </a:p>
          <a:p>
            <a:pPr marL="0" indent="0">
              <a:buNone/>
            </a:pPr>
            <a:r>
              <a:rPr lang="sk-SK" sz="2000" dirty="0"/>
              <a:t>Malé častice bez jadra, napchaté organelami, granulami rôzneho typu, RNA a bielkovinami a organickými látkami (ADP,  ATP, serotonín a i.). Na membráne veľký počet receptorov. Syntéza prostaglandínov</a:t>
            </a:r>
          </a:p>
          <a:p>
            <a:pPr marL="0" indent="0">
              <a:buNone/>
            </a:pPr>
            <a:r>
              <a:rPr lang="sk-SK" sz="2000" dirty="0"/>
              <a:t>Účasť v primárnej hemostáze (aktivácia a sekrécia, adhézia, agregácia) a v druhej (tvorba trombu).</a:t>
            </a:r>
          </a:p>
          <a:p>
            <a:pPr marL="0" indent="0">
              <a:buNone/>
            </a:pPr>
            <a:r>
              <a:rPr lang="sk-SK" sz="2000" dirty="0"/>
              <a:t>Nehematologické funkcie (zápal, imunita)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1003-93DD-4E7E-B283-C360B9AB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62EF-29BC-452B-B5D7-508B022A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376F9-36F3-4668-BAFC-007491B9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0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1026">
            <a:extLst>
              <a:ext uri="{FF2B5EF4-FFF2-40B4-BE49-F238E27FC236}">
                <a16:creationId xmlns:a16="http://schemas.microsoft.com/office/drawing/2014/main" id="{12D24311-A943-4A4A-9BFA-DA6E5283B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9984377" cy="8291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4000" dirty="0"/>
              <a:t>Trombocytopénia – tri mechanizmy</a:t>
            </a:r>
          </a:p>
        </p:txBody>
      </p:sp>
      <p:sp>
        <p:nvSpPr>
          <p:cNvPr id="48134" name="Rectangle 1027">
            <a:extLst>
              <a:ext uri="{FF2B5EF4-FFF2-40B4-BE49-F238E27FC236}">
                <a16:creationId xmlns:a16="http://schemas.microsoft.com/office/drawing/2014/main" id="{C5211048-64BE-4F79-B171-D983104CB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566" y="1695994"/>
            <a:ext cx="10247811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sk-SK" sz="2400" dirty="0"/>
              <a:t>A. Nedostatočná produkcia megakaryocytov (často spolu s anémiou)</a:t>
            </a:r>
          </a:p>
          <a:p>
            <a:pPr lvl="1" indent="0">
              <a:buNone/>
            </a:pPr>
            <a:r>
              <a:rPr lang="cs-CZ" altLang="sk-SK" sz="2000" dirty="0"/>
              <a:t>Poškodenie kostnej drene: lieky, chemikálie, radiácia, infekcia, nádory, leukémia, fibróza</a:t>
            </a:r>
          </a:p>
          <a:p>
            <a:pPr lvl="1" indent="0">
              <a:buNone/>
            </a:pPr>
            <a:r>
              <a:rPr lang="cs-CZ" altLang="sk-SK" sz="2000" dirty="0"/>
              <a:t>Vrodené – dedičné formy nedostatočnosti kostnej drene</a:t>
            </a:r>
          </a:p>
          <a:p>
            <a:pPr lvl="1" indent="0">
              <a:buNone/>
            </a:pPr>
            <a:r>
              <a:rPr lang="cs-CZ" altLang="sk-SK" sz="2000" dirty="0"/>
              <a:t>Deficit kobalamínu a kyseliny listovej</a:t>
            </a:r>
            <a:endParaRPr lang="cs-CZ" altLang="sk-SK" sz="2400" dirty="0"/>
          </a:p>
          <a:p>
            <a:pPr marL="0" indent="0" eaLnBrk="1" hangingPunct="1">
              <a:buNone/>
            </a:pPr>
            <a:r>
              <a:rPr lang="cs-CZ" altLang="sk-SK" sz="2400" dirty="0"/>
              <a:t>B. Zvýšená deštrukcia trombocytov</a:t>
            </a:r>
          </a:p>
          <a:p>
            <a:pPr marL="990600" lvl="1" indent="-533400">
              <a:spcBef>
                <a:spcPts val="600"/>
              </a:spcBef>
              <a:buNone/>
            </a:pPr>
            <a:r>
              <a:rPr lang="cs-CZ" altLang="sk-SK" sz="2000" dirty="0"/>
              <a:t>Autoimunita –</a:t>
            </a:r>
            <a:r>
              <a:rPr lang="cs-CZ" altLang="sk-SK" sz="2000" u="sng" dirty="0"/>
              <a:t> Idiopatická trombocytopenická purpura (ITP) – najčastejšia v praxi</a:t>
            </a:r>
          </a:p>
          <a:p>
            <a:pPr marL="990600" lvl="1" indent="-533400">
              <a:buNone/>
            </a:pPr>
            <a:r>
              <a:rPr lang="cs-CZ" altLang="sk-SK" sz="2000" dirty="0"/>
              <a:t>Pri fetálnej/maternálnej inkompatibilite</a:t>
            </a:r>
          </a:p>
          <a:p>
            <a:pPr marL="990600" lvl="1" indent="-533400">
              <a:buNone/>
            </a:pPr>
            <a:r>
              <a:rPr lang="cs-CZ" altLang="sk-SK" sz="2000" dirty="0"/>
              <a:t>Pri diseminovanej intravaskulárnej koagulácií</a:t>
            </a:r>
          </a:p>
          <a:p>
            <a:pPr marL="990600" lvl="1" indent="-533400">
              <a:buNone/>
            </a:pPr>
            <a:r>
              <a:rPr lang="cs-CZ" altLang="sk-SK" sz="2000" dirty="0"/>
              <a:t>Umelé srdcové chlopne v minulosti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C.  Abnormálna distribúcia trombocytov v cirkulácii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7FEB2-05AF-48AB-B591-3D813C42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73920-E6BF-49F3-9ACB-127EB6D9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A88DD-7F93-4CAB-8A95-5A648007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>
            <a:extLst>
              <a:ext uri="{FF2B5EF4-FFF2-40B4-BE49-F238E27FC236}">
                <a16:creationId xmlns:a16="http://schemas.microsoft.com/office/drawing/2014/main" id="{544343AF-8F2E-4416-9E85-0A06F82B6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" y="642594"/>
            <a:ext cx="11242766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4000" dirty="0"/>
              <a:t>Trombocytopátie (väčšinou aj pokles počtu)</a:t>
            </a:r>
          </a:p>
        </p:txBody>
      </p:sp>
      <p:sp>
        <p:nvSpPr>
          <p:cNvPr id="51206" name="Rectangle 3">
            <a:extLst>
              <a:ext uri="{FF2B5EF4-FFF2-40B4-BE49-F238E27FC236}">
                <a16:creationId xmlns:a16="http://schemas.microsoft.com/office/drawing/2014/main" id="{C9242851-5541-4953-8661-562FEC34A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cs-CZ" altLang="sk-SK" sz="3300" u="sng" dirty="0"/>
              <a:t>Získané</a:t>
            </a:r>
          </a:p>
          <a:p>
            <a:pPr marL="274320" lvl="1" indent="0" eaLnBrk="1" hangingPunct="1">
              <a:buNone/>
            </a:pPr>
            <a:r>
              <a:rPr lang="cs-CZ" altLang="sk-SK" sz="2800" dirty="0"/>
              <a:t>Dlhodobá aplikácia kys. acetylsalicylovej, fenylbutazónu</a:t>
            </a:r>
          </a:p>
          <a:p>
            <a:pPr marL="274320" lvl="1" indent="0" eaLnBrk="1" hangingPunct="1">
              <a:buNone/>
            </a:pPr>
            <a:r>
              <a:rPr lang="cs-CZ" altLang="sk-SK" sz="2800" dirty="0"/>
              <a:t>Urémia</a:t>
            </a:r>
            <a:endParaRPr lang="en-US" altLang="sk-SK" sz="2800" dirty="0"/>
          </a:p>
          <a:p>
            <a:pPr marL="274320" lvl="1" indent="0" eaLnBrk="1" hangingPunct="1">
              <a:buNone/>
            </a:pPr>
            <a:r>
              <a:rPr lang="en-US" altLang="sk-SK" sz="2800" dirty="0"/>
              <a:t>EBOLA</a:t>
            </a:r>
            <a:r>
              <a:rPr lang="hu-HU" altLang="sk-SK" sz="2800" dirty="0"/>
              <a:t> a </a:t>
            </a:r>
            <a:r>
              <a:rPr lang="sk-SK" altLang="sk-SK" sz="2800" dirty="0"/>
              <a:t>mnohé iné virózy</a:t>
            </a:r>
            <a:endParaRPr lang="en-US" altLang="sk-SK" sz="2800" dirty="0"/>
          </a:p>
          <a:p>
            <a:pPr marL="274320" lvl="1" indent="0" eaLnBrk="1" hangingPunct="1">
              <a:buNone/>
            </a:pPr>
            <a:r>
              <a:rPr lang="en-US" altLang="sk-SK" sz="2800" dirty="0"/>
              <a:t>COVID 19, </a:t>
            </a:r>
            <a:r>
              <a:rPr lang="en-US" altLang="sk-SK" sz="2800" dirty="0" err="1"/>
              <a:t>spolu</a:t>
            </a:r>
            <a:r>
              <a:rPr lang="en-US" altLang="sk-SK" sz="2800" dirty="0"/>
              <a:t> s </a:t>
            </a:r>
            <a:r>
              <a:rPr lang="en-US" altLang="sk-SK" sz="2800" dirty="0" err="1"/>
              <a:t>poruchou</a:t>
            </a:r>
            <a:r>
              <a:rPr lang="en-US" altLang="sk-SK" sz="2800" dirty="0"/>
              <a:t> </a:t>
            </a:r>
            <a:r>
              <a:rPr lang="en-US" altLang="sk-SK" sz="2800" dirty="0" err="1"/>
              <a:t>endotelu</a:t>
            </a:r>
            <a:endParaRPr lang="cs-CZ" altLang="sk-SK" sz="2800" dirty="0"/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3300" u="sng" dirty="0"/>
              <a:t>Kongenitálne – zriedkavé – veľký počet</a:t>
            </a:r>
          </a:p>
          <a:p>
            <a:pPr marL="274320" lvl="1" indent="0" eaLnBrk="1" hangingPunct="1">
              <a:buNone/>
            </a:pPr>
            <a:r>
              <a:rPr lang="cs-CZ" altLang="sk-SK" sz="2800" dirty="0"/>
              <a:t>Bernard – Soulier syndróm, AR dedičnosť, </a:t>
            </a:r>
            <a:r>
              <a:rPr lang="en-US" altLang="sk-SK" sz="2800" dirty="0"/>
              <a:t>deficiency of the glycoprotein </a:t>
            </a:r>
            <a:r>
              <a:rPr lang="en-US" altLang="sk-SK" sz="2800" dirty="0" err="1"/>
              <a:t>Ib</a:t>
            </a:r>
            <a:r>
              <a:rPr lang="en-US" altLang="sk-SK" sz="2800" dirty="0"/>
              <a:t>-IX-V complex (</a:t>
            </a:r>
            <a:r>
              <a:rPr lang="en-US" altLang="sk-SK" sz="2800" dirty="0" err="1"/>
              <a:t>GPIb</a:t>
            </a:r>
            <a:r>
              <a:rPr lang="en-US" altLang="sk-SK" sz="2800" dirty="0"/>
              <a:t>-IX-V), the receptor for von Willebrand factor.</a:t>
            </a:r>
            <a:endParaRPr lang="cs-CZ" altLang="sk-SK" sz="2800" dirty="0"/>
          </a:p>
          <a:p>
            <a:pPr marL="274320" lvl="1" indent="0" eaLnBrk="1" hangingPunct="1">
              <a:buNone/>
            </a:pPr>
            <a:r>
              <a:rPr lang="cs-CZ" altLang="sk-SK" sz="2800" dirty="0"/>
              <a:t>Congenital amegakaryocytic trombocytopenia </a:t>
            </a:r>
          </a:p>
          <a:p>
            <a:pPr marL="274320" lvl="1" indent="0" eaLnBrk="1" hangingPunct="1">
              <a:buNone/>
            </a:pPr>
            <a:r>
              <a:rPr lang="cs-CZ" altLang="sk-SK" sz="2800" dirty="0"/>
              <a:t>Trombasténia - m. Glanzman AR dedičnosť, nedostatočná agregácia doštičiek</a:t>
            </a:r>
            <a:r>
              <a:rPr lang="cs-CZ" altLang="sk-SK" sz="2400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F1B28-BE92-4450-8F89-4C67C667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DB6ED-F229-46B9-801D-045F549B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2C861-7A2C-4695-B809-D69A7920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7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>
            <a:extLst>
              <a:ext uri="{FF2B5EF4-FFF2-40B4-BE49-F238E27FC236}">
                <a16:creationId xmlns:a16="http://schemas.microsoft.com/office/drawing/2014/main" id="{F9C636AD-0172-4421-93E3-9D518F4D2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472444"/>
            <a:ext cx="6096000" cy="772886"/>
          </a:xfrm>
        </p:spPr>
        <p:txBody>
          <a:bodyPr/>
          <a:lstStyle/>
          <a:p>
            <a:pPr algn="ctr" eaLnBrk="1" hangingPunct="1"/>
            <a:r>
              <a:rPr lang="cs-CZ" altLang="sk-SK" sz="4000" dirty="0"/>
              <a:t>Vaskulárne purpury</a:t>
            </a:r>
            <a:endParaRPr lang="cs-CZ" altLang="sk-SK" dirty="0"/>
          </a:p>
        </p:txBody>
      </p:sp>
      <p:sp>
        <p:nvSpPr>
          <p:cNvPr id="64518" name="Rectangle 3">
            <a:extLst>
              <a:ext uri="{FF2B5EF4-FFF2-40B4-BE49-F238E27FC236}">
                <a16:creationId xmlns:a16="http://schemas.microsoft.com/office/drawing/2014/main" id="{9A854666-3D56-42A2-BE88-3ADBFF384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8509" y="1420091"/>
            <a:ext cx="9167091" cy="436391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sk-SK" sz="2600" dirty="0"/>
              <a:t>Pomerne časté - nie všetky radíme k hemoragickým diatézam, napr.:</a:t>
            </a:r>
          </a:p>
          <a:p>
            <a:pPr marL="0" indent="0" eaLnBrk="1" hangingPunct="1">
              <a:buNone/>
            </a:pPr>
            <a:r>
              <a:rPr lang="cs-CZ" altLang="sk-SK" sz="2600" dirty="0"/>
              <a:t>„vyrážky“ pri detských infekčných ochoreniach</a:t>
            </a:r>
          </a:p>
          <a:p>
            <a:pPr marL="0" indent="0" eaLnBrk="1" hangingPunct="1">
              <a:buNone/>
            </a:pPr>
            <a:r>
              <a:rPr lang="cs-CZ" altLang="sk-SK" sz="2600" dirty="0"/>
              <a:t>senilná purpura</a:t>
            </a:r>
          </a:p>
          <a:p>
            <a:pPr marL="0" indent="0" eaLnBrk="1" hangingPunct="1">
              <a:buNone/>
            </a:pPr>
            <a:r>
              <a:rPr lang="cs-CZ" altLang="sk-SK" sz="2600" dirty="0"/>
              <a:t>skorbut - deficit vitamínu C</a:t>
            </a:r>
          </a:p>
          <a:p>
            <a:pPr marL="274320" lvl="1" indent="0" eaLnBrk="1" hangingPunct="1">
              <a:buNone/>
            </a:pPr>
            <a:r>
              <a:rPr lang="cs-CZ" altLang="sk-SK" sz="2400" i="1" dirty="0"/>
              <a:t>Chybná tvorba kolagénu (porucha syntézy hydroxyprolínu) a abnormálna funkcia doštičiek. Krvácanie do kože (perifolikulárne), svalov, GIT, hematúria. Opuch a krvácanie z ďasien. Hyperkeratóza kože.</a:t>
            </a:r>
          </a:p>
          <a:p>
            <a:pPr marL="0" indent="0">
              <a:buNone/>
            </a:pPr>
            <a:r>
              <a:rPr lang="cs-CZ" altLang="sk-SK" sz="2600" i="1" dirty="0"/>
              <a:t>Poškodenie endotelu pri najrôznejších bežných ochoreniach?</a:t>
            </a:r>
          </a:p>
          <a:p>
            <a:pPr marL="0" indent="0">
              <a:buNone/>
            </a:pPr>
            <a:r>
              <a:rPr lang="cs-CZ" altLang="sk-SK" sz="2600" i="1" dirty="0"/>
              <a:t>Endotelopátia pri COVID 19</a:t>
            </a:r>
          </a:p>
          <a:p>
            <a:pPr eaLnBrk="1" hangingPunct="1"/>
            <a:endParaRPr lang="cs-CZ" altLang="sk-SK" sz="2600" i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9838B-94ED-45A0-B886-9181AC7F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7DEB3-2AE7-457B-B3B1-E0C1C7EE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9AD82-6965-4FC8-B66F-C63D53F2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>
            <a:extLst>
              <a:ext uri="{FF2B5EF4-FFF2-40B4-BE49-F238E27FC236}">
                <a16:creationId xmlns:a16="http://schemas.microsoft.com/office/drawing/2014/main" id="{6241F205-8877-4734-97D1-DCF38FDB8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4799" y="683490"/>
            <a:ext cx="7624763" cy="688109"/>
          </a:xfrm>
        </p:spPr>
        <p:txBody>
          <a:bodyPr/>
          <a:lstStyle/>
          <a:p>
            <a:pPr algn="ctr" eaLnBrk="1" hangingPunct="1"/>
            <a:r>
              <a:rPr lang="cs-CZ" altLang="sk-SK" sz="4000" dirty="0"/>
              <a:t>Vrodené vazopatie</a:t>
            </a: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2EAD0A58-DE63-45E2-8C10-6BF70DC0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7163" y="1826489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sk-SK" sz="2800" dirty="0"/>
              <a:t>Hereditárna hemoragická teleangiektázia </a:t>
            </a:r>
            <a:endParaRPr lang="en-US" altLang="sk-SK" sz="2800" dirty="0"/>
          </a:p>
          <a:p>
            <a:pPr eaLnBrk="1" hangingPunct="1">
              <a:buFont typeface="Monotype Sorts" pitchFamily="2" charset="2"/>
              <a:buNone/>
            </a:pPr>
            <a:r>
              <a:rPr lang="en-US" altLang="sk-SK" sz="2800" dirty="0"/>
              <a:t>	</a:t>
            </a:r>
            <a:r>
              <a:rPr lang="cs-CZ" altLang="sk-SK" sz="2800" dirty="0"/>
              <a:t>(m. Osler-Weber-Rendu),  </a:t>
            </a:r>
            <a:r>
              <a:rPr lang="cs-CZ" altLang="sk-SK" sz="2600" dirty="0"/>
              <a:t>AD dedičnosť, častejšia u ľudí s krvnou skupinou 0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Epistaxis, teleangiektázie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Anémia, DIC, cirhóza pečene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Chýbanie elastických vlákien v cievnej stene</a:t>
            </a:r>
          </a:p>
          <a:p>
            <a:pPr marL="0" indent="0" eaLnBrk="1" hangingPunct="1">
              <a:buNone/>
            </a:pPr>
            <a:r>
              <a:rPr lang="cs-CZ" altLang="sk-SK" sz="3200" dirty="0"/>
              <a:t>Iné poruchy spojiva</a:t>
            </a:r>
          </a:p>
          <a:p>
            <a:pPr marL="274320" lvl="1" indent="0">
              <a:buNone/>
            </a:pPr>
            <a:r>
              <a:rPr lang="cs-CZ" altLang="sk-SK" sz="2600" dirty="0"/>
              <a:t>Marfan – Lincoln, Ehlers-Danlos – Paganini?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55986-87C9-440C-8B4F-7432F947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AE88D-3299-4563-A99D-6BCD8FEF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6633C-85AD-4F20-B82F-D4CE8E0B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AF4E-DB72-434E-A2A7-751AF64A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17" y="1881429"/>
            <a:ext cx="9021425" cy="3029234"/>
          </a:xfrm>
        </p:spPr>
        <p:txBody>
          <a:bodyPr>
            <a:normAutofit/>
          </a:bodyPr>
          <a:lstStyle/>
          <a:p>
            <a:br>
              <a:rPr lang="sk-SK" sz="4400" dirty="0"/>
            </a:br>
            <a:r>
              <a:rPr lang="sk-SK" sz="4400" dirty="0"/>
              <a:t> ZRÁŽANIE KRVI  Vi</a:t>
            </a:r>
            <a:br>
              <a:rPr lang="sk-SK" sz="4400" dirty="0"/>
            </a:br>
            <a:br>
              <a:rPr lang="sk-SK" sz="4000" dirty="0"/>
            </a:br>
            <a:r>
              <a:rPr lang="sk-SK" sz="4000" dirty="0"/>
              <a:t>DISEMINOVANÁ INTRAVASKULÁRNA KOAGULÁCIA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4A81-ECB6-4C19-BAE9-A1510EB9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9D25-30F1-47CC-A5AE-10A11CEC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C167-9DD9-4BB8-9C50-A820DFD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6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>
            <a:extLst>
              <a:ext uri="{FF2B5EF4-FFF2-40B4-BE49-F238E27FC236}">
                <a16:creationId xmlns:a16="http://schemas.microsoft.com/office/drawing/2014/main" id="{57F3C80B-CE32-45FE-BC12-F1EF36893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br>
              <a:rPr lang="cs-CZ" altLang="sk-SK" sz="4000" dirty="0"/>
            </a:br>
            <a:r>
              <a:rPr lang="cs-CZ" altLang="sk-SK" dirty="0"/>
              <a:t>Diseminovaná intravaskulárna koagulácia, DIC</a:t>
            </a:r>
            <a:endParaRPr lang="cs-CZ" altLang="sk-SK" sz="4900" dirty="0"/>
          </a:p>
        </p:txBody>
      </p:sp>
      <p:sp>
        <p:nvSpPr>
          <p:cNvPr id="66566" name="Rectangle 3">
            <a:extLst>
              <a:ext uri="{FF2B5EF4-FFF2-40B4-BE49-F238E27FC236}">
                <a16:creationId xmlns:a16="http://schemas.microsoft.com/office/drawing/2014/main" id="{08D5BAA9-E1EA-47F0-A135-97F199CB8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555967"/>
            <a:ext cx="10058400" cy="309589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sk-SK" sz="3200" dirty="0"/>
              <a:t>Starší názov: Konzumpčná koagulopatia</a:t>
            </a:r>
          </a:p>
          <a:p>
            <a:pPr marL="0" indent="0" eaLnBrk="1" hangingPunct="1">
              <a:buNone/>
            </a:pPr>
            <a:r>
              <a:rPr lang="cs-CZ" altLang="sk-SK" sz="3200" dirty="0"/>
              <a:t>Život ohrozujúca sekundárna porucha hemostázy </a:t>
            </a:r>
          </a:p>
          <a:p>
            <a:pPr marL="0" indent="0">
              <a:buNone/>
            </a:pPr>
            <a:r>
              <a:rPr lang="cs-CZ" altLang="sk-SK" sz="3200" dirty="0"/>
              <a:t>(</a:t>
            </a:r>
            <a:r>
              <a:rPr lang="en-US" altLang="sk-SK" sz="3200" i="1" dirty="0"/>
              <a:t>Death Is Coming !</a:t>
            </a:r>
            <a:r>
              <a:rPr lang="sk-SK" altLang="sk-SK" sz="3200" i="1" dirty="0"/>
              <a:t> </a:t>
            </a:r>
            <a:r>
              <a:rPr lang="en-US" altLang="sk-SK" sz="3200" i="1" dirty="0"/>
              <a:t>Disseminated Intellectual Confusion</a:t>
            </a:r>
            <a:r>
              <a:rPr lang="sk-SK" altLang="sk-SK" sz="3200" i="1" dirty="0"/>
              <a:t>)</a:t>
            </a:r>
            <a:endParaRPr lang="en-US" altLang="sk-SK" sz="3200" dirty="0"/>
          </a:p>
          <a:p>
            <a:pPr marL="0" indent="0" eaLnBrk="1" hangingPunct="1">
              <a:buNone/>
            </a:pPr>
            <a:r>
              <a:rPr lang="cs-CZ" altLang="sk-SK" sz="3200" dirty="0"/>
              <a:t>Generalizovaná aktivácia hemostázy</a:t>
            </a:r>
          </a:p>
          <a:p>
            <a:pPr marL="0" indent="0" eaLnBrk="1" hangingPunct="1">
              <a:buNone/>
            </a:pPr>
            <a:r>
              <a:rPr lang="cs-CZ" altLang="sk-SK" sz="3200" dirty="0"/>
              <a:t>Trombóza a krvácanie naraz, ťažká hypoxia orgánov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F728C-D12A-4AB1-AB96-FE5DA20E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ECF40-635F-45FE-925B-B8CF840A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45BAF-B45D-4536-BA77-18938E40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>
            <a:extLst>
              <a:ext uri="{FF2B5EF4-FFF2-40B4-BE49-F238E27FC236}">
                <a16:creationId xmlns:a16="http://schemas.microsoft.com/office/drawing/2014/main" id="{67A570CB-12F6-4D08-92B1-FB146B1CF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6629400" cy="8229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3600" dirty="0"/>
              <a:t>DIC - príčiny</a:t>
            </a:r>
            <a:endParaRPr lang="cs-CZ" altLang="sk-SK" dirty="0"/>
          </a:p>
        </p:txBody>
      </p:sp>
      <p:sp>
        <p:nvSpPr>
          <p:cNvPr id="67590" name="Rectangle 3">
            <a:extLst>
              <a:ext uri="{FF2B5EF4-FFF2-40B4-BE49-F238E27FC236}">
                <a16:creationId xmlns:a16="http://schemas.microsoft.com/office/drawing/2014/main" id="{841FBB72-4F55-400B-960C-94A6CB5F2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1295400"/>
            <a:ext cx="10310948" cy="4648200"/>
          </a:xfrm>
        </p:spPr>
        <p:txBody>
          <a:bodyPr>
            <a:normAutofit fontScale="77500" lnSpcReduction="20000"/>
          </a:bodyPr>
          <a:lstStyle/>
          <a:p>
            <a:pPr indent="0" eaLnBrk="1" hangingPunct="1">
              <a:buFont typeface="Monotype Sorts" pitchFamily="2" charset="2"/>
              <a:buNone/>
            </a:pPr>
            <a:r>
              <a:rPr lang="cs-CZ" altLang="sk-SK" sz="3300" b="1" dirty="0">
                <a:latin typeface="+mj-lt"/>
              </a:rPr>
              <a:t>Ťažké komplikácie gravidity: </a:t>
            </a:r>
          </a:p>
          <a:p>
            <a:pPr indent="0" eaLnBrk="1" hangingPunct="1">
              <a:buFont typeface="Monotype Sorts" pitchFamily="2" charset="2"/>
              <a:buNone/>
            </a:pPr>
            <a:r>
              <a:rPr lang="cs-CZ" altLang="sk-SK" sz="3300" b="1" dirty="0">
                <a:latin typeface="+mj-lt"/>
              </a:rPr>
              <a:t>	</a:t>
            </a:r>
            <a:r>
              <a:rPr lang="cs-CZ" altLang="sk-SK" sz="2400" b="1" dirty="0">
                <a:latin typeface="+mj-lt"/>
              </a:rPr>
              <a:t>Embolizácia plodovou vodou, </a:t>
            </a:r>
            <a:r>
              <a:rPr lang="en-US" altLang="sk-SK" sz="2400" b="1" dirty="0">
                <a:latin typeface="+mj-lt"/>
              </a:rPr>
              <a:t>a</a:t>
            </a:r>
            <a:r>
              <a:rPr lang="cs-CZ" altLang="sk-SK" sz="2400" b="1" dirty="0">
                <a:latin typeface="+mj-lt"/>
              </a:rPr>
              <a:t>bruptio placentae,  </a:t>
            </a:r>
            <a:r>
              <a:rPr lang="en-US" altLang="sk-SK" sz="2400" b="1" dirty="0">
                <a:latin typeface="+mj-lt"/>
              </a:rPr>
              <a:t>p</a:t>
            </a:r>
            <a:r>
              <a:rPr lang="cs-CZ" altLang="sk-SK" sz="2400" b="1" dirty="0">
                <a:latin typeface="+mj-lt"/>
              </a:rPr>
              <a:t>reeklampsia, eklampsia</a:t>
            </a:r>
          </a:p>
          <a:p>
            <a:pPr indent="0" eaLnBrk="1" hangingPunct="1">
              <a:buFont typeface="Monotype Sorts" pitchFamily="2" charset="2"/>
              <a:buNone/>
            </a:pPr>
            <a:r>
              <a:rPr lang="cs-CZ" altLang="sk-SK" sz="3300" b="1" dirty="0">
                <a:latin typeface="+mj-lt"/>
              </a:rPr>
              <a:t>Sepsa a septický šok a závažné infekcie: </a:t>
            </a:r>
          </a:p>
          <a:p>
            <a:pPr indent="0" eaLnBrk="1" hangingPunct="1">
              <a:buFont typeface="Monotype Sorts" pitchFamily="2" charset="2"/>
              <a:buNone/>
            </a:pPr>
            <a:r>
              <a:rPr lang="cs-CZ" altLang="sk-SK" sz="3300" b="1" dirty="0">
                <a:latin typeface="+mj-lt"/>
              </a:rPr>
              <a:t>	</a:t>
            </a:r>
            <a:r>
              <a:rPr lang="cs-CZ" altLang="sk-SK" sz="2400" b="1" dirty="0">
                <a:latin typeface="+mj-lt"/>
              </a:rPr>
              <a:t>Väčšinou, ale nie len G- infekcie (endotoxín), meningococci, pneumococci, 	</a:t>
            </a:r>
            <a:r>
              <a:rPr lang="cs-CZ" altLang="sk-SK" sz="2400" b="1" u="sng" dirty="0">
                <a:latin typeface="+mj-lt"/>
              </a:rPr>
              <a:t>plasmodium malariae</a:t>
            </a:r>
            <a:endParaRPr lang="cs-CZ" altLang="sk-SK" sz="3300" b="1" u="sng" dirty="0">
              <a:latin typeface="+mj-lt"/>
            </a:endParaRPr>
          </a:p>
          <a:p>
            <a:pPr lvl="1" indent="0" eaLnBrk="1" hangingPunct="1">
              <a:buFontTx/>
              <a:buNone/>
            </a:pPr>
            <a:r>
              <a:rPr lang="cs-CZ" altLang="sk-SK" sz="2400" b="1" dirty="0">
                <a:latin typeface="+mj-lt"/>
              </a:rPr>
              <a:t>	Syndróm Waterhouse-Friederichsen pri meningitíde </a:t>
            </a:r>
          </a:p>
          <a:p>
            <a:pPr lvl="1" indent="0" eaLnBrk="1" hangingPunct="1">
              <a:buFontTx/>
              <a:buNone/>
            </a:pPr>
            <a:r>
              <a:rPr lang="cs-CZ" altLang="sk-SK" sz="2400" dirty="0"/>
              <a:t>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cs-CZ" altLang="sk-SK" sz="2400" dirty="0"/>
              <a:t>Malígne nádory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cs-CZ" altLang="sk-SK" sz="2400" dirty="0"/>
              <a:t>Zlyhanie pečene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cs-CZ" altLang="sk-SK" sz="2400" dirty="0"/>
              <a:t>Akútna hemolýza z rôznych príčin (inkompatibilná transfúzia)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cs-CZ" altLang="sk-SK" sz="2400" dirty="0"/>
              <a:t>Trauma (hemoragický šok, operácie, úpal)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cs-CZ" altLang="sk-SK" sz="2400" dirty="0"/>
              <a:t>Rejekcia transplantovaných orgánov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cs-CZ" altLang="sk-SK" sz="2400" dirty="0"/>
              <a:t>Uštipnutie jedovatými hadmi (v tropoch)</a:t>
            </a:r>
            <a:endParaRPr lang="cs-CZ" altLang="sk-SK" sz="2800" dirty="0"/>
          </a:p>
          <a:p>
            <a:pPr lvl="1" indent="0" eaLnBrk="1" hangingPunct="1">
              <a:buFontTx/>
              <a:buNone/>
            </a:pPr>
            <a:endParaRPr lang="cs-CZ" altLang="sk-SK" sz="2400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91BE8-8589-453A-832B-B8973090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D4DC9-9416-474D-A4F5-3DEEE6A6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F3F91-D149-4A59-A0F8-60799577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4B5B4834-13C1-4836-BE71-1D7D8FEDC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3491" y="690159"/>
            <a:ext cx="6705600" cy="914400"/>
          </a:xfrm>
        </p:spPr>
        <p:txBody>
          <a:bodyPr/>
          <a:lstStyle/>
          <a:p>
            <a:pPr algn="ctr" eaLnBrk="1" hangingPunct="1"/>
            <a:r>
              <a:rPr lang="sk-SK" altLang="sk-SK" dirty="0"/>
              <a:t>História</a:t>
            </a:r>
            <a:endParaRPr lang="en-US" altLang="sk-SK" dirty="0"/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8C4AE03A-9F48-45B3-8D6D-16C704519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9131" y="2035629"/>
            <a:ext cx="8527869" cy="4191000"/>
          </a:xfrm>
        </p:spPr>
        <p:txBody>
          <a:bodyPr/>
          <a:lstStyle/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Krvácanie po cirkumcízii – Talmud (hemofília)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altLang="sk-SK" sz="2400" dirty="0"/>
              <a:t>Schmidt 1861 - </a:t>
            </a:r>
            <a:r>
              <a:rPr lang="en-US" altLang="sk-SK" sz="2400" dirty="0" err="1"/>
              <a:t>Morawetz</a:t>
            </a:r>
            <a:r>
              <a:rPr lang="en-US" altLang="sk-SK" sz="2400" dirty="0"/>
              <a:t> 1905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cs-CZ" altLang="sk-SK" sz="1800" dirty="0"/>
              <a:t>Tromboplastín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cs-CZ" altLang="sk-SK" sz="1800" dirty="0"/>
              <a:t>Trombín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cs-CZ" altLang="sk-SK" sz="1800" dirty="0"/>
              <a:t>Fibrinogén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cs-CZ" altLang="sk-SK" sz="1800" dirty="0"/>
              <a:t>Vápnik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1937 Quick, laboratórne metódy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1950 – 1959 DIC, Hardaway, McKay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1964 MacFarlane, Davie, Ratnoff - klasická kaskáda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1974 Úl</a:t>
            </a:r>
            <a:r>
              <a:rPr lang="en-US" altLang="sk-SK" sz="2400" dirty="0"/>
              <a:t>o</a:t>
            </a:r>
            <a:r>
              <a:rPr lang="sk-SK" altLang="sk-SK" sz="2400" dirty="0"/>
              <a:t>ha vitamínu K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cs-CZ" altLang="sk-SK" sz="2400" dirty="0"/>
              <a:t>XXI. storočie – nová koncepcia, molekulová podstata ochorení</a:t>
            </a:r>
          </a:p>
          <a:p>
            <a:pPr lvl="1" indent="0">
              <a:lnSpc>
                <a:spcPct val="80000"/>
              </a:lnSpc>
              <a:buNone/>
            </a:pPr>
            <a:endParaRPr lang="cs-CZ" altLang="sk-S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0FE0A-E32E-4D03-8D38-59713C69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7A15F-405E-4F39-B3E4-F58A749A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37C19-E36C-40E8-A28E-A8AC383B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>
            <a:extLst>
              <a:ext uri="{FF2B5EF4-FFF2-40B4-BE49-F238E27FC236}">
                <a16:creationId xmlns:a16="http://schemas.microsoft.com/office/drawing/2014/main" id="{0133B340-6620-4140-8387-F79580475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785" y="407376"/>
            <a:ext cx="9900138" cy="1219200"/>
          </a:xfrm>
        </p:spPr>
        <p:txBody>
          <a:bodyPr/>
          <a:lstStyle/>
          <a:p>
            <a:pPr algn="ctr" eaLnBrk="1" hangingPunct="1"/>
            <a:r>
              <a:rPr lang="sk-SK" altLang="sk-SK" sz="3600" dirty="0"/>
              <a:t>Riziko</a:t>
            </a:r>
            <a:r>
              <a:rPr lang="sk-SK" altLang="sk-SK" sz="4000" dirty="0"/>
              <a:t> vzniku a rozhodujúce faktory</a:t>
            </a:r>
            <a:endParaRPr lang="en-US" altLang="sk-SK" sz="4000" dirty="0"/>
          </a:p>
        </p:txBody>
      </p:sp>
      <p:sp>
        <p:nvSpPr>
          <p:cNvPr id="72710" name="Rectangle 3">
            <a:extLst>
              <a:ext uri="{FF2B5EF4-FFF2-40B4-BE49-F238E27FC236}">
                <a16:creationId xmlns:a16="http://schemas.microsoft.com/office/drawing/2014/main" id="{CF8735EB-EE37-45CE-89B9-98F6C9012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2469" y="1705708"/>
            <a:ext cx="5019433" cy="4422531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sz="2000" dirty="0"/>
              <a:t>NEBEZPEČIE VZNIKU</a:t>
            </a:r>
          </a:p>
          <a:p>
            <a:pPr eaLnBrk="1" hangingPunct="1"/>
            <a:r>
              <a:rPr lang="sk-SK" altLang="sk-SK" sz="2000" dirty="0"/>
              <a:t>Ťažká trauma		</a:t>
            </a:r>
            <a:r>
              <a:rPr lang="en-US" altLang="sk-SK" sz="2000" dirty="0"/>
              <a:t>50 – 70 %</a:t>
            </a:r>
            <a:endParaRPr lang="sk-SK" altLang="sk-SK" sz="2000" dirty="0"/>
          </a:p>
          <a:p>
            <a:pPr eaLnBrk="1" hangingPunct="1"/>
            <a:r>
              <a:rPr lang="sk-SK" altLang="sk-SK" sz="2000" dirty="0"/>
              <a:t>Pôrodnícke komplikácie</a:t>
            </a:r>
            <a:r>
              <a:rPr lang="en-US" altLang="sk-SK" sz="2000" dirty="0"/>
              <a:t>	</a:t>
            </a:r>
            <a:r>
              <a:rPr lang="en-US" altLang="sk-SK" sz="2000" dirty="0">
                <a:sym typeface="Symbol" panose="05050102010706020507" pitchFamily="18" charset="2"/>
              </a:rPr>
              <a:t> 50 %</a:t>
            </a:r>
          </a:p>
          <a:p>
            <a:pPr eaLnBrk="1" hangingPunct="1"/>
            <a:r>
              <a:rPr lang="sk-SK" altLang="sk-SK" sz="2000" dirty="0"/>
              <a:t>G negatívna sepsa</a:t>
            </a:r>
            <a:r>
              <a:rPr lang="en-US" altLang="sk-SK" sz="2000" dirty="0"/>
              <a:t>	30 – 50 %</a:t>
            </a:r>
            <a:endParaRPr lang="sk-SK" altLang="sk-SK" sz="2000" dirty="0"/>
          </a:p>
          <a:p>
            <a:pPr eaLnBrk="1" hangingPunct="1"/>
            <a:r>
              <a:rPr lang="sk-SK" altLang="sk-SK" sz="2000" dirty="0"/>
              <a:t>Nádory</a:t>
            </a:r>
            <a:r>
              <a:rPr lang="en-US" altLang="sk-SK" sz="2000" dirty="0"/>
              <a:t>		15 – 20 %</a:t>
            </a:r>
            <a:endParaRPr lang="sk-SK" altLang="sk-SK" sz="2000" dirty="0"/>
          </a:p>
          <a:p>
            <a:pPr eaLnBrk="1" hangingPunct="1"/>
            <a:r>
              <a:rPr lang="sk-SK" altLang="sk-SK" sz="2000" dirty="0"/>
              <a:t>Veľký hemangióm</a:t>
            </a:r>
            <a:r>
              <a:rPr lang="en-US" altLang="sk-SK" sz="2000" dirty="0"/>
              <a:t>	</a:t>
            </a:r>
            <a:r>
              <a:rPr lang="en-US" altLang="sk-SK" sz="2000" dirty="0">
                <a:sym typeface="Symbol" panose="05050102010706020507" pitchFamily="18" charset="2"/>
              </a:rPr>
              <a:t> 25 %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 sz="2000" dirty="0">
                <a:sym typeface="Symbol" panose="05050102010706020507" pitchFamily="18" charset="2"/>
              </a:rPr>
              <a:t>VÝSKYT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sk-SK" sz="2000" dirty="0">
                <a:sym typeface="Symbol" panose="05050102010706020507" pitchFamily="18" charset="2"/>
              </a:rPr>
              <a:t>1/3000 </a:t>
            </a:r>
            <a:r>
              <a:rPr lang="en-US" altLang="sk-SK" sz="2000" dirty="0" err="1">
                <a:sym typeface="Symbol" panose="05050102010706020507" pitchFamily="18" charset="2"/>
              </a:rPr>
              <a:t>novorodencov</a:t>
            </a:r>
            <a:endParaRPr lang="en-US" altLang="sk-SK" sz="2000" dirty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sk-SK" sz="2000" dirty="0">
                <a:sym typeface="Symbol" panose="05050102010706020507" pitchFamily="18" charset="2"/>
              </a:rPr>
              <a:t>1/900 </a:t>
            </a:r>
            <a:r>
              <a:rPr lang="en-US" altLang="sk-SK" sz="2000" dirty="0" err="1">
                <a:sym typeface="Symbol" panose="05050102010706020507" pitchFamily="18" charset="2"/>
              </a:rPr>
              <a:t>dospel</a:t>
            </a:r>
            <a:r>
              <a:rPr lang="sk-SK" altLang="sk-SK" sz="2000" dirty="0">
                <a:sym typeface="Symbol" panose="05050102010706020507" pitchFamily="18" charset="2"/>
              </a:rPr>
              <a:t>ých hospitalizovaných chorých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 sz="2000" dirty="0">
                <a:sym typeface="Symbol" panose="05050102010706020507" pitchFamily="18" charset="2"/>
              </a:rPr>
              <a:t>65 </a:t>
            </a:r>
            <a:r>
              <a:rPr lang="en-US" altLang="sk-SK" sz="2000" dirty="0">
                <a:sym typeface="Symbol" panose="05050102010706020507" pitchFamily="18" charset="2"/>
              </a:rPr>
              <a:t>% </a:t>
            </a:r>
            <a:r>
              <a:rPr lang="en-US" altLang="sk-SK" sz="2000" dirty="0" err="1">
                <a:sym typeface="Symbol" panose="05050102010706020507" pitchFamily="18" charset="2"/>
              </a:rPr>
              <a:t>mortalita</a:t>
            </a:r>
            <a:r>
              <a:rPr lang="en-US" altLang="sk-SK" sz="2000" dirty="0">
                <a:sym typeface="Symbol" panose="05050102010706020507" pitchFamily="18" charset="2"/>
              </a:rPr>
              <a:t> !!!</a:t>
            </a:r>
          </a:p>
        </p:txBody>
      </p:sp>
      <p:sp>
        <p:nvSpPr>
          <p:cNvPr id="72711" name="BlokTextu 1">
            <a:extLst>
              <a:ext uri="{FF2B5EF4-FFF2-40B4-BE49-F238E27FC236}">
                <a16:creationId xmlns:a16="http://schemas.microsoft.com/office/drawing/2014/main" id="{6BBD08B6-1182-4AB4-8C96-6D614D421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9" y="1926986"/>
            <a:ext cx="42789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FAKTORY PROGNÓZY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Intenzita a trvanie vyvolávajúcej príčiny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Stav pečeňového parenchýmu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Stav endotelu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Stav kostnej drene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41D2D-ADC9-4F66-9A7A-F5B0AC7D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D0522-12F3-4BB0-BE1C-01587F84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B616A-37CC-4A96-9FD8-FE50335E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>
            <a:extLst>
              <a:ext uri="{FF2B5EF4-FFF2-40B4-BE49-F238E27FC236}">
                <a16:creationId xmlns:a16="http://schemas.microsoft.com/office/drawing/2014/main" id="{6EC1E655-4A3F-4BCC-8EC6-3B626F327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1228"/>
            <a:ext cx="7696200" cy="762000"/>
          </a:xfrm>
        </p:spPr>
        <p:txBody>
          <a:bodyPr/>
          <a:lstStyle/>
          <a:p>
            <a:pPr algn="ctr" eaLnBrk="1" hangingPunct="1"/>
            <a:r>
              <a:rPr lang="cs-CZ" altLang="sk-SK" sz="4000" dirty="0"/>
              <a:t>Patogenéza DIC</a:t>
            </a:r>
            <a:endParaRPr lang="cs-CZ" altLang="sk-SK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FB78E1-7311-4FDB-9130-6FF96EA13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0"/>
            <a:ext cx="7924800" cy="4267200"/>
          </a:xfrm>
        </p:spPr>
        <p:txBody>
          <a:bodyPr>
            <a:normAutofit/>
          </a:bodyPr>
          <a:lstStyle/>
          <a:p>
            <a:pPr marL="533400" indent="-533400">
              <a:spcBef>
                <a:spcPct val="5000"/>
              </a:spcBef>
              <a:buFont typeface="Monotype Sorts" pitchFamily="2" charset="2"/>
              <a:buAutoNum type="alphaUcPeriod"/>
            </a:pPr>
            <a:r>
              <a:rPr lang="cs-CZ" altLang="sk-SK" sz="2400" dirty="0"/>
              <a:t>Generalizovaná aktivácia </a:t>
            </a:r>
            <a:r>
              <a:rPr lang="en-US" altLang="sk-SK" sz="2400" dirty="0" err="1"/>
              <a:t>koagul</a:t>
            </a:r>
            <a:r>
              <a:rPr lang="sk-SK" altLang="sk-SK" sz="2400" dirty="0"/>
              <a:t>ácie</a:t>
            </a:r>
            <a:endParaRPr lang="cs-CZ" altLang="sk-SK" sz="2400" dirty="0"/>
          </a:p>
          <a:p>
            <a:pPr marL="533400" indent="-533400">
              <a:spcBef>
                <a:spcPct val="5000"/>
              </a:spcBef>
              <a:buFont typeface="Monotype Sorts" pitchFamily="2" charset="2"/>
              <a:buAutoNum type="alphaUcPeriod"/>
            </a:pPr>
            <a:r>
              <a:rPr lang="cs-CZ" altLang="sk-SK" sz="2400" dirty="0"/>
              <a:t>Tvorba trombov (vznik trombínu, aktivácia doštičiek)</a:t>
            </a:r>
          </a:p>
          <a:p>
            <a:pPr marL="914400" lvl="1" indent="-457200">
              <a:spcBef>
                <a:spcPct val="5000"/>
              </a:spcBef>
              <a:buNone/>
            </a:pPr>
            <a:r>
              <a:rPr lang="en-US" altLang="sk-SK" sz="2400" dirty="0"/>
              <a:t>	</a:t>
            </a:r>
            <a:r>
              <a:rPr lang="cs-CZ" altLang="sk-SK" sz="2400" dirty="0"/>
              <a:t>Mikrotromby v cirkulácii</a:t>
            </a:r>
          </a:p>
          <a:p>
            <a:pPr marL="914400" lvl="1" indent="-457200">
              <a:spcBef>
                <a:spcPct val="5000"/>
              </a:spcBef>
              <a:buNone/>
            </a:pPr>
            <a:r>
              <a:rPr lang="en-US" altLang="sk-SK" sz="2400" dirty="0"/>
              <a:t>	</a:t>
            </a:r>
            <a:r>
              <a:rPr lang="cs-CZ" altLang="sk-SK" sz="2400" dirty="0"/>
              <a:t>Ukladanie mikrotrombov v orgánoch, porucha ich funkcie</a:t>
            </a:r>
          </a:p>
          <a:p>
            <a:pPr marL="533400" indent="-533400">
              <a:spcBef>
                <a:spcPct val="5000"/>
              </a:spcBef>
              <a:buFont typeface="Monotype Sorts" pitchFamily="2" charset="2"/>
              <a:buAutoNum type="alphaUcPeriod"/>
            </a:pPr>
            <a:r>
              <a:rPr lang="cs-CZ" altLang="sk-SK" sz="2400" dirty="0"/>
              <a:t> Znížená hemostáza</a:t>
            </a:r>
          </a:p>
          <a:p>
            <a:pPr marL="914400" lvl="1" indent="-457200">
              <a:spcBef>
                <a:spcPct val="5000"/>
              </a:spcBef>
              <a:buNone/>
            </a:pPr>
            <a:r>
              <a:rPr lang="en-US" altLang="sk-SK" sz="2400" dirty="0"/>
              <a:t>	</a:t>
            </a:r>
            <a:r>
              <a:rPr lang="cs-CZ" altLang="sk-SK" sz="2400" dirty="0"/>
              <a:t>Aktivácia fibrinolytického systému</a:t>
            </a:r>
          </a:p>
          <a:p>
            <a:pPr marL="914400" lvl="1" indent="-457200">
              <a:spcBef>
                <a:spcPct val="5000"/>
              </a:spcBef>
              <a:buNone/>
            </a:pPr>
            <a:r>
              <a:rPr lang="en-US" altLang="sk-SK" sz="2400" dirty="0"/>
              <a:t>	</a:t>
            </a:r>
            <a:r>
              <a:rPr lang="cs-CZ" altLang="sk-SK" sz="2400" dirty="0"/>
              <a:t>Pokles počtu trombocytov a hladiny koagulačných faktorov</a:t>
            </a:r>
          </a:p>
          <a:p>
            <a:pPr marL="533400" indent="-533400">
              <a:spcBef>
                <a:spcPct val="5000"/>
              </a:spcBef>
              <a:buFont typeface="Monotype Sorts" pitchFamily="2" charset="2"/>
              <a:buAutoNum type="alphaUcPeriod"/>
            </a:pPr>
            <a:r>
              <a:rPr lang="cs-CZ" altLang="sk-SK" sz="2400" dirty="0"/>
              <a:t> Krvácanie do orgánov.</a:t>
            </a:r>
          </a:p>
          <a:p>
            <a:pPr marL="533400" indent="-533400">
              <a:spcBef>
                <a:spcPct val="5000"/>
              </a:spcBef>
              <a:buFont typeface="Monotype Sorts" pitchFamily="2" charset="2"/>
              <a:buAutoNum type="alphaUcPeriod"/>
            </a:pPr>
            <a:r>
              <a:rPr lang="cs-CZ" altLang="sk-SK" sz="2400" dirty="0"/>
              <a:t> Porucha nehemostatických funkcií systému zrážania krvi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85C44-CE98-45EF-BE0C-DC9B0F32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39546-D7A0-4980-AD5E-C92E698B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4D9A5-D459-4BE5-B79A-027FFB7E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3" name="Rectangle 15">
            <a:extLst>
              <a:ext uri="{FF2B5EF4-FFF2-40B4-BE49-F238E27FC236}">
                <a16:creationId xmlns:a16="http://schemas.microsoft.com/office/drawing/2014/main" id="{BD5D663A-D69A-4AA1-8703-EABDBCA0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288" y="4356460"/>
            <a:ext cx="4114800" cy="914400"/>
          </a:xfrm>
          <a:prstGeom prst="rect">
            <a:avLst/>
          </a:prstGeom>
          <a:gradFill rotWithShape="1">
            <a:gsLst>
              <a:gs pos="0">
                <a:srgbClr val="99FF33">
                  <a:gamma/>
                  <a:shade val="46275"/>
                  <a:invGamma/>
                  <a:alpha val="95000"/>
                </a:srgbClr>
              </a:gs>
              <a:gs pos="50000">
                <a:srgbClr val="99FF33">
                  <a:alpha val="30000"/>
                </a:srgbClr>
              </a:gs>
              <a:gs pos="100000">
                <a:srgbClr val="99FF33">
                  <a:gamma/>
                  <a:shade val="46275"/>
                  <a:invGamma/>
                  <a:alpha val="9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altLang="sk-SK" dirty="0"/>
              <a:t>KRVÁCANIE</a:t>
            </a:r>
            <a:endParaRPr lang="en-US" altLang="sk-SK" dirty="0"/>
          </a:p>
        </p:txBody>
      </p:sp>
      <p:sp>
        <p:nvSpPr>
          <p:cNvPr id="73745" name="Rectangle 17">
            <a:extLst>
              <a:ext uri="{FF2B5EF4-FFF2-40B4-BE49-F238E27FC236}">
                <a16:creationId xmlns:a16="http://schemas.microsoft.com/office/drawing/2014/main" id="{5CF8BC79-4028-40E8-BFC1-ADA582BE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8723"/>
            <a:ext cx="67818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9500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gamma/>
                  <a:shade val="46275"/>
                  <a:invGamma/>
                  <a:alpha val="9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sk-SK"/>
          </a:p>
        </p:txBody>
      </p:sp>
      <p:sp>
        <p:nvSpPr>
          <p:cNvPr id="73746" name="Rectangle 18">
            <a:extLst>
              <a:ext uri="{FF2B5EF4-FFF2-40B4-BE49-F238E27FC236}">
                <a16:creationId xmlns:a16="http://schemas.microsoft.com/office/drawing/2014/main" id="{53C66310-FBA7-4720-B050-84A8CE686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7956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dirty="0">
                <a:latin typeface="Times New Roman" panose="02020603050405020304" pitchFamily="18" charset="0"/>
              </a:rPr>
              <a:t>GENERALIZOVAN</a:t>
            </a:r>
            <a:r>
              <a:rPr lang="sk-SK" altLang="sk-SK" sz="2400" dirty="0">
                <a:latin typeface="Times New Roman" panose="02020603050405020304" pitchFamily="18" charset="0"/>
              </a:rPr>
              <a:t>Á </a:t>
            </a:r>
            <a:r>
              <a:rPr lang="en-US" altLang="sk-SK" sz="2400" dirty="0">
                <a:latin typeface="Times New Roman" panose="02020603050405020304" pitchFamily="18" charset="0"/>
              </a:rPr>
              <a:t>AKTIV</a:t>
            </a:r>
            <a:r>
              <a:rPr lang="sk-SK" altLang="sk-SK" sz="2400" dirty="0">
                <a:latin typeface="Times New Roman" panose="02020603050405020304" pitchFamily="18" charset="0"/>
              </a:rPr>
              <a:t>ÁCA ZRÁŽANIA</a:t>
            </a:r>
            <a:endParaRPr lang="en-US" altLang="sk-SK" sz="2400" dirty="0">
              <a:latin typeface="Times New Roman" panose="02020603050405020304" pitchFamily="18" charset="0"/>
            </a:endParaRPr>
          </a:p>
        </p:txBody>
      </p:sp>
      <p:sp>
        <p:nvSpPr>
          <p:cNvPr id="73747" name="Rectangle 19">
            <a:extLst>
              <a:ext uri="{FF2B5EF4-FFF2-40B4-BE49-F238E27FC236}">
                <a16:creationId xmlns:a16="http://schemas.microsoft.com/office/drawing/2014/main" id="{EFEB7BFB-9597-4C53-A927-CCCC6319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524000"/>
            <a:ext cx="3810000" cy="6096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3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altLang="sk-SK"/>
              <a:t>MIKROTROMBY</a:t>
            </a:r>
            <a:endParaRPr lang="en-US" altLang="sk-SK"/>
          </a:p>
        </p:txBody>
      </p:sp>
      <p:sp>
        <p:nvSpPr>
          <p:cNvPr id="73749" name="Rectangle 21">
            <a:extLst>
              <a:ext uri="{FF2B5EF4-FFF2-40B4-BE49-F238E27FC236}">
                <a16:creationId xmlns:a16="http://schemas.microsoft.com/office/drawing/2014/main" id="{6766D3E1-6C61-4E29-A61A-CB984DD02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20291"/>
            <a:ext cx="3810000" cy="609600"/>
          </a:xfrm>
          <a:prstGeom prst="rect">
            <a:avLst/>
          </a:prstGeom>
          <a:gradFill rotWithShape="1">
            <a:gsLst>
              <a:gs pos="0">
                <a:srgbClr val="FF0066">
                  <a:gamma/>
                  <a:shade val="46275"/>
                  <a:invGamma/>
                  <a:alpha val="95000"/>
                </a:srgbClr>
              </a:gs>
              <a:gs pos="50000">
                <a:srgbClr val="FF0066">
                  <a:alpha val="30000"/>
                </a:srgbClr>
              </a:gs>
              <a:gs pos="100000">
                <a:srgbClr val="FF0066">
                  <a:gamma/>
                  <a:shade val="46275"/>
                  <a:invGamma/>
                  <a:alpha val="9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altLang="sk-SK" sz="2000" dirty="0"/>
              <a:t>POKLES TROMBOCYTOV</a:t>
            </a:r>
          </a:p>
          <a:p>
            <a:pPr algn="ctr">
              <a:defRPr/>
            </a:pPr>
            <a:r>
              <a:rPr lang="sk-SK" altLang="sk-SK" sz="2000" dirty="0"/>
              <a:t> A FAKTOROV</a:t>
            </a:r>
            <a:endParaRPr lang="en-US" altLang="sk-SK" sz="2000" dirty="0"/>
          </a:p>
        </p:txBody>
      </p: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C7136D41-DB3C-4AB6-A029-4537BC3D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55124"/>
            <a:ext cx="3810000" cy="609600"/>
          </a:xfrm>
          <a:prstGeom prst="rect">
            <a:avLst/>
          </a:prstGeom>
          <a:gradFill rotWithShape="1">
            <a:gsLst>
              <a:gs pos="0">
                <a:srgbClr val="FF0066">
                  <a:gamma/>
                  <a:shade val="46275"/>
                  <a:invGamma/>
                  <a:alpha val="95000"/>
                </a:srgbClr>
              </a:gs>
              <a:gs pos="50000">
                <a:srgbClr val="FF0066">
                  <a:alpha val="30000"/>
                </a:srgbClr>
              </a:gs>
              <a:gs pos="100000">
                <a:srgbClr val="FF0066">
                  <a:gamma/>
                  <a:shade val="46275"/>
                  <a:invGamma/>
                  <a:alpha val="9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altLang="sk-SK" sz="2000" dirty="0"/>
              <a:t>AKTIVÁCIA FIBRINOLÝZY</a:t>
            </a:r>
            <a:endParaRPr lang="en-US" altLang="sk-SK" dirty="0"/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4DF0FA39-62B6-44F1-ADC2-9BBA0B3A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38400"/>
            <a:ext cx="3810000" cy="6096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3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altLang="sk-SK"/>
              <a:t>EMBOLIZÁCIA</a:t>
            </a:r>
            <a:endParaRPr lang="en-US" alt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F37A8-A36F-4B09-B698-B74AC916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18CAF-986C-485E-89A4-0970DCFB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87B1-2FDF-42F1-BA50-BF44A9AA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99D9-0018-46C1-AB86-C8B5F3F6E60E}" type="slidenum">
              <a:rPr lang="en-US" altLang="sk-SK" smtClean="0"/>
              <a:pPr>
                <a:defRPr/>
              </a:pPr>
              <a:t>62</a:t>
            </a:fld>
            <a:endParaRPr lang="en-US" altLang="sk-SK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9F660E2-C347-499E-ADAA-1BAD243D7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731" y="5519053"/>
            <a:ext cx="6061166" cy="822962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81000">
                <a:srgbClr val="99FF33">
                  <a:alpha val="30000"/>
                </a:srgbClr>
              </a:gs>
              <a:gs pos="100000">
                <a:srgbClr val="99FF33">
                  <a:gamma/>
                  <a:shade val="46275"/>
                  <a:invGamma/>
                  <a:alpha val="9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1800" dirty="0"/>
              <a:t>HYPOXIA, NEKRÓZA,</a:t>
            </a:r>
          </a:p>
          <a:p>
            <a:pPr algn="ctr"/>
            <a:r>
              <a:rPr lang="sk-SK" sz="1800" dirty="0"/>
              <a:t> ZLYHANIE MIKROCIRKULÁCIE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>
            <a:extLst>
              <a:ext uri="{FF2B5EF4-FFF2-40B4-BE49-F238E27FC236}">
                <a16:creationId xmlns:a16="http://schemas.microsoft.com/office/drawing/2014/main" id="{E621AE4D-F6AA-4211-A70E-2FF41C046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620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sk-SK" sz="4000" dirty="0"/>
              <a:t>Príznaky a formy</a:t>
            </a:r>
            <a:endParaRPr lang="cs-CZ" altLang="sk-SK" dirty="0"/>
          </a:p>
        </p:txBody>
      </p:sp>
      <p:sp>
        <p:nvSpPr>
          <p:cNvPr id="73734" name="Rectangle 3">
            <a:extLst>
              <a:ext uri="{FF2B5EF4-FFF2-40B4-BE49-F238E27FC236}">
                <a16:creationId xmlns:a16="http://schemas.microsoft.com/office/drawing/2014/main" id="{71DEC21C-EC32-4BAC-85C3-B699543AF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9372600" cy="4648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400" dirty="0"/>
              <a:t>Ischémia, gangréna prstov;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400" dirty="0"/>
              <a:t>Krvácanie (napr. po injekciách);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400" dirty="0"/>
              <a:t>Kortikálna &amp; tubulárna nekróza obličiek, anúria;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400" u="sng" dirty="0"/>
              <a:t>Hemoragický infarkt nadobličiek – syndróm  Waterhouse-Friderichsen 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cs-CZ" altLang="sk-SK" sz="2200" u="sng" dirty="0"/>
              <a:t>(meningitis, DIC, akútna nedostatoťnosť kôry nadobličiek);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400" dirty="0"/>
              <a:t>hemolytická anémia, hemoglobinúria;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400" dirty="0"/>
              <a:t>paralýza nervov; atď.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</a:pPr>
            <a:endParaRPr lang="cs-CZ" altLang="sk-SK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400" b="1" i="1" dirty="0"/>
              <a:t>Nie je to len porucha hemostázy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sk-SK" sz="2400" b="1" i="1" dirty="0"/>
              <a:t>Akútny (fulminantný) alebo subakútny začiatok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sk-SK" sz="2400" b="1" i="1" dirty="0"/>
              <a:t>Kompenzované, dekompenzované a manifestné štádium (high-grade, low-grade)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*"/>
            </a:pPr>
            <a:endParaRPr lang="cs-CZ" altLang="sk-SK" sz="2400" dirty="0"/>
          </a:p>
          <a:p>
            <a:pPr eaLnBrk="1" hangingPunct="1">
              <a:lnSpc>
                <a:spcPct val="80000"/>
              </a:lnSpc>
            </a:pPr>
            <a:endParaRPr lang="cs-CZ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B228F-F5CC-4B45-841C-6AD8C6DA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313E1-C5AD-4549-AFF0-A19788DA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A2478-0034-426D-9F8E-B51D7582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>
            <a:extLst>
              <a:ext uri="{FF2B5EF4-FFF2-40B4-BE49-F238E27FC236}">
                <a16:creationId xmlns:a16="http://schemas.microsoft.com/office/drawing/2014/main" id="{EB104E95-2699-46A6-8615-25C91740F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Staršia kazuistika</a:t>
            </a:r>
          </a:p>
        </p:txBody>
      </p:sp>
      <p:graphicFrame>
        <p:nvGraphicFramePr>
          <p:cNvPr id="74758" name="Object 3">
            <a:extLst>
              <a:ext uri="{FF2B5EF4-FFF2-40B4-BE49-F238E27FC236}">
                <a16:creationId xmlns:a16="http://schemas.microsoft.com/office/drawing/2014/main" id="{7F9E97FD-0928-4396-8D41-5939531A52F8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3676650" y="2019300"/>
          <a:ext cx="7753350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kument" r:id="rId3" imgW="7924800" imgH="4114800" progId="Word.Document.8">
                  <p:embed/>
                </p:oleObj>
              </mc:Choice>
              <mc:Fallback>
                <p:oleObj name="dokument" r:id="rId3" imgW="7924800" imgH="4114800" progId="Word.Document.8">
                  <p:embed/>
                  <p:pic>
                    <p:nvPicPr>
                      <p:cNvPr id="74758" name="Object 3">
                        <a:extLst>
                          <a:ext uri="{FF2B5EF4-FFF2-40B4-BE49-F238E27FC236}">
                            <a16:creationId xmlns:a16="http://schemas.microsoft.com/office/drawing/2014/main" id="{7F9E97FD-0928-4396-8D41-5939531A52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019300"/>
                        <a:ext cx="7753350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55E4A-5C47-404D-9335-55F9E4F0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  <a:endParaRPr lang="en-CA" alt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A1235-9D5C-4050-9F37-762FD8AB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sk-SK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8C79F-9711-4B9B-8AC5-374EFB7C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7287-E034-4DBD-A196-DCA8AA69C4BB}" type="slidenum">
              <a:rPr lang="en-CA" altLang="sk-SK" smtClean="0"/>
              <a:pPr>
                <a:defRPr/>
              </a:pPr>
              <a:t>64</a:t>
            </a:fld>
            <a:endParaRPr lang="en-CA" altLang="sk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363BA-98BE-4C05-AF41-DA33D35862BE}"/>
              </a:ext>
            </a:extLst>
          </p:cNvPr>
          <p:cNvSpPr txBox="1"/>
          <p:nvPr/>
        </p:nvSpPr>
        <p:spPr>
          <a:xfrm>
            <a:off x="812800" y="2549236"/>
            <a:ext cx="2198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FDP = fibrín degradačné produkty</a:t>
            </a:r>
          </a:p>
          <a:p>
            <a:r>
              <a:rPr lang="sk-SK" sz="2400" dirty="0"/>
              <a:t>DNES</a:t>
            </a:r>
          </a:p>
          <a:p>
            <a:r>
              <a:rPr lang="sk-SK" sz="2400" dirty="0"/>
              <a:t>D-diméry</a:t>
            </a:r>
          </a:p>
          <a:p>
            <a:r>
              <a:rPr lang="sk-SK" sz="2400" dirty="0"/>
              <a:t>Presná informácia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AF4E-DB72-434E-A2A7-751AF64A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17" y="1881429"/>
            <a:ext cx="9021425" cy="3029234"/>
          </a:xfrm>
        </p:spPr>
        <p:txBody>
          <a:bodyPr>
            <a:normAutofit/>
          </a:bodyPr>
          <a:lstStyle/>
          <a:p>
            <a:br>
              <a:rPr lang="sk-SK" sz="4400" dirty="0"/>
            </a:br>
            <a:r>
              <a:rPr lang="sk-SK" sz="4400" dirty="0"/>
              <a:t> ZRÁŽANIe KRVI  Vii</a:t>
            </a:r>
            <a:br>
              <a:rPr lang="sk-SK" sz="4400" dirty="0"/>
            </a:br>
            <a:br>
              <a:rPr lang="sk-SK" sz="4000" dirty="0"/>
            </a:br>
            <a:r>
              <a:rPr lang="sk-SK" sz="4000" dirty="0"/>
              <a:t>TROMBOFÍLIA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4A81-ECB6-4C19-BAE9-A1510EB9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9D25-30F1-47CC-A5AE-10A11CEC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C167-9DD9-4BB8-9C50-A820DFD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89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2">
            <a:extLst>
              <a:ext uri="{FF2B5EF4-FFF2-40B4-BE49-F238E27FC236}">
                <a16:creationId xmlns:a16="http://schemas.microsoft.com/office/drawing/2014/main" id="{32824A51-49C4-477C-A59A-55EA2E56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7164" y="304800"/>
            <a:ext cx="7361237" cy="914400"/>
          </a:xfrm>
        </p:spPr>
        <p:txBody>
          <a:bodyPr>
            <a:normAutofit fontScale="90000"/>
          </a:bodyPr>
          <a:lstStyle/>
          <a:p>
            <a:r>
              <a:rPr lang="en-US" altLang="sk-SK" sz="3600"/>
              <a:t>Trombó</a:t>
            </a:r>
            <a:r>
              <a:rPr lang="sk-SK" altLang="sk-SK" sz="3600"/>
              <a:t>za, trombembólia, tromb</a:t>
            </a:r>
            <a:r>
              <a:rPr lang="en-US" altLang="sk-SK" sz="3600"/>
              <a:t>of</a:t>
            </a:r>
            <a:r>
              <a:rPr lang="sk-SK" altLang="sk-SK" sz="3600"/>
              <a:t>ília</a:t>
            </a:r>
            <a:endParaRPr lang="en-US" altLang="sk-SK" sz="3600"/>
          </a:p>
        </p:txBody>
      </p:sp>
      <p:sp>
        <p:nvSpPr>
          <p:cNvPr id="76806" name="Rectangle 3">
            <a:extLst>
              <a:ext uri="{FF2B5EF4-FFF2-40B4-BE49-F238E27FC236}">
                <a16:creationId xmlns:a16="http://schemas.microsoft.com/office/drawing/2014/main" id="{F824AF38-4004-4455-A32A-9FFA7E562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295400"/>
            <a:ext cx="7970838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k-SK" altLang="sk-SK" sz="2400" b="1" dirty="0"/>
              <a:t>Faktory (Virchowova triáda – cieva, zrážanie, stáza)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endotel (ateroskleróza, zápal)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trombocyty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koagulácia pro a kontra, fibrinolýza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cirkulácia (stáza)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altLang="sk-SK" sz="2400" b="1" dirty="0"/>
              <a:t>Formy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venózna trombóza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artériová (IM)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intrakardiálna (mitrálna stenóza)</a:t>
            </a:r>
          </a:p>
          <a:p>
            <a:pPr marL="274320" lvl="1" indent="0">
              <a:lnSpc>
                <a:spcPct val="80000"/>
              </a:lnSpc>
              <a:buNone/>
            </a:pPr>
            <a:r>
              <a:rPr lang="sk-SK" altLang="sk-SK" sz="2000" dirty="0"/>
              <a:t>difúzna (DIC)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altLang="sk-SK" sz="2400" dirty="0"/>
              <a:t>Okluzívne – nonokluzívne tromby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altLang="sk-SK" sz="2400" b="1" dirty="0"/>
              <a:t>Embólie</a:t>
            </a:r>
            <a:r>
              <a:rPr lang="sk-SK" altLang="sk-SK" sz="2400" dirty="0"/>
              <a:t> – pľúca, mozog, paradoxná embólia, mikroembolizácia...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k-SK" altLang="sk-SK" sz="2400" dirty="0"/>
              <a:t>Iné embólie – tuková, vzduvhová</a:t>
            </a: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D664F-6E1E-469B-99D4-F8897C0E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6847-960E-4483-8BB4-8A5E78AA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2FDC-7D7F-40AF-9BD8-6BFFEEC0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>
            <a:extLst>
              <a:ext uri="{FF2B5EF4-FFF2-40B4-BE49-F238E27FC236}">
                <a16:creationId xmlns:a16="http://schemas.microsoft.com/office/drawing/2014/main" id="{2F20E09C-7F1C-4C45-B2B7-C8BC235BC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0" y="438723"/>
            <a:ext cx="8121650" cy="715818"/>
          </a:xfrm>
        </p:spPr>
        <p:txBody>
          <a:bodyPr>
            <a:normAutofit/>
          </a:bodyPr>
          <a:lstStyle/>
          <a:p>
            <a:r>
              <a:rPr lang="sk-SK" altLang="sk-SK" sz="3600" dirty="0"/>
              <a:t>Incidencia venóznej tromboembólie</a:t>
            </a:r>
            <a:endParaRPr lang="cs-CZ" altLang="sk-SK" sz="3600" dirty="0"/>
          </a:p>
        </p:txBody>
      </p:sp>
      <p:sp>
        <p:nvSpPr>
          <p:cNvPr id="77830" name="Rectangle 3">
            <a:extLst>
              <a:ext uri="{FF2B5EF4-FFF2-40B4-BE49-F238E27FC236}">
                <a16:creationId xmlns:a16="http://schemas.microsoft.com/office/drawing/2014/main" id="{D10DE4EC-A51C-4EA1-81AE-5E2D2A86A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9227" y="4332288"/>
            <a:ext cx="5084762" cy="176371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sk-SK" altLang="sk-SK" sz="2000" dirty="0"/>
              <a:t>RIZIKO PODĽA VEKU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sk-SK" altLang="sk-SK" sz="2000" dirty="0"/>
              <a:t>Do 20 rokov		</a:t>
            </a:r>
            <a:r>
              <a:rPr lang="en-US" altLang="sk-SK" sz="2000" dirty="0"/>
              <a:t>1/100 000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20 – 40			1/10 000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 err="1"/>
              <a:t>Nad</a:t>
            </a:r>
            <a:r>
              <a:rPr lang="en-US" altLang="sk-SK" sz="2000" dirty="0"/>
              <a:t> 70			1/100 !!??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sk-SK" altLang="sk-SK" sz="2000" dirty="0"/>
              <a:t>Prečo otázniky? Genetické pozadie!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1/10 000 je 1/10 a 1/1 000 000</a:t>
            </a:r>
            <a:endParaRPr lang="cs-CZ" altLang="sk-SK" sz="2000" dirty="0"/>
          </a:p>
        </p:txBody>
      </p:sp>
      <p:sp>
        <p:nvSpPr>
          <p:cNvPr id="77831" name="Rectangle 3">
            <a:extLst>
              <a:ext uri="{FF2B5EF4-FFF2-40B4-BE49-F238E27FC236}">
                <a16:creationId xmlns:a16="http://schemas.microsoft.com/office/drawing/2014/main" id="{313ECC93-2F2E-4B40-9058-575E469C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68" y="1283857"/>
            <a:ext cx="5013325" cy="17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>
                <a:latin typeface="+mn-lt"/>
              </a:rPr>
              <a:t>V EU </a:t>
            </a:r>
            <a:r>
              <a:rPr lang="en-US" altLang="sk-SK" sz="2000" dirty="0" err="1">
                <a:latin typeface="+mn-lt"/>
              </a:rPr>
              <a:t>zomrie</a:t>
            </a:r>
            <a:r>
              <a:rPr lang="en-US" altLang="sk-SK" sz="2000" dirty="0">
                <a:latin typeface="+mn-lt"/>
              </a:rPr>
              <a:t> </a:t>
            </a:r>
            <a:r>
              <a:rPr lang="en-US" altLang="sk-SK" sz="2000" dirty="0" err="1">
                <a:latin typeface="+mn-lt"/>
              </a:rPr>
              <a:t>ročne</a:t>
            </a:r>
            <a:endParaRPr lang="sk-SK" altLang="sk-SK" sz="2000" dirty="0">
              <a:latin typeface="+mn-lt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1800" dirty="0">
                <a:latin typeface="+mn-lt"/>
              </a:rPr>
              <a:t>53,599</a:t>
            </a:r>
            <a:r>
              <a:rPr lang="sk-SK" altLang="sk-SK" sz="1800" dirty="0">
                <a:latin typeface="+mn-lt"/>
              </a:rPr>
              <a:t> </a:t>
            </a:r>
            <a:r>
              <a:rPr lang="en-US" altLang="sk-SK" sz="1800" dirty="0">
                <a:latin typeface="+mn-lt"/>
              </a:rPr>
              <a:t>	</a:t>
            </a:r>
            <a:r>
              <a:rPr lang="en-US" altLang="sk-SK" sz="1800" dirty="0" err="1">
                <a:latin typeface="+mn-lt"/>
              </a:rPr>
              <a:t>ľudí</a:t>
            </a:r>
            <a:r>
              <a:rPr lang="en-US" altLang="sk-SK" sz="1800" dirty="0">
                <a:latin typeface="+mn-lt"/>
              </a:rPr>
              <a:t> </a:t>
            </a:r>
            <a:r>
              <a:rPr lang="en-US" altLang="sk-SK" sz="1800" dirty="0" err="1">
                <a:latin typeface="+mn-lt"/>
              </a:rPr>
              <a:t>pri</a:t>
            </a:r>
            <a:r>
              <a:rPr lang="en-US" altLang="sk-SK" sz="1800" dirty="0">
                <a:latin typeface="+mn-lt"/>
              </a:rPr>
              <a:t> </a:t>
            </a:r>
            <a:r>
              <a:rPr lang="en-US" altLang="sk-SK" sz="1800" dirty="0" err="1">
                <a:latin typeface="+mn-lt"/>
              </a:rPr>
              <a:t>dopravných</a:t>
            </a:r>
            <a:r>
              <a:rPr lang="en-US" altLang="sk-SK" sz="1800" dirty="0">
                <a:latin typeface="+mn-lt"/>
              </a:rPr>
              <a:t> </a:t>
            </a:r>
            <a:r>
              <a:rPr lang="en-US" altLang="sk-SK" sz="1800" dirty="0" err="1">
                <a:latin typeface="+mn-lt"/>
              </a:rPr>
              <a:t>nehodách</a:t>
            </a:r>
            <a:endParaRPr lang="sk-SK" altLang="sk-SK" sz="1800" dirty="0">
              <a:latin typeface="+mn-lt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1800" dirty="0">
                <a:latin typeface="+mn-lt"/>
              </a:rPr>
              <a:t>63,636 	</a:t>
            </a:r>
            <a:r>
              <a:rPr lang="sk-SK" altLang="sk-SK" sz="1800" dirty="0">
                <a:latin typeface="+mn-lt"/>
              </a:rPr>
              <a:t> </a:t>
            </a:r>
            <a:r>
              <a:rPr lang="en-US" altLang="sk-SK" sz="1800" dirty="0" err="1">
                <a:latin typeface="+mn-lt"/>
              </a:rPr>
              <a:t>mužov</a:t>
            </a:r>
            <a:r>
              <a:rPr lang="en-US" altLang="sk-SK" sz="1800" dirty="0">
                <a:latin typeface="+mn-lt"/>
              </a:rPr>
              <a:t> </a:t>
            </a:r>
            <a:r>
              <a:rPr lang="en-US" altLang="sk-SK" sz="1800" dirty="0" err="1">
                <a:latin typeface="+mn-lt"/>
              </a:rPr>
              <a:t>na</a:t>
            </a:r>
            <a:r>
              <a:rPr lang="en-US" altLang="sk-SK" sz="1800" dirty="0">
                <a:latin typeface="+mn-lt"/>
              </a:rPr>
              <a:t> </a:t>
            </a:r>
            <a:r>
              <a:rPr lang="en-US" altLang="sk-SK" sz="1800" dirty="0" err="1">
                <a:latin typeface="+mn-lt"/>
              </a:rPr>
              <a:t>rakovinu</a:t>
            </a:r>
            <a:r>
              <a:rPr lang="en-US" altLang="sk-SK" sz="1800" dirty="0">
                <a:latin typeface="+mn-lt"/>
              </a:rPr>
              <a:t> </a:t>
            </a:r>
            <a:r>
              <a:rPr lang="en-US" altLang="sk-SK" sz="1800" dirty="0" err="1">
                <a:latin typeface="+mn-lt"/>
              </a:rPr>
              <a:t>prostaty</a:t>
            </a:r>
            <a:endParaRPr lang="sk-SK" altLang="sk-SK" sz="1800" dirty="0">
              <a:latin typeface="+mn-lt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2000" dirty="0">
                <a:latin typeface="+mn-lt"/>
              </a:rPr>
              <a:t>86,831 	</a:t>
            </a:r>
            <a:r>
              <a:rPr lang="en-US" altLang="sk-SK" sz="2000" dirty="0" err="1">
                <a:latin typeface="+mn-lt"/>
              </a:rPr>
              <a:t>žien</a:t>
            </a:r>
            <a:r>
              <a:rPr lang="en-US" altLang="sk-SK" sz="2000" dirty="0">
                <a:latin typeface="+mn-lt"/>
              </a:rPr>
              <a:t> </a:t>
            </a:r>
            <a:r>
              <a:rPr lang="en-US" altLang="sk-SK" sz="2000" dirty="0" err="1">
                <a:latin typeface="+mn-lt"/>
              </a:rPr>
              <a:t>na</a:t>
            </a:r>
            <a:r>
              <a:rPr lang="en-US" altLang="sk-SK" sz="2000" dirty="0">
                <a:latin typeface="+mn-lt"/>
              </a:rPr>
              <a:t> </a:t>
            </a:r>
            <a:r>
              <a:rPr lang="en-US" altLang="sk-SK" sz="2000" dirty="0" err="1">
                <a:latin typeface="+mn-lt"/>
              </a:rPr>
              <a:t>rakovinu</a:t>
            </a:r>
            <a:r>
              <a:rPr lang="en-US" altLang="sk-SK" sz="2000" dirty="0">
                <a:latin typeface="+mn-lt"/>
              </a:rPr>
              <a:t> </a:t>
            </a:r>
            <a:r>
              <a:rPr lang="en-US" altLang="sk-SK" sz="2000" dirty="0" err="1">
                <a:latin typeface="+mn-lt"/>
              </a:rPr>
              <a:t>prsníka</a:t>
            </a:r>
            <a:endParaRPr lang="sk-SK" altLang="sk-SK" sz="2000" dirty="0">
              <a:latin typeface="+mn-lt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1800" b="1" dirty="0">
                <a:latin typeface="+mn-lt"/>
              </a:rPr>
              <a:t>543,454</a:t>
            </a:r>
            <a:r>
              <a:rPr lang="en-US" altLang="sk-SK" sz="1800" dirty="0">
                <a:latin typeface="+mn-lt"/>
              </a:rPr>
              <a:t> </a:t>
            </a:r>
            <a:r>
              <a:rPr lang="sk-SK" altLang="sk-SK" sz="1800" dirty="0">
                <a:latin typeface="+mn-lt"/>
              </a:rPr>
              <a:t> </a:t>
            </a:r>
            <a:r>
              <a:rPr lang="en-US" altLang="sk-SK" sz="1800" b="1" dirty="0" err="1">
                <a:latin typeface="+mn-lt"/>
              </a:rPr>
              <a:t>ľudí</a:t>
            </a:r>
            <a:r>
              <a:rPr lang="en-US" altLang="sk-SK" sz="1800" b="1" dirty="0">
                <a:latin typeface="+mn-lt"/>
              </a:rPr>
              <a:t> v </a:t>
            </a:r>
            <a:r>
              <a:rPr lang="en-US" altLang="sk-SK" sz="1800" b="1" dirty="0" err="1">
                <a:latin typeface="+mn-lt"/>
              </a:rPr>
              <a:t>dôsledku</a:t>
            </a:r>
            <a:r>
              <a:rPr lang="en-US" altLang="sk-SK" sz="1800" b="1" dirty="0">
                <a:latin typeface="+mn-lt"/>
              </a:rPr>
              <a:t> </a:t>
            </a:r>
            <a:r>
              <a:rPr lang="sk-SK" altLang="sk-SK" sz="1800" b="1" dirty="0">
                <a:latin typeface="+mn-lt"/>
              </a:rPr>
              <a:t>VTE</a:t>
            </a:r>
            <a:endParaRPr lang="en-US" altLang="sk-SK" sz="1800" b="1" dirty="0">
              <a:latin typeface="+mn-lt"/>
            </a:endParaRPr>
          </a:p>
        </p:txBody>
      </p:sp>
      <p:sp>
        <p:nvSpPr>
          <p:cNvPr id="77832" name="BlokTextu 1">
            <a:extLst>
              <a:ext uri="{FF2B5EF4-FFF2-40B4-BE49-F238E27FC236}">
                <a16:creationId xmlns:a16="http://schemas.microsoft.com/office/drawing/2014/main" id="{9A482005-0DE8-4DB0-BD71-2C65E26D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7" y="3083683"/>
            <a:ext cx="75475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k-SK" altLang="sk-SK" sz="1600" dirty="0">
                <a:latin typeface="+mn-lt"/>
              </a:rPr>
              <a:t>VÝSKYT V CHIRURGII</a:t>
            </a:r>
          </a:p>
          <a:p>
            <a:pPr>
              <a:spcBef>
                <a:spcPct val="0"/>
              </a:spcBef>
              <a:buNone/>
            </a:pPr>
            <a:r>
              <a:rPr lang="sk-SK" altLang="sk-SK" sz="1600" dirty="0">
                <a:latin typeface="+mn-lt"/>
              </a:rPr>
              <a:t>	</a:t>
            </a:r>
            <a:r>
              <a:rPr lang="en-US" altLang="sk-SK" sz="1600" dirty="0">
                <a:latin typeface="+mn-lt"/>
              </a:rPr>
              <a:t>V</a:t>
            </a:r>
            <a:r>
              <a:rPr lang="cs-CZ" altLang="sk-SK" sz="1600" dirty="0">
                <a:latin typeface="+mn-lt"/>
              </a:rPr>
              <a:t>š</a:t>
            </a:r>
            <a:r>
              <a:rPr lang="sk-SK" altLang="sk-SK" sz="1600" dirty="0">
                <a:latin typeface="+mn-lt"/>
              </a:rPr>
              <a:t>eobecná chirurgia, gynekológia a urológia: 		15-40 %</a:t>
            </a:r>
          </a:p>
          <a:p>
            <a:pPr>
              <a:spcBef>
                <a:spcPct val="0"/>
              </a:spcBef>
              <a:buNone/>
            </a:pPr>
            <a:r>
              <a:rPr lang="sk-SK" altLang="sk-SK" sz="1600" dirty="0">
                <a:latin typeface="+mn-lt"/>
              </a:rPr>
              <a:t>	Náhrada bedrového klbu 			40-60 %</a:t>
            </a:r>
          </a:p>
          <a:p>
            <a:pPr>
              <a:spcBef>
                <a:spcPct val="0"/>
              </a:spcBef>
              <a:buNone/>
            </a:pPr>
            <a:r>
              <a:rPr lang="sk-SK" altLang="sk-SK" sz="1600" dirty="0">
                <a:latin typeface="+mn-lt"/>
              </a:rPr>
              <a:t>	Väčší úraz					40-80 %</a:t>
            </a:r>
            <a:endParaRPr lang="cs-CZ" altLang="sk-SK" sz="1600" dirty="0"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73E90-9055-486C-8FAD-35E8B018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1A141-730F-442B-97F6-0C066F05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1C97-222C-4B62-8327-E271CE7E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>
            <a:extLst>
              <a:ext uri="{FF2B5EF4-FFF2-40B4-BE49-F238E27FC236}">
                <a16:creationId xmlns:a16="http://schemas.microsoft.com/office/drawing/2014/main" id="{56FFBC05-FAAB-406B-BE7D-34ADAE06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327" y="489065"/>
            <a:ext cx="7996237" cy="914400"/>
          </a:xfrm>
        </p:spPr>
        <p:txBody>
          <a:bodyPr>
            <a:normAutofit/>
          </a:bodyPr>
          <a:lstStyle/>
          <a:p>
            <a:pPr algn="ctr"/>
            <a:r>
              <a:rPr lang="sk-SK" altLang="sk-SK" sz="3600" dirty="0"/>
              <a:t>Trombofília – komplexná choroba</a:t>
            </a:r>
            <a:endParaRPr lang="en-US" altLang="sk-SK" sz="3600" dirty="0"/>
          </a:p>
        </p:txBody>
      </p:sp>
      <p:sp>
        <p:nvSpPr>
          <p:cNvPr id="79878" name="Rectangle 4">
            <a:extLst>
              <a:ext uri="{FF2B5EF4-FFF2-40B4-BE49-F238E27FC236}">
                <a16:creationId xmlns:a16="http://schemas.microsoft.com/office/drawing/2014/main" id="{5832F6CB-8FE9-4F4F-A2DE-8FC4D3FBDE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1937" y="1600200"/>
            <a:ext cx="3932237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Imobilizácia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Stáza krvi (srdce)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Varixy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Obezita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Zápaly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Gravidita, hormonálna antikoncepcia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Trauma, popáleniny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Malígne nádory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Lieky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sk-SK" sz="2400" dirty="0"/>
              <a:t>Vek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k-SK" sz="2400" i="1" dirty="0"/>
          </a:p>
        </p:txBody>
      </p:sp>
      <p:sp>
        <p:nvSpPr>
          <p:cNvPr id="79879" name="Rectangle 5">
            <a:extLst>
              <a:ext uri="{FF2B5EF4-FFF2-40B4-BE49-F238E27FC236}">
                <a16:creationId xmlns:a16="http://schemas.microsoft.com/office/drawing/2014/main" id="{C49AC6AB-5C00-4E50-A644-8D7BA92941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18813" y="2103120"/>
            <a:ext cx="4663440" cy="37490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k-SK" altLang="sk-SK" sz="2400" dirty="0"/>
              <a:t>DEFICIT ANTIKOAGULAČNÝCH FAKTOROV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altLang="sk-SK" sz="2400" dirty="0"/>
              <a:t>ZVÝŠENÁ AKTIVITA PROKOAGULAČNÝCH FAKTOROV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altLang="sk-SK" sz="2400" dirty="0"/>
              <a:t>ZNÍŽENÁ AKTIVITA FIBRINOLÝZY</a:t>
            </a:r>
          </a:p>
          <a:p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EAD4B-710C-40F2-9BEF-6268B7B7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D51E7-4391-4BF5-8DB4-C4AB5D6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E483F-F64A-4997-B067-E3E67AA0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68</a:t>
            </a:fld>
            <a:endParaRPr lang="en-US"/>
          </a:p>
        </p:txBody>
      </p:sp>
      <p:sp>
        <p:nvSpPr>
          <p:cNvPr id="5" name="Arrow: Quad 4">
            <a:extLst>
              <a:ext uri="{FF2B5EF4-FFF2-40B4-BE49-F238E27FC236}">
                <a16:creationId xmlns:a16="http://schemas.microsoft.com/office/drawing/2014/main" id="{B63B4B39-64C6-492E-ADBA-15B3FC96B985}"/>
              </a:ext>
            </a:extLst>
          </p:cNvPr>
          <p:cNvSpPr/>
          <p:nvPr/>
        </p:nvSpPr>
        <p:spPr>
          <a:xfrm>
            <a:off x="3735977" y="1968136"/>
            <a:ext cx="2717074" cy="240356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2">
            <a:extLst>
              <a:ext uri="{FF2B5EF4-FFF2-40B4-BE49-F238E27FC236}">
                <a16:creationId xmlns:a16="http://schemas.microsoft.com/office/drawing/2014/main" id="{A6AAA0E8-6552-4F09-AB42-B95E71DC7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altLang="sk-SK" sz="3200" dirty="0"/>
              <a:t>Trombofília – komplexná choroba – výskyt mutácií a polymorfizmov (heteroyzgoti)</a:t>
            </a:r>
            <a:endParaRPr lang="cs-CZ" altLang="sk-SK" sz="3200" dirty="0"/>
          </a:p>
        </p:txBody>
      </p:sp>
      <p:sp>
        <p:nvSpPr>
          <p:cNvPr id="81926" name="Rectangle 3">
            <a:extLst>
              <a:ext uri="{FF2B5EF4-FFF2-40B4-BE49-F238E27FC236}">
                <a16:creationId xmlns:a16="http://schemas.microsoft.com/office/drawing/2014/main" id="{34A06893-C341-453D-AF51-8B22CF955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altLang="sk-SK" sz="2800" dirty="0"/>
              <a:t>Deficit antitrombínu III 	(1965)		</a:t>
            </a:r>
            <a:r>
              <a:rPr lang="en-US" altLang="sk-SK" sz="2800" dirty="0"/>
              <a:t>0,2</a:t>
            </a:r>
            <a:endParaRPr lang="sk-SK" altLang="sk-SK" sz="2800" dirty="0"/>
          </a:p>
          <a:p>
            <a:pPr marL="0" indent="0">
              <a:buNone/>
            </a:pPr>
            <a:r>
              <a:rPr lang="sk-SK" altLang="sk-SK" sz="2800" dirty="0"/>
              <a:t>Deficit proteinu C</a:t>
            </a:r>
            <a:r>
              <a:rPr lang="en-US" altLang="sk-SK" sz="2800" dirty="0"/>
              <a:t>	</a:t>
            </a:r>
            <a:r>
              <a:rPr lang="sk-SK" altLang="sk-SK" sz="2800" dirty="0"/>
              <a:t>	(1980)</a:t>
            </a:r>
            <a:r>
              <a:rPr lang="en-US" altLang="sk-SK" sz="2800" dirty="0"/>
              <a:t>		0,8</a:t>
            </a:r>
          </a:p>
          <a:p>
            <a:pPr marL="0" indent="0">
              <a:buNone/>
            </a:pPr>
            <a:r>
              <a:rPr lang="en-US" altLang="sk-SK" sz="2800" dirty="0"/>
              <a:t>Deficit </a:t>
            </a:r>
            <a:r>
              <a:rPr lang="en-US" altLang="sk-SK" sz="2800" dirty="0" err="1"/>
              <a:t>proteinu</a:t>
            </a:r>
            <a:r>
              <a:rPr lang="en-US" altLang="sk-SK" sz="2800" dirty="0"/>
              <a:t> S		</a:t>
            </a:r>
            <a:r>
              <a:rPr lang="sk-SK" altLang="sk-SK" sz="2800" dirty="0"/>
              <a:t>(1984)	</a:t>
            </a:r>
            <a:r>
              <a:rPr lang="en-US" altLang="sk-SK" sz="2800" dirty="0"/>
              <a:t>	1,3</a:t>
            </a:r>
            <a:endParaRPr lang="sk-SK" altLang="sk-SK" sz="2800" dirty="0"/>
          </a:p>
          <a:p>
            <a:pPr marL="0" indent="0">
              <a:buNone/>
            </a:pPr>
            <a:r>
              <a:rPr lang="sk-SK" altLang="sk-SK" sz="2800" dirty="0"/>
              <a:t>Faktor V Leiden		(1994)</a:t>
            </a:r>
            <a:r>
              <a:rPr lang="en-US" altLang="sk-SK" sz="2800" dirty="0"/>
              <a:t>	</a:t>
            </a:r>
            <a:r>
              <a:rPr lang="sk-SK" altLang="sk-SK" sz="2800" dirty="0"/>
              <a:t>	</a:t>
            </a:r>
            <a:r>
              <a:rPr lang="en-US" altLang="sk-SK" sz="2800" dirty="0"/>
              <a:t>3 !!!</a:t>
            </a:r>
            <a:endParaRPr lang="sk-SK" altLang="sk-SK" sz="2800" dirty="0"/>
          </a:p>
          <a:p>
            <a:pPr marL="0" indent="0">
              <a:buNone/>
            </a:pPr>
            <a:r>
              <a:rPr lang="en-US" altLang="sk-SK" sz="2800" dirty="0"/>
              <a:t>P</a:t>
            </a:r>
            <a:r>
              <a:rPr lang="sk-SK" altLang="sk-SK" sz="2800" dirty="0"/>
              <a:t>rotrombín (</a:t>
            </a:r>
            <a:r>
              <a:rPr lang="cs-CZ" altLang="sk-SK" sz="2800" dirty="0"/>
              <a:t>G20210A</a:t>
            </a:r>
            <a:r>
              <a:rPr lang="sk-SK" altLang="sk-SK" sz="2800" dirty="0"/>
              <a:t>)</a:t>
            </a:r>
            <a:r>
              <a:rPr lang="en-US" altLang="sk-SK" sz="2800" dirty="0"/>
              <a:t>	</a:t>
            </a:r>
            <a:r>
              <a:rPr lang="sk-SK" altLang="sk-SK" sz="2800" dirty="0"/>
              <a:t>(2000)	</a:t>
            </a:r>
            <a:r>
              <a:rPr lang="en-US" altLang="sk-SK" sz="2800" dirty="0"/>
              <a:t>	2,3 !!!</a:t>
            </a:r>
          </a:p>
          <a:p>
            <a:pPr marL="0" indent="0">
              <a:buNone/>
            </a:pPr>
            <a:r>
              <a:rPr lang="en-US" altLang="sk-SK" sz="2800" dirty="0"/>
              <a:t>A </a:t>
            </a:r>
            <a:r>
              <a:rPr lang="cs-CZ" altLang="sk-SK" sz="2800" dirty="0"/>
              <a:t>ešte aj ich kombinácia je možná!</a:t>
            </a:r>
            <a:endParaRPr lang="sk-SK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AAB72-5B79-42E5-9D4D-CF7779D0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3B272-7BCE-4E19-81E4-E022C895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9F06D-807A-4B9B-A069-A442CA2F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A4B1BDD-A1A1-4F33-B274-1D295E64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029200"/>
            <a:ext cx="2971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sk-SK" sz="2000" dirty="0"/>
              <a:t>OBNOVENÁ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sk-SK" sz="2000" dirty="0"/>
              <a:t>INTEGRITA CIEVNEJ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sk-SK" sz="2000" dirty="0"/>
              <a:t> STENY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91CFD016-38B1-4B14-8837-A46A04071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2971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sk-SK" sz="2400" dirty="0"/>
              <a:t>Porušená cievna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sk-SK" sz="2400" dirty="0"/>
              <a:t>stena</a:t>
            </a:r>
          </a:p>
        </p:txBody>
      </p:sp>
      <p:sp>
        <p:nvSpPr>
          <p:cNvPr id="46097" name="Rectangle 17">
            <a:extLst>
              <a:ext uri="{FF2B5EF4-FFF2-40B4-BE49-F238E27FC236}">
                <a16:creationId xmlns:a16="http://schemas.microsoft.com/office/drawing/2014/main" id="{891B9B97-3387-4AC9-8B70-01725CC45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 dirty="0"/>
              <a:t>VAZOKONSTRIKCIA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 dirty="0"/>
              <a:t>sekundy</a:t>
            </a:r>
            <a:endParaRPr lang="en-US" altLang="sk-SK" sz="1600" dirty="0"/>
          </a:p>
        </p:txBody>
      </p:sp>
      <p:sp>
        <p:nvSpPr>
          <p:cNvPr id="46098" name="Rectangle 18">
            <a:extLst>
              <a:ext uri="{FF2B5EF4-FFF2-40B4-BE49-F238E27FC236}">
                <a16:creationId xmlns:a16="http://schemas.microsoft.com/office/drawing/2014/main" id="{D25E4DD1-EC91-4356-85DB-E806385A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PRIMÁRNA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HEMOSTÁZA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3 – 7 min.</a:t>
            </a:r>
            <a:endParaRPr lang="en-US" altLang="sk-SK" sz="1600"/>
          </a:p>
        </p:txBody>
      </p:sp>
      <p:sp>
        <p:nvSpPr>
          <p:cNvPr id="46099" name="Rectangle 19">
            <a:extLst>
              <a:ext uri="{FF2B5EF4-FFF2-40B4-BE49-F238E27FC236}">
                <a16:creationId xmlns:a16="http://schemas.microsoft.com/office/drawing/2014/main" id="{B6F74E09-D8B6-4D53-9A28-FEA054257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670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KOAGULÁCIA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5 – 10 min.</a:t>
            </a:r>
            <a:endParaRPr lang="en-US" altLang="sk-SK" sz="1600"/>
          </a:p>
        </p:txBody>
      </p:sp>
      <p:sp>
        <p:nvSpPr>
          <p:cNvPr id="46100" name="Rectangle 20">
            <a:extLst>
              <a:ext uri="{FF2B5EF4-FFF2-40B4-BE49-F238E27FC236}">
                <a16:creationId xmlns:a16="http://schemas.microsoft.com/office/drawing/2014/main" id="{F13C0193-9627-4D1F-ABED-074F4E12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3528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FIBRINOLÝZA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2 – 3 dni</a:t>
            </a:r>
            <a:endParaRPr lang="en-US" altLang="sk-SK" sz="1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EBBFE-0E02-4265-BEF2-01859E5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94884-0E81-4F4F-BE77-7FBC7D04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C2949-6087-413D-A86B-D7DD8FD8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99D9-0018-46C1-AB86-C8B5F3F6E60E}" type="slidenum">
              <a:rPr lang="en-US" altLang="sk-SK" smtClean="0"/>
              <a:pPr>
                <a:defRPr/>
              </a:pPr>
              <a:t>7</a:t>
            </a:fld>
            <a:endParaRPr lang="en-US" altLang="sk-SK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>
            <a:extLst>
              <a:ext uri="{FF2B5EF4-FFF2-40B4-BE49-F238E27FC236}">
                <a16:creationId xmlns:a16="http://schemas.microsoft.com/office/drawing/2014/main" id="{9D4D0ED1-EFCB-4905-AC43-50620B5E9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091" y="642594"/>
            <a:ext cx="10340109" cy="1371600"/>
          </a:xfrm>
        </p:spPr>
        <p:txBody>
          <a:bodyPr>
            <a:normAutofit/>
          </a:bodyPr>
          <a:lstStyle/>
          <a:p>
            <a:pPr algn="ctr"/>
            <a:r>
              <a:rPr lang="en-US" altLang="sk-SK" sz="4000" dirty="0" err="1"/>
              <a:t>Rezistencia</a:t>
            </a:r>
            <a:r>
              <a:rPr lang="en-US" altLang="sk-SK" sz="4000" dirty="0"/>
              <a:t> </a:t>
            </a:r>
            <a:r>
              <a:rPr lang="en-US" altLang="sk-SK" sz="4000" dirty="0" err="1"/>
              <a:t>na</a:t>
            </a:r>
            <a:r>
              <a:rPr lang="en-US" altLang="sk-SK" sz="4000" dirty="0"/>
              <a:t> </a:t>
            </a:r>
            <a:r>
              <a:rPr lang="sk-SK" altLang="sk-SK" sz="4000" dirty="0"/>
              <a:t>aktivovaný proteín C (</a:t>
            </a:r>
            <a:r>
              <a:rPr lang="en-US" altLang="sk-SK" sz="4000" dirty="0"/>
              <a:t>APC</a:t>
            </a:r>
            <a:r>
              <a:rPr lang="sk-SK" altLang="sk-SK" sz="4000" dirty="0"/>
              <a:t>)</a:t>
            </a:r>
            <a:endParaRPr lang="en-US" altLang="sk-SK" sz="4000" dirty="0"/>
          </a:p>
        </p:txBody>
      </p:sp>
      <p:sp>
        <p:nvSpPr>
          <p:cNvPr id="82950" name="Rectangle 3">
            <a:extLst>
              <a:ext uri="{FF2B5EF4-FFF2-40B4-BE49-F238E27FC236}">
                <a16:creationId xmlns:a16="http://schemas.microsoft.com/office/drawing/2014/main" id="{DD3D29E4-03F1-4198-8CAA-2FE8CA679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sk-SK" sz="2800" dirty="0" err="1"/>
              <a:t>Geneticky</a:t>
            </a:r>
            <a:r>
              <a:rPr lang="en-US" altLang="sk-SK" sz="2800" dirty="0"/>
              <a:t> </a:t>
            </a:r>
            <a:r>
              <a:rPr lang="en-US" altLang="sk-SK" sz="2800" dirty="0" err="1"/>
              <a:t>podmienen</a:t>
            </a:r>
            <a:r>
              <a:rPr lang="sk-SK" altLang="sk-SK" sz="2800" dirty="0"/>
              <a:t>á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altLang="sk-SK" sz="2400" dirty="0"/>
              <a:t>Faktor V Leiden (R506Q), 2 </a:t>
            </a:r>
            <a:r>
              <a:rPr lang="en-US" altLang="sk-SK" sz="2400" dirty="0"/>
              <a:t>– 10 % </a:t>
            </a:r>
            <a:r>
              <a:rPr lang="en-US" altLang="sk-SK" sz="2400" dirty="0" err="1"/>
              <a:t>europoidnej</a:t>
            </a:r>
            <a:r>
              <a:rPr lang="en-US" altLang="sk-SK" sz="2400" dirty="0"/>
              <a:t> </a:t>
            </a:r>
            <a:r>
              <a:rPr lang="en-US" altLang="sk-SK" sz="2400" dirty="0" err="1"/>
              <a:t>popul</a:t>
            </a:r>
            <a:r>
              <a:rPr lang="sk-SK" altLang="sk-SK" sz="2400" dirty="0"/>
              <a:t>ácie, </a:t>
            </a:r>
            <a:r>
              <a:rPr lang="en-US" altLang="sk-SK" sz="2400" dirty="0" err="1"/>
              <a:t>geografick</a:t>
            </a:r>
            <a:r>
              <a:rPr lang="sk-SK" altLang="sk-SK" sz="2400" dirty="0"/>
              <a:t>ý gradient. </a:t>
            </a:r>
            <a:r>
              <a:rPr lang="sk-SK" altLang="sk-SK" sz="2400" i="1" dirty="0"/>
              <a:t>Výhoda v dávnej minulosti pri poraneniach ?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altLang="sk-SK" sz="2400" i="1" dirty="0"/>
              <a:t>Heterozygoti majú mierne zvýšené riziko trombózy, ake ak sa pridružia iné faktory (fajčenie, antikoncepcia, vek) je to horšie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sk-SK" altLang="sk-SK" sz="2400" dirty="0"/>
              <a:t>Je aj faktor V Cambridge a Hongkong - zriedkavé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sk-SK" altLang="sk-SK" sz="2800" dirty="0"/>
              <a:t>Polymorfizmus génu pre proteín C a génov väčšiny faktorov hemostázy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sk-SK" altLang="sk-SK" sz="2800" dirty="0"/>
              <a:t>Funkčná APC rezistencia</a:t>
            </a:r>
          </a:p>
          <a:p>
            <a:pPr lvl="1">
              <a:lnSpc>
                <a:spcPct val="90000"/>
              </a:lnSpc>
            </a:pPr>
            <a:r>
              <a:rPr lang="sk-SK" altLang="sk-SK" sz="2400" dirty="0"/>
              <a:t>Vzostup f VIII a pokles PS počas gravidity, pri hormonálnej antikoncepcii, zápaly, obezite, nádoroch</a:t>
            </a: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2209C-4FD1-4EC5-84B6-0AA84720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8D1F0-3C33-4E02-A6CE-33AB71DD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2C500-43E1-4C40-951C-C3BF1CA1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>
            <a:extLst>
              <a:ext uri="{FF2B5EF4-FFF2-40B4-BE49-F238E27FC236}">
                <a16:creationId xmlns:a16="http://schemas.microsoft.com/office/drawing/2014/main" id="{C6F9B452-A0F3-4F8D-8FE3-A0515C40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483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graphicFrame>
        <p:nvGraphicFramePr>
          <p:cNvPr id="83974" name="Object 3">
            <a:extLst>
              <a:ext uri="{FF2B5EF4-FFF2-40B4-BE49-F238E27FC236}">
                <a16:creationId xmlns:a16="http://schemas.microsoft.com/office/drawing/2014/main" id="{EDA97B33-B320-4F33-99D9-A9A0178A9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52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83974" name="Object 3">
                        <a:extLst>
                          <a:ext uri="{FF2B5EF4-FFF2-40B4-BE49-F238E27FC236}">
                            <a16:creationId xmlns:a16="http://schemas.microsoft.com/office/drawing/2014/main" id="{EDA97B33-B320-4F33-99D9-A9A0178A9D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Rectangle 4">
            <a:extLst>
              <a:ext uri="{FF2B5EF4-FFF2-40B4-BE49-F238E27FC236}">
                <a16:creationId xmlns:a16="http://schemas.microsoft.com/office/drawing/2014/main" id="{89CB0321-A122-4C73-B011-5E2C44966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483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graphicFrame>
        <p:nvGraphicFramePr>
          <p:cNvPr id="83976" name="Object 5">
            <a:extLst>
              <a:ext uri="{FF2B5EF4-FFF2-40B4-BE49-F238E27FC236}">
                <a16:creationId xmlns:a16="http://schemas.microsoft.com/office/drawing/2014/main" id="{503A1FC4-2F4D-4D24-912F-AD9DB69D9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7432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83976" name="Object 5">
                        <a:extLst>
                          <a:ext uri="{FF2B5EF4-FFF2-40B4-BE49-F238E27FC236}">
                            <a16:creationId xmlns:a16="http://schemas.microsoft.com/office/drawing/2014/main" id="{503A1FC4-2F4D-4D24-912F-AD9DB69D9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AutoShape 6">
            <a:extLst>
              <a:ext uri="{FF2B5EF4-FFF2-40B4-BE49-F238E27FC236}">
                <a16:creationId xmlns:a16="http://schemas.microsoft.com/office/drawing/2014/main" id="{5AE2DE4B-8C2C-41C0-A73E-F20961F3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334000"/>
            <a:ext cx="685800" cy="45720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anose="02020603050405020304" pitchFamily="18" charset="0"/>
              </a:rPr>
              <a:t>X/V Leiden</a:t>
            </a:r>
          </a:p>
        </p:txBody>
      </p:sp>
      <p:sp>
        <p:nvSpPr>
          <p:cNvPr id="83978" name="AutoShape 7">
            <a:extLst>
              <a:ext uri="{FF2B5EF4-FFF2-40B4-BE49-F238E27FC236}">
                <a16:creationId xmlns:a16="http://schemas.microsoft.com/office/drawing/2014/main" id="{35668EA5-AB69-464B-9F3C-438EB1F1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1295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2400">
                <a:latin typeface="Times New Roman" panose="02020603050405020304" pitchFamily="18" charset="0"/>
              </a:rPr>
              <a:t>APC</a:t>
            </a:r>
          </a:p>
        </p:txBody>
      </p:sp>
      <p:sp>
        <p:nvSpPr>
          <p:cNvPr id="83979" name="Line 8">
            <a:extLst>
              <a:ext uri="{FF2B5EF4-FFF2-40B4-BE49-F238E27FC236}">
                <a16:creationId xmlns:a16="http://schemas.microsoft.com/office/drawing/2014/main" id="{A24CF1F4-CA83-42F4-97C7-97EA3031A8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200400"/>
            <a:ext cx="68580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3980" name="Line 9">
            <a:extLst>
              <a:ext uri="{FF2B5EF4-FFF2-40B4-BE49-F238E27FC236}">
                <a16:creationId xmlns:a16="http://schemas.microsoft.com/office/drawing/2014/main" id="{7DC17056-D240-4630-8AB1-4FAEFB064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724400"/>
            <a:ext cx="3962400" cy="914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0EE6C-4F87-45AA-9EA3-99B93FA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ABDBE-3E2E-49F3-8624-51D66940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3AA26-E62D-419B-9866-E3D679D7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3CE41-39E5-4B4F-BA0F-02CE0A3790CF}"/>
              </a:ext>
            </a:extLst>
          </p:cNvPr>
          <p:cNvSpPr txBox="1"/>
          <p:nvPr/>
        </p:nvSpPr>
        <p:spPr>
          <a:xfrm>
            <a:off x="6807200" y="84050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Faktor V Leiden je funkčný, ale ťažko sa inaktivuje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2">
            <a:extLst>
              <a:ext uri="{FF2B5EF4-FFF2-40B4-BE49-F238E27FC236}">
                <a16:creationId xmlns:a16="http://schemas.microsoft.com/office/drawing/2014/main" id="{86B2E020-4CEB-4EBC-99F8-E6DAC8648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Naša kazuistika</a:t>
            </a:r>
            <a:endParaRPr lang="cs-CZ" altLang="sk-SK"/>
          </a:p>
        </p:txBody>
      </p:sp>
      <p:sp>
        <p:nvSpPr>
          <p:cNvPr id="86022" name="Rectangle 3">
            <a:extLst>
              <a:ext uri="{FF2B5EF4-FFF2-40B4-BE49-F238E27FC236}">
                <a16:creationId xmlns:a16="http://schemas.microsoft.com/office/drawing/2014/main" id="{611C77F7-0EA4-465B-AA52-D5F0BF0CE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altLang="sk-SK" sz="2800" dirty="0"/>
              <a:t>Vydavateľka časopisu, vek 50</a:t>
            </a:r>
            <a:endParaRPr lang="en-US" altLang="sk-SK" sz="2800" dirty="0"/>
          </a:p>
          <a:p>
            <a:pPr marL="0" indent="0">
              <a:buNone/>
            </a:pPr>
            <a:r>
              <a:rPr lang="sk-SK" altLang="sk-SK" sz="2800" dirty="0"/>
              <a:t>Už tretí týždeň kašle, lieky nezaberajú</a:t>
            </a:r>
            <a:endParaRPr lang="en-US" altLang="sk-SK" sz="2800" dirty="0"/>
          </a:p>
          <a:p>
            <a:pPr marL="0" indent="0">
              <a:buNone/>
            </a:pPr>
            <a:r>
              <a:rPr lang="en-US" altLang="sk-SK" sz="2800" b="1" u="sng" dirty="0"/>
              <a:t>A</a:t>
            </a:r>
            <a:r>
              <a:rPr lang="sk-SK" altLang="sk-SK" sz="2800" b="1" u="sng" dirty="0"/>
              <a:t>le mám aj opuchnuté nohy..</a:t>
            </a:r>
            <a:r>
              <a:rPr lang="sk-SK" altLang="sk-SK" sz="2800" dirty="0"/>
              <a:t>.</a:t>
            </a:r>
            <a:r>
              <a:rPr lang="en-US" altLang="sk-SK" sz="2800" dirty="0"/>
              <a:t> </a:t>
            </a:r>
            <a:endParaRPr lang="sk-SK" altLang="sk-SK" sz="2800" dirty="0"/>
          </a:p>
          <a:p>
            <a:pPr marL="0" indent="0">
              <a:buNone/>
            </a:pPr>
            <a:r>
              <a:rPr lang="sk-SK" altLang="sk-SK" sz="2800" dirty="0"/>
              <a:t>Nič vážne</a:t>
            </a:r>
            <a:r>
              <a:rPr lang="en-US" altLang="sk-SK" sz="2800" dirty="0"/>
              <a:t>?</a:t>
            </a:r>
            <a:endParaRPr lang="sk-SK" altLang="sk-SK" sz="2800" dirty="0"/>
          </a:p>
          <a:p>
            <a:pPr marL="0" indent="0">
              <a:buNone/>
            </a:pPr>
            <a:r>
              <a:rPr lang="sk-SK" altLang="sk-SK" sz="2400" dirty="0"/>
              <a:t>OKAMŽITE DO NEMOCNICE</a:t>
            </a:r>
          </a:p>
          <a:p>
            <a:pPr marL="274320" lvl="1" indent="0">
              <a:buNone/>
            </a:pPr>
            <a:r>
              <a:rPr lang="sk-SK" altLang="sk-SK" sz="2000" dirty="0"/>
              <a:t>D-DIMÉRY EXTRÉMNE</a:t>
            </a:r>
          </a:p>
          <a:p>
            <a:pPr marL="274320" lvl="1" indent="0">
              <a:buNone/>
            </a:pPr>
            <a:r>
              <a:rPr lang="sk-SK" altLang="sk-SK" sz="2000" dirty="0"/>
              <a:t>MNOHOTNÉ PĽÚCNE EMBOLY</a:t>
            </a:r>
            <a:endParaRPr lang="cs-CZ" altLang="sk-S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5B41E-DDD1-4F9B-AD8B-31CDBC7F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5C50D-D759-46F5-A585-96040476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0C69E-1C0D-4E65-B000-FFBA3104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>
            <a:extLst>
              <a:ext uri="{FF2B5EF4-FFF2-40B4-BE49-F238E27FC236}">
                <a16:creationId xmlns:a16="http://schemas.microsoft.com/office/drawing/2014/main" id="{C3ECB4C8-32CB-41E8-86C8-AFBD30E2E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553200" cy="838200"/>
          </a:xfrm>
        </p:spPr>
        <p:txBody>
          <a:bodyPr/>
          <a:lstStyle/>
          <a:p>
            <a:r>
              <a:rPr lang="sk-SK" altLang="sk-SK"/>
              <a:t>Krvácanie </a:t>
            </a:r>
            <a:r>
              <a:rPr lang="en-US" altLang="sk-SK"/>
              <a:t>vs </a:t>
            </a:r>
            <a:r>
              <a:rPr lang="sk-SK" altLang="sk-SK"/>
              <a:t>zrážanie</a:t>
            </a:r>
            <a:r>
              <a:rPr lang="en-US" altLang="sk-SK"/>
              <a:t> !</a:t>
            </a:r>
            <a:endParaRPr lang="cs-CZ" altLang="sk-SK"/>
          </a:p>
        </p:txBody>
      </p:sp>
      <p:sp>
        <p:nvSpPr>
          <p:cNvPr id="87046" name="Rectangle 3">
            <a:extLst>
              <a:ext uri="{FF2B5EF4-FFF2-40B4-BE49-F238E27FC236}">
                <a16:creationId xmlns:a16="http://schemas.microsoft.com/office/drawing/2014/main" id="{680ED322-F5B3-4997-B2CA-AF77D1534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 err="1"/>
              <a:t>Hemo</a:t>
            </a:r>
            <a:r>
              <a:rPr lang="sk-SK" altLang="sk-SK" sz="2800" dirty="0"/>
              <a:t>fíl</a:t>
            </a:r>
            <a:r>
              <a:rPr lang="en-US" altLang="sk-SK" sz="2800" dirty="0" err="1"/>
              <a:t>ia</a:t>
            </a:r>
            <a:r>
              <a:rPr lang="en-US" altLang="sk-SK" sz="2800" dirty="0"/>
              <a:t>: 1</a:t>
            </a:r>
            <a:r>
              <a:rPr lang="sk-SK" altLang="sk-SK" sz="2800" dirty="0"/>
              <a:t>/</a:t>
            </a:r>
            <a:r>
              <a:rPr lang="en-US" altLang="sk-SK" sz="2800" dirty="0"/>
              <a:t>10 000 (</a:t>
            </a:r>
            <a:r>
              <a:rPr lang="en-US" altLang="sk-SK" sz="2800" dirty="0" err="1"/>
              <a:t>Sk</a:t>
            </a:r>
            <a:r>
              <a:rPr lang="en-US" altLang="sk-SK" sz="2800" dirty="0"/>
              <a:t> 400)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/>
              <a:t>O</a:t>
            </a:r>
            <a:r>
              <a:rPr lang="sk-SK" altLang="sk-SK" sz="2800" dirty="0"/>
              <a:t>statné</a:t>
            </a:r>
            <a:r>
              <a:rPr lang="en-US" altLang="sk-SK" sz="2800" dirty="0"/>
              <a:t> (</a:t>
            </a:r>
            <a:r>
              <a:rPr lang="sk-SK" altLang="sk-SK" sz="2800" dirty="0"/>
              <a:t>nízke </a:t>
            </a:r>
            <a:r>
              <a:rPr lang="en-US" altLang="sk-SK" sz="2800" dirty="0"/>
              <a:t>Th) n</a:t>
            </a:r>
            <a:r>
              <a:rPr lang="sk-SK" altLang="sk-SK" sz="2800" dirty="0"/>
              <a:t>ie sú také zriedkavé, ale nemusia sa manifestovať</a:t>
            </a:r>
            <a:r>
              <a:rPr lang="en-US" altLang="sk-SK" sz="2800" dirty="0"/>
              <a:t> (</a:t>
            </a:r>
            <a:r>
              <a:rPr lang="en-US" altLang="sk-SK" sz="2800" dirty="0" err="1"/>
              <a:t>vWd</a:t>
            </a:r>
            <a:r>
              <a:rPr lang="en-US" altLang="sk-SK" sz="28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 err="1"/>
              <a:t>Trombo</a:t>
            </a:r>
            <a:r>
              <a:rPr lang="sk-SK" altLang="sk-SK" sz="2800" dirty="0"/>
              <a:t>fíl</a:t>
            </a:r>
            <a:r>
              <a:rPr lang="en-US" altLang="sk-SK" sz="2800" dirty="0" err="1"/>
              <a:t>ia</a:t>
            </a:r>
            <a:r>
              <a:rPr lang="en-US" altLang="sk-SK" sz="2800" dirty="0"/>
              <a:t> </a:t>
            </a:r>
            <a:r>
              <a:rPr lang="sk-SK" altLang="sk-SK" sz="2800" dirty="0"/>
              <a:t>až </a:t>
            </a:r>
            <a:r>
              <a:rPr lang="en-US" altLang="sk-SK" sz="2800" dirty="0"/>
              <a:t>1</a:t>
            </a:r>
            <a:r>
              <a:rPr lang="sk-SK" altLang="sk-SK" sz="2800" dirty="0"/>
              <a:t>/</a:t>
            </a:r>
            <a:r>
              <a:rPr lang="en-US" altLang="sk-SK" sz="2800" dirty="0"/>
              <a:t>10 </a:t>
            </a:r>
            <a:r>
              <a:rPr lang="sk-SK" altLang="sk-SK" sz="2800" dirty="0"/>
              <a:t>u starších, obéznych chorých ľudí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800" dirty="0"/>
              <a:t>EU viac ako </a:t>
            </a:r>
            <a:r>
              <a:rPr lang="en-US" altLang="sk-SK" sz="2800" dirty="0"/>
              <a:t>540 000 </a:t>
            </a:r>
            <a:r>
              <a:rPr lang="sk-SK" altLang="sk-SK" sz="2800" dirty="0"/>
              <a:t>úmrtí</a:t>
            </a:r>
            <a:r>
              <a:rPr lang="en-US" altLang="sk-SK" sz="2800" dirty="0"/>
              <a:t>, </a:t>
            </a:r>
            <a:r>
              <a:rPr lang="sk-SK" altLang="sk-SK" sz="2800" dirty="0"/>
              <a:t>nedg, neskoro dg, chybne dg</a:t>
            </a:r>
            <a:r>
              <a:rPr lang="en-US" altLang="sk-SK" sz="2800" dirty="0"/>
              <a:t>!!! </a:t>
            </a:r>
            <a:endParaRPr lang="cs-CZ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355E0-EED3-4689-85F9-DC77A12A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4065D-40D1-47EA-9BF2-99E40258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A8A9B-C14D-465C-8125-B01F668C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2">
            <a:extLst>
              <a:ext uri="{FF2B5EF4-FFF2-40B4-BE49-F238E27FC236}">
                <a16:creationId xmlns:a16="http://schemas.microsoft.com/office/drawing/2014/main" id="{863D8B68-C318-4CEF-8362-88751623E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3400" dirty="0" err="1"/>
              <a:t>Odbo</a:t>
            </a:r>
            <a:r>
              <a:rPr lang="sk-SK" altLang="sk-SK" sz="3400" dirty="0"/>
              <a:t>čka do kardiológie,</a:t>
            </a:r>
            <a:br>
              <a:rPr lang="sk-SK" altLang="sk-SK" sz="3400" dirty="0"/>
            </a:br>
            <a:r>
              <a:rPr lang="sk-SK" altLang="sk-SK" sz="3400" dirty="0"/>
              <a:t>cielená antikoagulácia</a:t>
            </a:r>
            <a:endParaRPr lang="cs-CZ" altLang="sk-SK" sz="34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E8FA7A-D19B-4140-88CF-7547FBDFF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810259"/>
            <a:ext cx="4414438" cy="32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Rectangle 3">
            <a:extLst>
              <a:ext uri="{FF2B5EF4-FFF2-40B4-BE49-F238E27FC236}">
                <a16:creationId xmlns:a16="http://schemas.microsoft.com/office/drawing/2014/main" id="{FF85C6F1-015C-44AC-9B86-7BE589270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altLang="sk-SK" dirty="0"/>
              <a:t>Klasicky – heparín (1922 Howell) a antagonisti vitamínu K (dikumarol z baktérií, príčina úhynu zvierat zo skazeného sena = warfarin)</a:t>
            </a:r>
          </a:p>
          <a:p>
            <a:pPr marL="0" indent="0" eaLnBrk="1" hangingPunct="1">
              <a:buNone/>
            </a:pPr>
            <a:r>
              <a:rPr lang="sk-SK" altLang="sk-SK" dirty="0"/>
              <a:t>Nové </a:t>
            </a:r>
          </a:p>
          <a:p>
            <a:pPr marL="274320" lvl="1" indent="0" eaLnBrk="1" hangingPunct="1">
              <a:buNone/>
            </a:pPr>
            <a:r>
              <a:rPr lang="sk-SK" altLang="sk-SK" dirty="0"/>
              <a:t>Nízkomolekové heparíny 1980</a:t>
            </a:r>
          </a:p>
          <a:p>
            <a:pPr marL="274320" lvl="1" indent="0" eaLnBrk="1" hangingPunct="1">
              <a:buNone/>
            </a:pPr>
            <a:r>
              <a:rPr lang="sk-SK" altLang="sk-SK" dirty="0"/>
              <a:t>Inhibícia trombínu (IIa)</a:t>
            </a:r>
          </a:p>
          <a:p>
            <a:pPr marL="274320" lvl="1" indent="0" eaLnBrk="1" hangingPunct="1">
              <a:buNone/>
            </a:pPr>
            <a:r>
              <a:rPr lang="sk-SK" altLang="sk-SK" dirty="0"/>
              <a:t>Inhibícia Xa, IXa, VIIa, Via</a:t>
            </a:r>
          </a:p>
          <a:p>
            <a:pPr lvl="1" eaLnBrk="1" hangingPunct="1">
              <a:buFontTx/>
              <a:buNone/>
            </a:pPr>
            <a:r>
              <a:rPr lang="sk-SK" altLang="sk-SK" dirty="0"/>
              <a:t>(fondaparinux, rivaroxaban, dabigatran, argatroban, lepirudin...)</a:t>
            </a:r>
          </a:p>
          <a:p>
            <a:pPr lvl="1" eaLnBrk="1" hangingPunct="1">
              <a:buFontTx/>
              <a:buNone/>
            </a:pPr>
            <a:r>
              <a:rPr lang="sk-SK" altLang="sk-SK" dirty="0"/>
              <a:t>Drahé a nie vždy je k dispozícii antidotum </a:t>
            </a:r>
          </a:p>
          <a:p>
            <a:pPr lvl="1" eaLnBrk="1" hangingPunct="1">
              <a:buFontTx/>
              <a:buNone/>
            </a:pPr>
            <a:r>
              <a:rPr lang="sk-SK" altLang="sk-SK" dirty="0"/>
              <a:t>Dicynone = etamsylate</a:t>
            </a:r>
          </a:p>
          <a:p>
            <a:pPr eaLnBrk="1" hangingPunct="1"/>
            <a:endParaRPr lang="cs-CZ" altLang="sk-S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8D3C5-D4BB-4CE8-945A-B6C01212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koag21s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2B5DB-03F3-4623-88C1-F6596290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2/27/2021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E5C80-6918-4E46-90DE-C47890C0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1">
            <a:extLst>
              <a:ext uri="{FF2B5EF4-FFF2-40B4-BE49-F238E27FC236}">
                <a16:creationId xmlns:a16="http://schemas.microsoft.com/office/drawing/2014/main" id="{3340CF01-B58C-4930-95FD-789869CA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214439"/>
            <a:ext cx="8215312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C6973-2A63-400D-9C01-E946C4A1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2A869-2081-4905-B2FA-A06EC70B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ACC6D-E60C-4986-B459-4F495E19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2">
            <a:extLst>
              <a:ext uri="{FF2B5EF4-FFF2-40B4-BE49-F238E27FC236}">
                <a16:creationId xmlns:a16="http://schemas.microsoft.com/office/drawing/2014/main" id="{E6DF9331-61D7-4865-9DAA-A8FC12ED0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Použitá a odporúčaná literatúra</a:t>
            </a:r>
            <a:endParaRPr lang="en-US" altLang="sk-SK" dirty="0"/>
          </a:p>
        </p:txBody>
      </p:sp>
      <p:sp>
        <p:nvSpPr>
          <p:cNvPr id="90118" name="Rectangle 3">
            <a:extLst>
              <a:ext uri="{FF2B5EF4-FFF2-40B4-BE49-F238E27FC236}">
                <a16:creationId xmlns:a16="http://schemas.microsoft.com/office/drawing/2014/main" id="{AADE945A-68D2-40B3-ABCD-9716A4F79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94328"/>
            <a:ext cx="10058400" cy="38496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Galajda P, Mokáň M: Poruchy hemostázy pri diabetes mellitus. Martin 2001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Penka M a spol.: Diseminovaná intravaskulární koagulace (DIC). Grada – Avicenum Praha, 2003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Kozák T: Hematologie. In Anděl M a spol. (Eds.) Vnitřní lékařství IIIb. Karolinum a Galén Praha, 2001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McKenzie S B (Ed.) Textbook of hematology. Williams </a:t>
            </a:r>
            <a:r>
              <a:rPr lang="en-US" altLang="sk-SK" sz="2400" dirty="0"/>
              <a:t>&amp; Wilkins Baltimore, </a:t>
            </a:r>
            <a:r>
              <a:rPr lang="sk-SK" altLang="sk-SK" sz="2400" dirty="0"/>
              <a:t>2nd edition</a:t>
            </a:r>
            <a:r>
              <a:rPr lang="en-US" altLang="sk-SK" sz="2400" dirty="0"/>
              <a:t>, 1996</a:t>
            </a:r>
            <a:endParaRPr lang="sk-SK" altLang="sk-SK" sz="24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Škorňová I, Slavík L a kol. Hemostáza P</a:t>
            </a:r>
            <a:r>
              <a:rPr lang="en-US" altLang="sk-SK" sz="2400"/>
              <a:t>+M 2020</a:t>
            </a:r>
            <a:endParaRPr lang="sk-SK" altLang="sk-SK" sz="24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sk-SK" sz="2600" dirty="0" err="1"/>
              <a:t>Nečas</a:t>
            </a:r>
            <a:r>
              <a:rPr lang="en-US" altLang="sk-SK" sz="2600" dirty="0"/>
              <a:t> a </a:t>
            </a:r>
            <a:r>
              <a:rPr lang="en-US" altLang="sk-SK" sz="2600" dirty="0" err="1"/>
              <a:t>spol</a:t>
            </a:r>
            <a:r>
              <a:rPr lang="en-US" altLang="sk-SK" sz="2600" dirty="0"/>
              <a:t>. </a:t>
            </a:r>
            <a:r>
              <a:rPr lang="en-US" altLang="sk-SK" sz="2600" dirty="0" err="1"/>
              <a:t>Patologická</a:t>
            </a:r>
            <a:r>
              <a:rPr lang="en-US" altLang="sk-SK" sz="2600" dirty="0"/>
              <a:t> </a:t>
            </a:r>
            <a:r>
              <a:rPr lang="en-US" altLang="sk-SK" sz="2600" dirty="0" err="1"/>
              <a:t>fyziologie</a:t>
            </a:r>
            <a:r>
              <a:rPr lang="en-US" altLang="sk-SK" sz="2600" dirty="0"/>
              <a:t> </a:t>
            </a:r>
            <a:r>
              <a:rPr lang="en-US" altLang="sk-SK" sz="2600" dirty="0" err="1"/>
              <a:t>orgánových</a:t>
            </a:r>
            <a:r>
              <a:rPr lang="en-US" altLang="sk-SK" sz="2600" dirty="0"/>
              <a:t> </a:t>
            </a:r>
            <a:r>
              <a:rPr lang="en-US" altLang="sk-SK" sz="2600" dirty="0" err="1"/>
              <a:t>systémů</a:t>
            </a:r>
            <a:r>
              <a:rPr lang="en-US" altLang="sk-SK" sz="2600" dirty="0"/>
              <a:t> I, 92 - 116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600" dirty="0"/>
              <a:t>	</a:t>
            </a:r>
            <a:r>
              <a:rPr lang="en-US" altLang="sk-SK" sz="2600" dirty="0" err="1"/>
              <a:t>vaskulopatie</a:t>
            </a:r>
            <a:endParaRPr lang="en-US" altLang="sk-SK" sz="26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	</a:t>
            </a:r>
            <a:r>
              <a:rPr lang="en-US" altLang="sk-SK" sz="2400" dirty="0" err="1"/>
              <a:t>trombocytopénia</a:t>
            </a:r>
            <a:r>
              <a:rPr lang="en-US" altLang="sk-SK" sz="2400" dirty="0"/>
              <a:t> (a </a:t>
            </a:r>
            <a:r>
              <a:rPr lang="en-US" altLang="sk-SK" sz="2400" dirty="0" err="1"/>
              <a:t>trombopoetín</a:t>
            </a:r>
            <a:r>
              <a:rPr lang="en-US" altLang="sk-SK" sz="2400" dirty="0"/>
              <a:t>), </a:t>
            </a:r>
            <a:r>
              <a:rPr lang="en-US" altLang="sk-SK" sz="2400" dirty="0" err="1"/>
              <a:t>kazuistika</a:t>
            </a:r>
            <a:endParaRPr lang="en-US" altLang="sk-SK" sz="24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	</a:t>
            </a:r>
            <a:r>
              <a:rPr lang="en-US" altLang="sk-SK" sz="2400" dirty="0" err="1"/>
              <a:t>trombocytopátia</a:t>
            </a:r>
            <a:r>
              <a:rPr lang="en-US" altLang="sk-SK" sz="2400" dirty="0"/>
              <a:t> (v. Willebrand)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	</a:t>
            </a:r>
            <a:r>
              <a:rPr lang="en-US" altLang="sk-SK" sz="2400" dirty="0" err="1"/>
              <a:t>koagulopátie</a:t>
            </a:r>
            <a:r>
              <a:rPr lang="en-US" altLang="sk-SK" sz="2400" dirty="0"/>
              <a:t> </a:t>
            </a:r>
            <a:r>
              <a:rPr lang="en-US" altLang="sk-SK" sz="2400" dirty="0" err="1"/>
              <a:t>vrátane</a:t>
            </a:r>
            <a:r>
              <a:rPr lang="en-US" altLang="sk-SK" sz="2400" dirty="0"/>
              <a:t> DIC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sk-SK" altLang="sk-SK" sz="2400" dirty="0"/>
              <a:t>	</a:t>
            </a:r>
            <a:r>
              <a:rPr lang="en-US" altLang="sk-SK" sz="2400" dirty="0" err="1"/>
              <a:t>hyperkoagulačné</a:t>
            </a:r>
            <a:r>
              <a:rPr lang="en-US" altLang="sk-SK" sz="2400" dirty="0"/>
              <a:t> </a:t>
            </a:r>
            <a:r>
              <a:rPr lang="en-US" altLang="sk-SK" sz="2400" dirty="0" err="1"/>
              <a:t>stavy</a:t>
            </a:r>
            <a:endParaRPr lang="en-US" altLang="sk-SK" sz="24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79D7E-3AAE-4E6B-B34E-261F4708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FF02D-4C79-4A6E-89A5-19F1FCBB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28FFA-CD5D-4CE6-B4DB-6E6325FE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>
            <a:extLst>
              <a:ext uri="{FF2B5EF4-FFF2-40B4-BE49-F238E27FC236}">
                <a16:creationId xmlns:a16="http://schemas.microsoft.com/office/drawing/2014/main" id="{4A1285C6-198D-4F1D-991F-41AE87DC9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5101" y="603072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sk-SK" sz="2400" dirty="0"/>
              <a:t>I		Fibrinogén </a:t>
            </a:r>
            <a:r>
              <a:rPr lang="cs-CZ" altLang="sk-SK" sz="2400" dirty="0">
                <a:latin typeface="Symbol" panose="05050102010706020507" pitchFamily="18" charset="2"/>
              </a:rPr>
              <a:t>Þ</a:t>
            </a:r>
            <a:r>
              <a:rPr lang="cs-CZ" altLang="sk-SK" sz="2400" dirty="0"/>
              <a:t> fibrín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sk-SK" sz="2400" dirty="0"/>
              <a:t>II 	Protrombín </a:t>
            </a:r>
            <a:r>
              <a:rPr lang="cs-CZ" altLang="sk-SK" sz="2400" dirty="0">
                <a:latin typeface="Symbol" panose="05050102010706020507" pitchFamily="18" charset="2"/>
              </a:rPr>
              <a:t>Þ</a:t>
            </a:r>
            <a:r>
              <a:rPr lang="cs-CZ" altLang="sk-SK" sz="2400" dirty="0"/>
              <a:t> trombín			vit K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cs-CZ" altLang="sk-SK" sz="2400" dirty="0"/>
              <a:t>III 	Tkanivový faktor (tromboplastín)</a:t>
            </a:r>
            <a:r>
              <a:rPr lang="en-US" altLang="sk-SK" sz="2400" dirty="0"/>
              <a:t> </a:t>
            </a:r>
            <a:endParaRPr lang="cs-CZ" altLang="sk-SK" sz="2400" dirty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cs-CZ" altLang="sk-SK" sz="2400" dirty="0"/>
              <a:t>IV 	Ca</a:t>
            </a:r>
            <a:r>
              <a:rPr lang="cs-CZ" altLang="sk-SK" sz="2400" baseline="30000" dirty="0"/>
              <a:t>2</a:t>
            </a:r>
            <a:r>
              <a:rPr lang="en-US" altLang="sk-SK" sz="2400" baseline="30000" dirty="0"/>
              <a:t>+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sk-SK" sz="2400" dirty="0"/>
              <a:t>V 	</a:t>
            </a:r>
            <a:r>
              <a:rPr lang="en-US" altLang="sk-SK" sz="2400" dirty="0" err="1"/>
              <a:t>Proakceler</a:t>
            </a:r>
            <a:r>
              <a:rPr lang="sk-SK" altLang="sk-SK" sz="2400" dirty="0"/>
              <a:t>ín </a:t>
            </a:r>
            <a:r>
              <a:rPr lang="cs-CZ" altLang="sk-SK" sz="2400" dirty="0">
                <a:latin typeface="Symbol" panose="05050102010706020507" pitchFamily="18" charset="2"/>
              </a:rPr>
              <a:t>Þ</a:t>
            </a:r>
            <a:r>
              <a:rPr lang="sk-SK" altLang="sk-SK" sz="2400" dirty="0"/>
              <a:t> akcelerín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VII 	Prokonvertín </a:t>
            </a:r>
            <a:r>
              <a:rPr lang="cs-CZ" altLang="sk-SK" sz="2400" dirty="0">
                <a:latin typeface="Symbol" panose="05050102010706020507" pitchFamily="18" charset="2"/>
              </a:rPr>
              <a:t>Þ</a:t>
            </a:r>
            <a:r>
              <a:rPr lang="sk-SK" altLang="sk-SK" sz="2400" dirty="0"/>
              <a:t> konvertín			vit K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VIII 	Antihemofilný globulín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IX 	Christmasov faktor				vit K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X 	Stuartov faktor				vit K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XI 	Plasma thromboplastin antecedent (PTA)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XII 	Hagemanov faktor (???)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XIII 	Fibrin stabilizujúci faktor (FSF)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		Prekalikrein </a:t>
            </a:r>
            <a:r>
              <a:rPr lang="cs-CZ" altLang="sk-SK" sz="2400" dirty="0">
                <a:latin typeface="Symbol" panose="05050102010706020507" pitchFamily="18" charset="2"/>
              </a:rPr>
              <a:t>Þ</a:t>
            </a:r>
            <a:r>
              <a:rPr lang="sk-SK" altLang="sk-SK" sz="2400" dirty="0"/>
              <a:t> kalikrein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		von Willebrandov faktor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k-SK" altLang="sk-SK" sz="2400" dirty="0"/>
              <a:t>		High &amp; low molecular weight kininogen (HMK, LMK)</a:t>
            </a:r>
            <a:endParaRPr lang="cs-CZ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B2B1B-36DC-4137-972D-4B67852E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1E282-B5A7-4285-ABEA-8CBED642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85019-A9CA-48E4-AEB6-54496B55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>
            <a:extLst>
              <a:ext uri="{FF2B5EF4-FFF2-40B4-BE49-F238E27FC236}">
                <a16:creationId xmlns:a16="http://schemas.microsoft.com/office/drawing/2014/main" id="{8A1552E4-C1F2-440B-BF18-23F69312A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8077200" cy="1219200"/>
          </a:xfrm>
        </p:spPr>
        <p:txBody>
          <a:bodyPr/>
          <a:lstStyle/>
          <a:p>
            <a:pPr algn="ctr" eaLnBrk="1" hangingPunct="1"/>
            <a:r>
              <a:rPr lang="cs-CZ" altLang="sk-SK" sz="3600" dirty="0"/>
              <a:t>Základný princíp – proteolytická kaskáda</a:t>
            </a:r>
            <a:endParaRPr lang="cs-CZ" altLang="sk-SK" dirty="0"/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9A2C463A-E8DD-4D27-9AE7-54F546254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514600"/>
            <a:ext cx="7772400" cy="2895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800" dirty="0"/>
              <a:t>7 faktorov patrí ku skupine serínových proteáz (ale aj niektoré antikoagulačné faktory)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800" dirty="0"/>
              <a:t>Kaskádová aktivácia - amplifikácia a možnosť regulácie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sk-SK" sz="2800" dirty="0"/>
              <a:t>Príklad: premena protrombínu na trombín aktivovaným X. faktorom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BB438-ABBC-4956-9860-03CA6759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D78B8-77BC-41D6-8FC3-DE905D9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C6598-760A-4D3A-A3F4-6DBB3A5C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413A24"/>
      </a:dk2>
      <a:lt2>
        <a:srgbClr val="E6E7EC"/>
      </a:lt2>
      <a:accent1>
        <a:srgbClr val="B79F42"/>
      </a:accent1>
      <a:accent2>
        <a:srgbClr val="B66736"/>
      </a:accent2>
      <a:accent3>
        <a:srgbClr val="C8484D"/>
      </a:accent3>
      <a:accent4>
        <a:srgbClr val="B63670"/>
      </a:accent4>
      <a:accent5>
        <a:srgbClr val="C848B7"/>
      </a:accent5>
      <a:accent6>
        <a:srgbClr val="9740B9"/>
      </a:accent6>
      <a:hlink>
        <a:srgbClr val="6D80CE"/>
      </a:hlink>
      <a:folHlink>
        <a:srgbClr val="848484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4005</Words>
  <Application>Microsoft Office PowerPoint</Application>
  <PresentationFormat>Widescreen</PresentationFormat>
  <Paragraphs>844</Paragraphs>
  <Slides>76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Arial</vt:lpstr>
      <vt:lpstr>Calibri</vt:lpstr>
      <vt:lpstr>Comic Sans MS</vt:lpstr>
      <vt:lpstr>Garamond</vt:lpstr>
      <vt:lpstr>Gill Sans MT</vt:lpstr>
      <vt:lpstr>Monotype Sorts</vt:lpstr>
      <vt:lpstr>Sagona Book</vt:lpstr>
      <vt:lpstr>Symbol</vt:lpstr>
      <vt:lpstr>Times New Roman</vt:lpstr>
      <vt:lpstr>Wingdings</vt:lpstr>
      <vt:lpstr>SavonVTI</vt:lpstr>
      <vt:lpstr>Slide</vt:lpstr>
      <vt:lpstr>dokument</vt:lpstr>
      <vt:lpstr>Poruchy zrážania krvi</vt:lpstr>
      <vt:lpstr>PowerPoint Presentation</vt:lpstr>
      <vt:lpstr>Všeobecný prehľad porúch zrážania krvi</vt:lpstr>
      <vt:lpstr>PORUCHY ZRÁŽANIA KRVI  I  OPAKOVANIE FYZIOLÓGIE tvorba krvnej zrazeniny</vt:lpstr>
      <vt:lpstr>Systém hemostázy</vt:lpstr>
      <vt:lpstr>História</vt:lpstr>
      <vt:lpstr>PowerPoint Presentation</vt:lpstr>
      <vt:lpstr>PowerPoint Presentation</vt:lpstr>
      <vt:lpstr>Základný princíp – proteolytická kaskáda</vt:lpstr>
      <vt:lpstr>Základný pricníp – proteolytická kaskáda</vt:lpstr>
      <vt:lpstr>Základný princíp – proteolytická kaskáda</vt:lpstr>
      <vt:lpstr>Čo robí vitamín K ?</vt:lpstr>
      <vt:lpstr>Čo robí vitamín K ?</vt:lpstr>
      <vt:lpstr>  Vitamín K je koenzýmom Glutamátkarboxyláza robí postsyntetickú modifikáciu niektorých koagulačných (aj antikoagulačných) faktorov </vt:lpstr>
      <vt:lpstr>Nová koncepcia</vt:lpstr>
      <vt:lpstr>Iniciácia zrážania krvi</vt:lpstr>
      <vt:lpstr>Tkanivový faktor</vt:lpstr>
      <vt:lpstr>Amplifikácia zrážania krvi I Aktivácia trombocytov</vt:lpstr>
      <vt:lpstr>Amplifikácia zrážania krvi II Vnútorná amplifikačná slučka</vt:lpstr>
      <vt:lpstr>Amplifikácia zrážania krvi III Aktivácia IX/VIII, tvorba tenázy</vt:lpstr>
      <vt:lpstr>Amplifikácia zrážania krvi IV tvorba protrombinázy a trombínu</vt:lpstr>
      <vt:lpstr>Amplifikácia a terminácia</vt:lpstr>
      <vt:lpstr>Amplifikácia a terminácia</vt:lpstr>
      <vt:lpstr>Revízia kontaktného systému</vt:lpstr>
      <vt:lpstr>Štruktúra fibrinogénu</vt:lpstr>
      <vt:lpstr>Vznik fibrínu - polymerizácia</vt:lpstr>
      <vt:lpstr>Stabilizácia fibrínu a fibrinolýza</vt:lpstr>
      <vt:lpstr>PORUCHY ZRÁŽANIA KRVI  II  OPAKOVANIE FYZIOLÓGIE  antikoAgulAčný systém a fibrinolýza</vt:lpstr>
      <vt:lpstr>Antikoagulačný systém</vt:lpstr>
      <vt:lpstr>Fibrinolytický – plazminogénový systém – 1</vt:lpstr>
      <vt:lpstr>Fibrinolytický – plazminogénový systém – 2 aktivácia</vt:lpstr>
      <vt:lpstr>Fibrinolytický – plazminogénový systém – 3 regulácia, iné faktory</vt:lpstr>
      <vt:lpstr>PowerPoint Presentation</vt:lpstr>
      <vt:lpstr>PORUCHY ZRÁŽANIA KRVI  Iii  METÓDY DIAGNOSTIKY PORÚCH ZRÁŽANIA</vt:lpstr>
      <vt:lpstr>Základné princípy diagnostiky I</vt:lpstr>
      <vt:lpstr>Základné princípy diagnostiky II testy koagulácie – princíp</vt:lpstr>
      <vt:lpstr>PowerPoint Presentation</vt:lpstr>
      <vt:lpstr>Prothrombin and APTT assay</vt:lpstr>
      <vt:lpstr>Základné princípy diagnostiky IV iné vyšetrenia</vt:lpstr>
      <vt:lpstr> CoaguChek XS  Nová forma monitoringu PT </vt:lpstr>
      <vt:lpstr>PowerPoint Presentation</vt:lpstr>
      <vt:lpstr>PORUCHY ZRÁŽANIA KRVI  IV  HEMORAGICKÉ DIATÉZY, KOAGULOPATIE</vt:lpstr>
      <vt:lpstr>Vrodené koagulopátie</vt:lpstr>
      <vt:lpstr>Koncentrácia f. VIII a príznaky</vt:lpstr>
      <vt:lpstr>The Queen and epidemiology today</vt:lpstr>
      <vt:lpstr>Liečba hemofílie</vt:lpstr>
      <vt:lpstr>Hemofília a imunita, perspektívy</vt:lpstr>
      <vt:lpstr>von Willebrandova choroba</vt:lpstr>
      <vt:lpstr>von Willebrandova choroba</vt:lpstr>
      <vt:lpstr>Získané koagulopatie</vt:lpstr>
      <vt:lpstr>  ZRÁŽANIE KRVI  V  HEMORAGICKÉ DIATÉZY, TROMOBOCYTOPÉNIA. TROMBOCYTOPÁTIE A PORUCHY CIEVNEJ STENY</vt:lpstr>
      <vt:lpstr>Trombocytopénia a trombocytopátie</vt:lpstr>
      <vt:lpstr>Trombocytopénia – tri mechanizmy</vt:lpstr>
      <vt:lpstr>Trombocytopátie (väčšinou aj pokles počtu)</vt:lpstr>
      <vt:lpstr>Vaskulárne purpury</vt:lpstr>
      <vt:lpstr>Vrodené vazopatie</vt:lpstr>
      <vt:lpstr>  ZRÁŽANIE KRVI  Vi  DISEMINOVANÁ INTRAVASKULÁRNA KOAGULÁCIA</vt:lpstr>
      <vt:lpstr> Diseminovaná intravaskulárna koagulácia, DIC</vt:lpstr>
      <vt:lpstr>DIC - príčiny</vt:lpstr>
      <vt:lpstr>Riziko vzniku a rozhodujúce faktory</vt:lpstr>
      <vt:lpstr>Patogenéza DIC</vt:lpstr>
      <vt:lpstr>PowerPoint Presentation</vt:lpstr>
      <vt:lpstr>Príznaky a formy</vt:lpstr>
      <vt:lpstr>Staršia kazuistika</vt:lpstr>
      <vt:lpstr>  ZRÁŽANIe KRVI  Vii  TROMBOFÍLIA</vt:lpstr>
      <vt:lpstr>Trombóza, trombembólia, trombofília</vt:lpstr>
      <vt:lpstr>Incidencia venóznej tromboembólie</vt:lpstr>
      <vt:lpstr>Trombofília – komplexná choroba</vt:lpstr>
      <vt:lpstr>Trombofília – komplexná choroba – výskyt mutácií a polymorfizmov (heteroyzgoti)</vt:lpstr>
      <vt:lpstr>Rezistencia na aktivovaný proteín C (APC)</vt:lpstr>
      <vt:lpstr>PowerPoint Presentation</vt:lpstr>
      <vt:lpstr>Naša kazuistika</vt:lpstr>
      <vt:lpstr>Krvácanie vs zrážanie !</vt:lpstr>
      <vt:lpstr>Odbočka do kardiológie, cielená antikoagulácia</vt:lpstr>
      <vt:lpstr>PowerPoint Presentation</vt:lpstr>
      <vt:lpstr>Použitá a odporúčaná literatúra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</dc:creator>
  <cp:lastModifiedBy>doc. MUDr. Oliver Rácz CSc.</cp:lastModifiedBy>
  <cp:revision>80</cp:revision>
  <dcterms:created xsi:type="dcterms:W3CDTF">2020-07-04T17:23:48Z</dcterms:created>
  <dcterms:modified xsi:type="dcterms:W3CDTF">2022-03-16T10:12:47Z</dcterms:modified>
</cp:coreProperties>
</file>